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9600188" cy="28800425"/>
  <p:notesSz cx="6858000" cy="9144000"/>
  <p:defaultTextStyle>
    <a:defPPr>
      <a:defRPr lang="pt-PT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9FEA"/>
    <a:srgbClr val="6DABF6"/>
    <a:srgbClr val="6CAA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112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0014" y="4713405"/>
            <a:ext cx="33660160" cy="10026815"/>
          </a:xfrm>
        </p:spPr>
        <p:txBody>
          <a:bodyPr anchor="b"/>
          <a:lstStyle>
            <a:lvl1pPr algn="ctr">
              <a:defRPr sz="25197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0024" y="15126892"/>
            <a:ext cx="29700141" cy="6953434"/>
          </a:xfrm>
        </p:spPr>
        <p:txBody>
          <a:bodyPr/>
          <a:lstStyle>
            <a:lvl1pPr marL="0" indent="0" algn="ctr">
              <a:buNone/>
              <a:defRPr sz="10079"/>
            </a:lvl1pPr>
            <a:lvl2pPr marL="1920011" indent="0" algn="ctr">
              <a:buNone/>
              <a:defRPr sz="8399"/>
            </a:lvl2pPr>
            <a:lvl3pPr marL="3840023" indent="0" algn="ctr">
              <a:buNone/>
              <a:defRPr sz="7559"/>
            </a:lvl3pPr>
            <a:lvl4pPr marL="5760034" indent="0" algn="ctr">
              <a:buNone/>
              <a:defRPr sz="6719"/>
            </a:lvl4pPr>
            <a:lvl5pPr marL="7680046" indent="0" algn="ctr">
              <a:buNone/>
              <a:defRPr sz="6719"/>
            </a:lvl5pPr>
            <a:lvl6pPr marL="9600057" indent="0" algn="ctr">
              <a:buNone/>
              <a:defRPr sz="6719"/>
            </a:lvl6pPr>
            <a:lvl7pPr marL="11520068" indent="0" algn="ctr">
              <a:buNone/>
              <a:defRPr sz="6719"/>
            </a:lvl7pPr>
            <a:lvl8pPr marL="13440080" indent="0" algn="ctr">
              <a:buNone/>
              <a:defRPr sz="6719"/>
            </a:lvl8pPr>
            <a:lvl9pPr marL="15360091" indent="0" algn="ctr">
              <a:buNone/>
              <a:defRPr sz="6719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343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855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338886" y="1533356"/>
            <a:ext cx="8538791" cy="24407029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2515" y="1533356"/>
            <a:ext cx="25121369" cy="24407029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223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504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890" y="7180114"/>
            <a:ext cx="34155162" cy="11980175"/>
          </a:xfrm>
        </p:spPr>
        <p:txBody>
          <a:bodyPr anchor="b"/>
          <a:lstStyle>
            <a:lvl1pPr>
              <a:defRPr sz="25197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890" y="19273626"/>
            <a:ext cx="34155162" cy="6300091"/>
          </a:xfrm>
        </p:spPr>
        <p:txBody>
          <a:bodyPr/>
          <a:lstStyle>
            <a:lvl1pPr marL="0" indent="0">
              <a:buNone/>
              <a:defRPr sz="10079">
                <a:solidFill>
                  <a:schemeClr val="tx1"/>
                </a:solidFill>
              </a:defRPr>
            </a:lvl1pPr>
            <a:lvl2pPr marL="1920011" indent="0">
              <a:buNone/>
              <a:defRPr sz="8399">
                <a:solidFill>
                  <a:schemeClr val="tx1">
                    <a:tint val="75000"/>
                  </a:schemeClr>
                </a:solidFill>
              </a:defRPr>
            </a:lvl2pPr>
            <a:lvl3pPr marL="3840023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3pPr>
            <a:lvl4pPr marL="5760034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4pPr>
            <a:lvl5pPr marL="7680046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5pPr>
            <a:lvl6pPr marL="9600057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6pPr>
            <a:lvl7pPr marL="11520068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7pPr>
            <a:lvl8pPr marL="13440080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8pPr>
            <a:lvl9pPr marL="15360091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869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2513" y="7666780"/>
            <a:ext cx="16830080" cy="18273605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47595" y="7666780"/>
            <a:ext cx="16830080" cy="18273605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923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1533362"/>
            <a:ext cx="34155162" cy="5566751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7675" y="7060106"/>
            <a:ext cx="16752733" cy="3460049"/>
          </a:xfrm>
        </p:spPr>
        <p:txBody>
          <a:bodyPr anchor="b"/>
          <a:lstStyle>
            <a:lvl1pPr marL="0" indent="0">
              <a:buNone/>
              <a:defRPr sz="10079" b="1"/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7675" y="10520155"/>
            <a:ext cx="16752733" cy="15473564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047597" y="7060106"/>
            <a:ext cx="16835238" cy="3460049"/>
          </a:xfrm>
        </p:spPr>
        <p:txBody>
          <a:bodyPr anchor="b"/>
          <a:lstStyle>
            <a:lvl1pPr marL="0" indent="0">
              <a:buNone/>
              <a:defRPr sz="10079" b="1"/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047597" y="10520155"/>
            <a:ext cx="16835238" cy="15473564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9323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954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639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1920028"/>
            <a:ext cx="12772091" cy="6720099"/>
          </a:xfrm>
        </p:spPr>
        <p:txBody>
          <a:bodyPr anchor="b"/>
          <a:lstStyle>
            <a:lvl1pPr>
              <a:defRPr sz="13438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5238" y="4146734"/>
            <a:ext cx="20047595" cy="20466969"/>
          </a:xfrm>
        </p:spPr>
        <p:txBody>
          <a:bodyPr/>
          <a:lstStyle>
            <a:lvl1pPr>
              <a:defRPr sz="13438"/>
            </a:lvl1pPr>
            <a:lvl2pPr>
              <a:defRPr sz="11759"/>
            </a:lvl2pPr>
            <a:lvl3pPr>
              <a:defRPr sz="10079"/>
            </a:lvl3pPr>
            <a:lvl4pPr>
              <a:defRPr sz="8399"/>
            </a:lvl4pPr>
            <a:lvl5pPr>
              <a:defRPr sz="8399"/>
            </a:lvl5pPr>
            <a:lvl6pPr>
              <a:defRPr sz="8399"/>
            </a:lvl6pPr>
            <a:lvl7pPr>
              <a:defRPr sz="8399"/>
            </a:lvl7pPr>
            <a:lvl8pPr>
              <a:defRPr sz="8399"/>
            </a:lvl8pPr>
            <a:lvl9pPr>
              <a:defRPr sz="8399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1" y="8640127"/>
            <a:ext cx="12772091" cy="16006905"/>
          </a:xfrm>
        </p:spPr>
        <p:txBody>
          <a:bodyPr/>
          <a:lstStyle>
            <a:lvl1pPr marL="0" indent="0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671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1920028"/>
            <a:ext cx="12772091" cy="6720099"/>
          </a:xfrm>
        </p:spPr>
        <p:txBody>
          <a:bodyPr anchor="b"/>
          <a:lstStyle>
            <a:lvl1pPr>
              <a:defRPr sz="13438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835238" y="4146734"/>
            <a:ext cx="20047595" cy="20466969"/>
          </a:xfrm>
        </p:spPr>
        <p:txBody>
          <a:bodyPr anchor="t"/>
          <a:lstStyle>
            <a:lvl1pPr marL="0" indent="0">
              <a:buNone/>
              <a:defRPr sz="13438"/>
            </a:lvl1pPr>
            <a:lvl2pPr marL="1920011" indent="0">
              <a:buNone/>
              <a:defRPr sz="11759"/>
            </a:lvl2pPr>
            <a:lvl3pPr marL="3840023" indent="0">
              <a:buNone/>
              <a:defRPr sz="10079"/>
            </a:lvl3pPr>
            <a:lvl4pPr marL="5760034" indent="0">
              <a:buNone/>
              <a:defRPr sz="8399"/>
            </a:lvl4pPr>
            <a:lvl5pPr marL="7680046" indent="0">
              <a:buNone/>
              <a:defRPr sz="8399"/>
            </a:lvl5pPr>
            <a:lvl6pPr marL="9600057" indent="0">
              <a:buNone/>
              <a:defRPr sz="8399"/>
            </a:lvl6pPr>
            <a:lvl7pPr marL="11520068" indent="0">
              <a:buNone/>
              <a:defRPr sz="8399"/>
            </a:lvl7pPr>
            <a:lvl8pPr marL="13440080" indent="0">
              <a:buNone/>
              <a:defRPr sz="8399"/>
            </a:lvl8pPr>
            <a:lvl9pPr marL="15360091" indent="0">
              <a:buNone/>
              <a:defRPr sz="8399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1" y="8640127"/>
            <a:ext cx="12772091" cy="16006905"/>
          </a:xfrm>
        </p:spPr>
        <p:txBody>
          <a:bodyPr/>
          <a:lstStyle>
            <a:lvl1pPr marL="0" indent="0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0392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2513" y="1533362"/>
            <a:ext cx="34155162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513" y="7666780"/>
            <a:ext cx="34155162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2513" y="26693734"/>
            <a:ext cx="8910042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EB89F-FCEA-422A-9A89-C7BBEB2FA653}" type="datetimeFigureOut">
              <a:rPr lang="pt-PT" smtClean="0"/>
              <a:t>27/04/2020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17563" y="26693734"/>
            <a:ext cx="13365063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967633" y="26693734"/>
            <a:ext cx="8910042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FD72C-645A-454E-B8BA-0162A6301BA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855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023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06" indent="-960006" algn="l" defTabSz="3840023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59" kern="1200">
          <a:solidFill>
            <a:schemeClr val="tx1"/>
          </a:solidFill>
          <a:latin typeface="+mn-lt"/>
          <a:ea typeface="+mn-ea"/>
          <a:cs typeface="+mn-cs"/>
        </a:defRPr>
      </a:lvl1pPr>
      <a:lvl2pPr marL="2880017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79" kern="1200">
          <a:solidFill>
            <a:schemeClr val="tx1"/>
          </a:solidFill>
          <a:latin typeface="+mn-lt"/>
          <a:ea typeface="+mn-ea"/>
          <a:cs typeface="+mn-cs"/>
        </a:defRPr>
      </a:lvl2pPr>
      <a:lvl3pPr marL="4800029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399" kern="1200">
          <a:solidFill>
            <a:schemeClr val="tx1"/>
          </a:solidFill>
          <a:latin typeface="+mn-lt"/>
          <a:ea typeface="+mn-ea"/>
          <a:cs typeface="+mn-cs"/>
        </a:defRPr>
      </a:lvl3pPr>
      <a:lvl4pPr marL="6720040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4pPr>
      <a:lvl5pPr marL="8640051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5pPr>
      <a:lvl6pPr marL="10560063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6pPr>
      <a:lvl7pPr marL="12480074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086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8pPr>
      <a:lvl9pPr marL="16320097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1pPr>
      <a:lvl2pPr marL="1920011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840023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3pPr>
      <a:lvl4pPr marL="5760034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4pPr>
      <a:lvl5pPr marL="7680046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5pPr>
      <a:lvl6pPr marL="9600057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6pPr>
      <a:lvl7pPr marL="11520068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7pPr>
      <a:lvl8pPr marL="13440080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8pPr>
      <a:lvl9pPr marL="15360091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aixaDeTexto 2050"/>
          <p:cNvSpPr txBox="1"/>
          <p:nvPr/>
        </p:nvSpPr>
        <p:spPr>
          <a:xfrm>
            <a:off x="37106334" y="9397"/>
            <a:ext cx="2484342" cy="1566258"/>
          </a:xfrm>
          <a:prstGeom prst="rect">
            <a:avLst/>
          </a:prstGeom>
          <a:solidFill>
            <a:srgbClr val="6CAAF5"/>
          </a:solidFill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4021986" y="-6996"/>
            <a:ext cx="3168923" cy="1566258"/>
          </a:xfrm>
          <a:prstGeom prst="rect">
            <a:avLst/>
          </a:prstGeom>
          <a:solidFill>
            <a:srgbClr val="619FEA"/>
          </a:solidFill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95557" y="-635072"/>
            <a:ext cx="29337358" cy="311573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t-PT" sz="6000" dirty="0"/>
              <a:t/>
            </a:r>
            <a:br>
              <a:rPr lang="pt-PT" sz="6000" dirty="0"/>
            </a:br>
            <a:r>
              <a:rPr lang="pt-PT" sz="6000" dirty="0"/>
              <a:t/>
            </a:r>
            <a:br>
              <a:rPr lang="pt-PT" sz="6000" dirty="0"/>
            </a:br>
            <a:r>
              <a:rPr lang="pt-PT" sz="6000" dirty="0"/>
              <a:t/>
            </a:r>
            <a:br>
              <a:rPr lang="pt-PT" sz="6000" dirty="0"/>
            </a:br>
            <a:r>
              <a:rPr lang="pt-PT" sz="6000" dirty="0"/>
              <a:t/>
            </a:r>
            <a:br>
              <a:rPr lang="pt-PT" sz="6000" dirty="0"/>
            </a:br>
            <a:r>
              <a:rPr lang="pt-PT" sz="6000" dirty="0">
                <a:solidFill>
                  <a:schemeClr val="bg1"/>
                </a:solidFill>
              </a:rPr>
              <a:t/>
            </a:r>
            <a:br>
              <a:rPr lang="pt-PT" sz="6000" dirty="0">
                <a:solidFill>
                  <a:schemeClr val="bg1"/>
                </a:solidFill>
              </a:rPr>
            </a:br>
            <a:r>
              <a:rPr lang="pt-PT" sz="6000" b="1" dirty="0">
                <a:solidFill>
                  <a:srgbClr val="FFFF00"/>
                </a:solidFill>
              </a:rPr>
              <a:t>COMO PROMOVER A SAÚDE MENTAL das crianças e adolescentes em fase de PANDEMIA?</a:t>
            </a:r>
            <a:br>
              <a:rPr lang="pt-PT" sz="6000" b="1" dirty="0">
                <a:solidFill>
                  <a:srgbClr val="FFFF00"/>
                </a:solidFill>
              </a:rPr>
            </a:br>
            <a:r>
              <a:rPr lang="pt-PT" sz="5300" dirty="0">
                <a:solidFill>
                  <a:srgbClr val="FFFF00"/>
                </a:solidFill>
              </a:rPr>
              <a:t>O que os pais devem saber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7074" y="2455721"/>
            <a:ext cx="38720109" cy="3190234"/>
          </a:xfrm>
        </p:spPr>
        <p:txBody>
          <a:bodyPr>
            <a:normAutofit/>
          </a:bodyPr>
          <a:lstStyle/>
          <a:p>
            <a:r>
              <a:rPr lang="pt-PT" sz="7200" b="1" dirty="0">
                <a:solidFill>
                  <a:srgbClr val="C00000"/>
                </a:solidFill>
              </a:rPr>
              <a:t>Introdução</a:t>
            </a:r>
            <a:endParaRPr lang="pt-PT" sz="7200" dirty="0">
              <a:solidFill>
                <a:srgbClr val="C00000"/>
              </a:solidFill>
            </a:endParaRPr>
          </a:p>
          <a:p>
            <a:pPr algn="l"/>
            <a:r>
              <a:rPr lang="pt-PT" sz="2400" dirty="0"/>
              <a:t>Num período de isolamento social, difícil para todos nós, é natural que surjam dúvidas e dificuldade face a novos desafios. Perante o isolamento social e incerteza em que vivemos, torna se crucial adotar medidas para </a:t>
            </a:r>
            <a:r>
              <a:rPr lang="pt-PT" sz="2400" b="1" dirty="0"/>
              <a:t>Promoção da Saúde Mental</a:t>
            </a:r>
            <a:r>
              <a:rPr lang="pt-PT" sz="2400" dirty="0"/>
              <a:t>, pois só dessa forma conseguiremos minorar o impacto da situação atual. Durante a pandemia, mas em qualquer situação de crise, a resposta e a atitude dos cuidadores é essencial ao bem-estar da criança/adolescente. Por isso, cuidem também da vossa saúde mental e física.</a:t>
            </a:r>
            <a:br>
              <a:rPr lang="pt-PT" sz="2400" dirty="0"/>
            </a:br>
            <a:r>
              <a:rPr lang="pt-PT" sz="2400" dirty="0"/>
              <a:t>As crianças/adolescentes precisam de sentir o apoio dos adultos e a sua atenção sobretudo em tempos difíceis! </a:t>
            </a:r>
            <a:br>
              <a:rPr lang="pt-PT" sz="2400" dirty="0"/>
            </a:br>
            <a:r>
              <a:rPr lang="pt-PT" sz="2400" dirty="0"/>
              <a:t>A tranquilidade dos pais será a chave para a segurança e bem-estar da criança/adolescente!</a:t>
            </a:r>
          </a:p>
          <a:p>
            <a:pPr algn="just"/>
            <a:endParaRPr lang="pt-PT" dirty="0"/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759588" y="4876578"/>
            <a:ext cx="13131033" cy="834142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3359963" rtl="0" eaLnBrk="1" latinLnBrk="0" hangingPunct="1">
              <a:lnSpc>
                <a:spcPct val="90000"/>
              </a:lnSpc>
              <a:spcBef>
                <a:spcPts val="3674"/>
              </a:spcBef>
              <a:buFont typeface="Arial" panose="020B0604020202020204" pitchFamily="34" charset="0"/>
              <a:buNone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998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7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9963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39944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19926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99907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79888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59870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985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  <a:p>
            <a:r>
              <a:rPr lang="pt-PT" sz="21200" b="1" dirty="0">
                <a:solidFill>
                  <a:srgbClr val="C00000"/>
                </a:solidFill>
              </a:rPr>
              <a:t>Cuide-se </a:t>
            </a:r>
          </a:p>
          <a:p>
            <a:pPr algn="just"/>
            <a:r>
              <a:rPr lang="pt-PT" sz="9600" dirty="0"/>
              <a:t>Tomar conta de si e da sua saúde permitirá maior clareza na tomada de decisões e maior capacidade de proteção da sua família e crianças. Cuide de si, para conseguir apoiar os seus filhos.</a:t>
            </a:r>
          </a:p>
          <a:p>
            <a:pPr lvl="0" algn="l">
              <a:lnSpc>
                <a:spcPct val="170000"/>
              </a:lnSpc>
            </a:pPr>
            <a:r>
              <a:rPr lang="pt-PT" sz="9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/>
              <a:t>Reserve algum tempo do dia só para fazer o que mais gosta ou pequenas coisas que o façam sentir bem </a:t>
            </a:r>
            <a:br>
              <a:rPr lang="pt-PT" sz="9600" dirty="0"/>
            </a:br>
            <a:r>
              <a:rPr lang="pt-PT" sz="9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/>
              <a:t>Aceite as suas emoções.</a:t>
            </a:r>
            <a:br>
              <a:rPr lang="pt-PT" sz="9600" dirty="0"/>
            </a:br>
            <a:r>
              <a:rPr lang="pt-PT" sz="9600" dirty="0"/>
              <a:t> </a:t>
            </a:r>
            <a:r>
              <a:rPr lang="pt-PT" sz="9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/>
              <a:t>Não tem mal sentir tristeza, zanga ou medo. Pratique exercícios de respiração abdominal.</a:t>
            </a:r>
            <a:br>
              <a:rPr lang="pt-PT" sz="9600" dirty="0"/>
            </a:br>
            <a:r>
              <a:rPr lang="pt-PT" sz="9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/>
              <a:t>Esteja informado, mas limite o tempo de noticiário ao mínimo possível. Lembre-se que há fontes de informação pouco fidedignas.</a:t>
            </a:r>
            <a:br>
              <a:rPr lang="pt-PT" sz="9600" dirty="0"/>
            </a:br>
            <a:r>
              <a:rPr lang="pt-PT" sz="9600" dirty="0">
                <a:solidFill>
                  <a:srgbClr val="C00000"/>
                </a:solidFill>
              </a:rPr>
              <a:t> </a:t>
            </a:r>
            <a:r>
              <a:rPr lang="pt-PT" sz="9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PT" sz="9600" dirty="0"/>
              <a:t>Mantenha as suas rotinas, dentro do possível ou crie novas rotinas</a:t>
            </a:r>
            <a:br>
              <a:rPr lang="pt-PT" sz="9600" dirty="0"/>
            </a:br>
            <a:r>
              <a:rPr lang="pt-PT" sz="9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/>
              <a:t> Estabeleça hábitos alimentares e de exercício físico. </a:t>
            </a:r>
            <a:br>
              <a:rPr lang="pt-PT" sz="9600" dirty="0"/>
            </a:br>
            <a:r>
              <a:rPr lang="pt-PT" sz="9600" dirty="0">
                <a:solidFill>
                  <a:srgbClr val="C00000"/>
                </a:solidFill>
              </a:rPr>
              <a:t> </a:t>
            </a:r>
            <a:r>
              <a:rPr lang="pt-PT" sz="9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PT" sz="9600" dirty="0"/>
              <a:t>Evite recorrer ao álcool ou outras drogas.</a:t>
            </a:r>
            <a:br>
              <a:rPr lang="pt-PT" sz="9600" dirty="0"/>
            </a:br>
            <a:r>
              <a:rPr lang="pt-PT" sz="9600" dirty="0">
                <a:solidFill>
                  <a:srgbClr val="C00000"/>
                </a:solidFill>
              </a:rPr>
              <a:t> </a:t>
            </a:r>
            <a:r>
              <a:rPr lang="pt-PT" sz="9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PT" sz="9600" dirty="0"/>
              <a:t>Contacte de forma online com amigos/ família e partilhe dúvidas/preocupações.</a:t>
            </a:r>
            <a:br>
              <a:rPr lang="pt-PT" sz="9600" dirty="0"/>
            </a:br>
            <a:r>
              <a:rPr lang="pt-PT" sz="9600" dirty="0">
                <a:solidFill>
                  <a:srgbClr val="C00000"/>
                </a:solidFill>
              </a:rPr>
              <a:t> </a:t>
            </a:r>
            <a:r>
              <a:rPr lang="pt-PT" sz="9600" dirty="0"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PT" sz="9600" dirty="0"/>
              <a:t>Monitorize possíveis sintomas respiratórios e cumpra medidas de higiene e etiqueta respiratória</a:t>
            </a:r>
          </a:p>
          <a:p>
            <a:pPr algn="l">
              <a:lnSpc>
                <a:spcPct val="170000"/>
              </a:lnSpc>
            </a:pPr>
            <a:endParaRPr lang="pt-PT" sz="9600" dirty="0">
              <a:solidFill>
                <a:schemeClr val="bg1"/>
              </a:solidFill>
            </a:endParaRPr>
          </a:p>
        </p:txBody>
      </p:sp>
      <p:sp>
        <p:nvSpPr>
          <p:cNvPr id="17" name="Subtítulo 2"/>
          <p:cNvSpPr txBox="1">
            <a:spLocks/>
          </p:cNvSpPr>
          <p:nvPr/>
        </p:nvSpPr>
        <p:spPr>
          <a:xfrm>
            <a:off x="25562790" y="4843155"/>
            <a:ext cx="13277809" cy="1652226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3359963" rtl="0" eaLnBrk="1" latinLnBrk="0" hangingPunct="1">
              <a:lnSpc>
                <a:spcPct val="90000"/>
              </a:lnSpc>
              <a:spcBef>
                <a:spcPts val="3674"/>
              </a:spcBef>
              <a:buFont typeface="Arial" panose="020B0604020202020204" pitchFamily="34" charset="0"/>
              <a:buNone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998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7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9963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39944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19926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99907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79888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59870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985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  <a:p>
            <a:r>
              <a:rPr lang="pt-PT" sz="21200" b="1" dirty="0">
                <a:solidFill>
                  <a:srgbClr val="C00000"/>
                </a:solidFill>
              </a:rPr>
              <a:t>Como falar com crianças sobre o Covid-19?</a:t>
            </a:r>
          </a:p>
          <a:p>
            <a:pPr algn="l" fontAlgn="base">
              <a:lnSpc>
                <a:spcPct val="170000"/>
              </a:lnSpc>
              <a:spcAft>
                <a:spcPts val="1200"/>
              </a:spcAft>
            </a:pP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Crie espaços de conversa em que as crianças/adolescentes se sintam seguros e    calmos para ouvir e fazer perguntas.</a:t>
            </a:r>
            <a:r>
              <a:rPr lang="pt-PT" sz="9600" spc="25" dirty="0">
                <a:solidFill>
                  <a:srgbClr val="70707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PT" sz="9600" spc="25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 crianças já ouviram alguma coisa sobre o vírus. O silêncio ou os segredos não as protegem. Honestidade e abertura, sim.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Pode optar por conversar regularmente, enquanto realizam as atividades do dia-a-dia, enquanto brincam…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a criança/adolescente não quiser falar, respeite e mostre disponibilidade para falar noutra ocasião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Seja empático, escute a criança/adolescente com curiosidade, dando oportunidade para a criança/adolescente expressar os seus sentimentos e receios sem desvalorizar ou julgar o que eles dizem e sentem. As crianças/adolescentes sentem-se mais aliviados e calmos se conseguirem expressar e comunicar os seus sentimentos num ambiente seguro e de suporte.  Respondam às perguntas, medos e preocupações procurando informação em fontes seguras e evitar notícias alarmantes. Adequem o discurso à idade da criança/adolescente e usem linguagem simples e um tom calmo. Responda às questões com honestidade, de forma simples;</a:t>
            </a:r>
            <a:r>
              <a:rPr lang="pt-PT" sz="8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não souber responder pode dizer “não sabemos isso, existem muitos cientistas a estudar este vírus, vamos esperar para ver o que descobrem”. Evitem explicações excessivas e preocupações que são do adulto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Expliquem às crianças/adolescentes o que se passa e o porquê de um isolamento (o isolamento ajuda a que o vírus não se espalhe tão rápido, de umas pessoas para as outras; dizer que é difícil mas que não vamos ficar isolados paras sempre), da necessidade de lavagem das mãos, uso de mascaras e outras medidas de proteção e alteração das rotinas. Assegure-as de que “não vai durar para sempre”. 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Tranquilizem sobre a saúde dos familiares 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Explique o papel dos profissionais de saúde e o uso de máscaras; 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Limite e monitorize a exposição de seu filho a ciclos de notícias Covid-19; lembre-se de que informações inapropriadas para o desenvolvimento dos seus filhos podem gerar medo, ansiedade ou confusão.</a:t>
            </a:r>
            <a:endParaRPr lang="pt-PT" sz="8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pt-PT" sz="16400" dirty="0">
              <a:solidFill>
                <a:schemeClr val="bg1"/>
              </a:solidFill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1800227" y="1847391"/>
            <a:ext cx="184731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230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1800">
                <a:latin typeface="Arial" panose="020B0604020202020204" pitchFamily="34" charset="0"/>
              </a:rPr>
              <a:t/>
            </a:r>
            <a:br>
              <a:rPr lang="pt-PT" sz="1800">
                <a:latin typeface="Arial" panose="020B0604020202020204" pitchFamily="34" charset="0"/>
              </a:rPr>
            </a:br>
            <a:endParaRPr lang="pt-PT" sz="1800"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sz="1800">
              <a:latin typeface="Arial" panose="020B0604020202020204" pitchFamily="34" charset="0"/>
            </a:endParaRPr>
          </a:p>
        </p:txBody>
      </p:sp>
      <p:sp>
        <p:nvSpPr>
          <p:cNvPr id="28" name="Subtítulo 2"/>
          <p:cNvSpPr txBox="1">
            <a:spLocks/>
          </p:cNvSpPr>
          <p:nvPr/>
        </p:nvSpPr>
        <p:spPr>
          <a:xfrm>
            <a:off x="14114181" y="4672523"/>
            <a:ext cx="11225049" cy="1409238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3359963" rtl="0" eaLnBrk="1" latinLnBrk="0" hangingPunct="1">
              <a:lnSpc>
                <a:spcPct val="90000"/>
              </a:lnSpc>
              <a:spcBef>
                <a:spcPts val="3674"/>
              </a:spcBef>
              <a:buFont typeface="Arial" panose="020B0604020202020204" pitchFamily="34" charset="0"/>
              <a:buNone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998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7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9963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39944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19926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99907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79888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59870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985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PT" sz="2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Emoções face ao Covid-19</a:t>
            </a:r>
          </a:p>
          <a:p>
            <a:pPr algn="l">
              <a:lnSpc>
                <a:spcPct val="150000"/>
              </a:lnSpc>
            </a:pPr>
            <a:r>
              <a:rPr lang="pt-PT" sz="8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alteração da rotina normal da criança/adolescente, aquilo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ela vai ouvindo e vendo na televisão e redes sociais, as conversas e os medos que escuta, podem desencadear insegurança, medo e apreensão na criança/adolescente e levá-los a reagir de diferentes maneiras: podem pedir mais colo, mostrarem-se mais dependentes, ansiosas, agitadas, zangadas, ficarem mais irritadiças, isolarem-se, chorarem com mais frequência, terem pesadelos, alterações de humor e aumento ou diminuição do apetite.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tensão está no ar e é muito importante manter as emoções controladas sob o risco da pandemia atingir também a dinâmica familiar.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normal sentir medo, ansiedade, confusão e raiva com tudo o que se está a passar à nossa volta, é uma resposta do nosso corpo à perceção do perigo. Às vezes, a tentativa de evitar, suprimir ou controlar uma emoção pode ter um efeito contrário ao esperado.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Escute os medos e preocupações do seu filho. Ofereça apoio e conforto.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normal que o seu filho(a) sinta:</a:t>
            </a:r>
            <a:endParaRPr lang="pt-PT" sz="8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pt-PT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Sensação de incerteza em relação ao futuro (escola, amigos, família…).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pt-PT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Aumento da ansiedade (sintomas físicos, medo e preocupação, necessidade de segurança ou de “fugir”).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pt-PT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Medo de perder quem ama, medo de ficar doente.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• 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Sentir muitas coisas ao mesmo tempo e dificuldade em “equilibrar” as emoções, a energia e o cansaço, a esperança e a desesperança.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pt-PT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Sensação de desespero.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pt-PT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Pensamentos distorcidos de abandono, de inutilidade, que os outros não estão interessados em mim.</a:t>
            </a:r>
            <a:b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pt-PT" sz="9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• </a:t>
            </a: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Solidão</a:t>
            </a:r>
            <a:endParaRPr lang="pt-PT" sz="8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PT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PT" sz="8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pt-PT" sz="16400" dirty="0">
              <a:solidFill>
                <a:schemeClr val="bg1"/>
              </a:solidFill>
            </a:endParaRPr>
          </a:p>
        </p:txBody>
      </p:sp>
      <p:pic>
        <p:nvPicPr>
          <p:cNvPr id="29" name="Imagem 28" descr="A Verdade | ACeS Tâmega III recomenda que se contem histórias 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9119" y="2117629"/>
            <a:ext cx="2288540" cy="182181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Nota de aviso oval 29"/>
          <p:cNvSpPr/>
          <p:nvPr/>
        </p:nvSpPr>
        <p:spPr>
          <a:xfrm>
            <a:off x="35317659" y="558222"/>
            <a:ext cx="3746500" cy="1809750"/>
          </a:xfrm>
          <a:prstGeom prst="wedgeEllipseCallout">
            <a:avLst>
              <a:gd name="adj1" fmla="val -32213"/>
              <a:gd name="adj2" fmla="val 8180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400" dirty="0">
                <a:solidFill>
                  <a:srgbClr val="C00000"/>
                </a:solidFill>
                <a:latin typeface="AR BERKLE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Sou um vírus que anda por aí. Para te </a:t>
            </a:r>
            <a:r>
              <a:rPr lang="pt-PT" sz="1400" dirty="0" smtClean="0">
                <a:solidFill>
                  <a:srgbClr val="C00000"/>
                </a:solidFill>
                <a:latin typeface="AR BERKLE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protegeres </a:t>
            </a:r>
            <a:r>
              <a:rPr lang="pt-PT" sz="1400" dirty="0">
                <a:solidFill>
                  <a:srgbClr val="C00000"/>
                </a:solidFill>
                <a:latin typeface="AR BERKLE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 mim fica em casa, usa mascara quando sais de casa, lava as mãos com agua e sabão ou usa gel </a:t>
            </a:r>
            <a:r>
              <a:rPr lang="pt-PT" sz="1400" dirty="0" smtClean="0">
                <a:solidFill>
                  <a:srgbClr val="C00000"/>
                </a:solidFill>
                <a:latin typeface="AR BERKLE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desinfetante</a:t>
            </a:r>
            <a:r>
              <a:rPr lang="pt-PT" sz="1400" dirty="0" smtClean="0">
                <a:solidFill>
                  <a:srgbClr val="000000"/>
                </a:solidFill>
                <a:latin typeface="AR BERKLE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PT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Subtítulo 2"/>
          <p:cNvSpPr txBox="1">
            <a:spLocks/>
          </p:cNvSpPr>
          <p:nvPr/>
        </p:nvSpPr>
        <p:spPr>
          <a:xfrm>
            <a:off x="-111780" y="13893036"/>
            <a:ext cx="14114181" cy="1817565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3359963" rtl="0" eaLnBrk="1" latinLnBrk="0" hangingPunct="1">
              <a:lnSpc>
                <a:spcPct val="90000"/>
              </a:lnSpc>
              <a:spcBef>
                <a:spcPts val="3674"/>
              </a:spcBef>
              <a:buFont typeface="Arial" panose="020B0604020202020204" pitchFamily="34" charset="0"/>
              <a:buNone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998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7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9963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39944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19926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99907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79888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59870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985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  <a:p>
            <a:r>
              <a:rPr lang="pt-PT" sz="21200" b="1" dirty="0">
                <a:solidFill>
                  <a:srgbClr val="C00000"/>
                </a:solidFill>
              </a:rPr>
              <a:t>Rotinas e Covid-19 </a:t>
            </a:r>
            <a:endParaRPr lang="pt-PT" sz="21200" b="1" dirty="0" smtClean="0">
              <a:solidFill>
                <a:srgbClr val="C00000"/>
              </a:solidFill>
            </a:endParaRPr>
          </a:p>
          <a:p>
            <a:r>
              <a:rPr lang="pt-PT" sz="9600" dirty="0" smtClean="0"/>
              <a:t>É </a:t>
            </a:r>
            <a:r>
              <a:rPr lang="pt-PT" sz="9600" dirty="0"/>
              <a:t>fundamental, para o bem-estar e segurança da criança/adolescente, criar uma rotina flexível mas estruturada e consistente. As rotinas permitem que o seu filho(a) sinta segurança, prevendo o que vai acontecer. Também ajudam a reduzir o comportamento menos adequado. </a:t>
            </a:r>
          </a:p>
          <a:p>
            <a:pPr lvl="0" algn="l"/>
            <a:r>
              <a:rPr lang="pt-PT" sz="9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>
                <a:solidFill>
                  <a:srgbClr val="FFC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/>
              <a:t>Organize </a:t>
            </a:r>
            <a:r>
              <a:rPr lang="pt-PT" sz="9600" dirty="0"/>
              <a:t>uma rotina diária para todos os elementos da família que inclua: </a:t>
            </a:r>
            <a:endParaRPr lang="pt-PT" sz="9600" dirty="0" smtClean="0"/>
          </a:p>
          <a:p>
            <a:pPr lvl="0" algn="l">
              <a:lnSpc>
                <a:spcPct val="170000"/>
              </a:lnSpc>
            </a:pPr>
            <a:r>
              <a:rPr lang="pt-PT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pt-PT" sz="96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•</a:t>
            </a:r>
            <a:r>
              <a:rPr lang="pt-PT" sz="9600" dirty="0" smtClean="0"/>
              <a:t>Tempo para brincar 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•</a:t>
            </a:r>
            <a:r>
              <a:rPr lang="pt-PT" sz="9600" dirty="0" smtClean="0"/>
              <a:t>Tempo para trabalhar</a:t>
            </a:r>
            <a:br>
              <a:rPr lang="pt-PT" sz="9600" dirty="0" smtClean="0"/>
            </a:br>
            <a:r>
              <a:rPr lang="pt-PT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pt-PT" sz="96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/>
              <a:t>Tempo de estudo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•</a:t>
            </a:r>
            <a:r>
              <a:rPr lang="pt-PT" sz="9600" dirty="0" smtClean="0"/>
              <a:t>Tempo para ajudar nas tarefas de casa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FFFF00"/>
                </a:solidFill>
              </a:rPr>
              <a:t>          </a:t>
            </a:r>
            <a:r>
              <a:rPr lang="pt-PT" sz="96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•</a:t>
            </a:r>
            <a:r>
              <a:rPr lang="pt-PT" sz="9600" dirty="0" smtClean="0"/>
              <a:t>Tempo mínimo de ecrãs</a:t>
            </a:r>
            <a:br>
              <a:rPr lang="pt-PT" sz="9600" dirty="0" smtClean="0"/>
            </a:br>
            <a:r>
              <a:rPr lang="pt-PT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pt-PT" sz="96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•</a:t>
            </a:r>
            <a:r>
              <a:rPr lang="pt-PT" sz="9600" dirty="0" smtClean="0">
                <a:solidFill>
                  <a:srgbClr val="FFFF00"/>
                </a:solidFill>
              </a:rPr>
              <a:t> </a:t>
            </a:r>
            <a:r>
              <a:rPr lang="pt-PT" sz="9600" dirty="0" smtClean="0"/>
              <a:t>Tempo para atividades prazerosas ao longo do dia</a:t>
            </a:r>
            <a:br>
              <a:rPr lang="pt-PT" sz="9600" dirty="0" smtClean="0"/>
            </a:br>
            <a:r>
              <a:rPr lang="pt-PT" sz="9600" dirty="0" smtClean="0"/>
              <a:t> </a:t>
            </a:r>
            <a:r>
              <a:rPr lang="pt-PT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pt-PT" sz="96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•</a:t>
            </a:r>
            <a:r>
              <a:rPr lang="pt-PT" sz="9600" dirty="0" smtClean="0"/>
              <a:t>Horário de refeições em família que inclua uma dieta variada e equilibrada</a:t>
            </a:r>
            <a:br>
              <a:rPr lang="pt-PT" sz="9600" dirty="0" smtClean="0"/>
            </a:br>
            <a:r>
              <a:rPr lang="pt-PT" sz="9600" dirty="0" smtClean="0"/>
              <a:t> </a:t>
            </a:r>
            <a:r>
              <a:rPr lang="pt-PT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pt-PT" sz="96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•</a:t>
            </a:r>
            <a:r>
              <a:rPr lang="pt-PT" sz="9600" dirty="0" smtClean="0"/>
              <a:t>Relaxamento</a:t>
            </a:r>
            <a:br>
              <a:rPr lang="pt-PT" sz="9600" dirty="0" smtClean="0"/>
            </a:br>
            <a:r>
              <a:rPr lang="pt-PT" sz="9600" dirty="0" smtClean="0"/>
              <a:t> </a:t>
            </a:r>
            <a:r>
              <a:rPr lang="pt-PT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pt-PT" sz="96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/>
              <a:t>Atividade física cerca de 1 hora por dia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•</a:t>
            </a:r>
            <a:r>
              <a:rPr lang="pt-PT" sz="9600" dirty="0" smtClean="0"/>
              <a:t>Horários de sono </a:t>
            </a:r>
          </a:p>
          <a:p>
            <a:pPr lvl="0" algn="l">
              <a:lnSpc>
                <a:spcPct val="120000"/>
              </a:lnSpc>
            </a:pPr>
            <a:r>
              <a:rPr lang="pt-PT" sz="96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C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/>
              <a:t>Não </a:t>
            </a:r>
            <a:r>
              <a:rPr lang="pt-PT" sz="9600" dirty="0"/>
              <a:t>permita manter o pijama o dia todo</a:t>
            </a:r>
            <a:r>
              <a:rPr lang="pt-PT" sz="9600" dirty="0" smtClean="0"/>
              <a:t>.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PT" sz="9600" dirty="0" smtClean="0"/>
              <a:t>Mantenha </a:t>
            </a:r>
            <a:r>
              <a:rPr lang="pt-PT" sz="9600" dirty="0"/>
              <a:t>rituais familiares e crie </a:t>
            </a:r>
            <a:r>
              <a:rPr lang="pt-PT" sz="9600" dirty="0" smtClean="0"/>
              <a:t>outros.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C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/>
              <a:t>Supervisione </a:t>
            </a:r>
            <a:r>
              <a:rPr lang="pt-PT" sz="9600" dirty="0"/>
              <a:t>e ajude nos trabalhos da escola quando </a:t>
            </a:r>
            <a:r>
              <a:rPr lang="pt-PT" sz="9600" dirty="0" smtClean="0"/>
              <a:t>necessário.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PT" sz="9600" dirty="0" smtClean="0"/>
              <a:t>Os </a:t>
            </a:r>
            <a:r>
              <a:rPr lang="pt-PT" sz="9600" dirty="0"/>
              <a:t>jovens devem ter um tempo só para eles e cada criança da família deve ter um espaço de interação individual com os cuidadores. </a:t>
            </a:r>
            <a:r>
              <a:rPr lang="pt-PT" sz="9600" dirty="0" smtClean="0"/>
              <a:t/>
            </a:r>
            <a:br>
              <a:rPr lang="pt-PT" sz="9600" dirty="0" smtClean="0"/>
            </a:br>
            <a:r>
              <a:rPr lang="pt-PT" sz="96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PT" sz="9600" dirty="0" smtClean="0"/>
              <a:t>Na </a:t>
            </a:r>
            <a:r>
              <a:rPr lang="pt-PT" sz="9600" dirty="0"/>
              <a:t>janela, na varanda, no terraço, procurem pelo menos 10 minutos de exposição à luz solar</a:t>
            </a:r>
            <a:r>
              <a:rPr lang="pt-PT" sz="9600" dirty="0" smtClean="0"/>
              <a:t>..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C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/>
              <a:t>Mantenha </a:t>
            </a:r>
            <a:r>
              <a:rPr lang="pt-PT" sz="9600" dirty="0"/>
              <a:t>contactos sociais à distância com familiares e amigos</a:t>
            </a:r>
            <a:r>
              <a:rPr lang="pt-PT" sz="9600" dirty="0" smtClean="0"/>
              <a:t>.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C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/>
              <a:t>Procure </a:t>
            </a:r>
            <a:r>
              <a:rPr lang="pt-PT" sz="9600" dirty="0"/>
              <a:t>realizar jogos e atividades em família. Sejam criativos</a:t>
            </a:r>
            <a:r>
              <a:rPr lang="pt-PT" sz="9600" dirty="0" smtClean="0"/>
              <a:t>!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C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/>
              <a:t>Mantenha </a:t>
            </a:r>
            <a:r>
              <a:rPr lang="pt-PT" sz="9600" dirty="0"/>
              <a:t>o contacto com os Serviços de Saúde Mental responsáveis pelo tratamento </a:t>
            </a:r>
            <a:r>
              <a:rPr lang="pt-PT" sz="9600" dirty="0" smtClean="0"/>
              <a:t>habitual.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C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/>
              <a:t>Experimenta </a:t>
            </a:r>
            <a:r>
              <a:rPr lang="pt-PT" sz="9600" dirty="0"/>
              <a:t>coisas NOVAS e descubra coisas  que nunca pensou gostar. A criatividade não tem limite</a:t>
            </a:r>
            <a:r>
              <a:rPr lang="pt-PT" sz="9600" dirty="0" smtClean="0"/>
              <a:t>!</a:t>
            </a:r>
            <a:br>
              <a:rPr lang="pt-PT" sz="9600" dirty="0" smtClean="0"/>
            </a:br>
            <a:r>
              <a:rPr lang="pt-PT" sz="96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PT" sz="9600" dirty="0" smtClean="0"/>
              <a:t>estabeleça </a:t>
            </a:r>
            <a:r>
              <a:rPr lang="pt-PT" sz="9600" dirty="0"/>
              <a:t>regras e limites coerentes sobre o tempo de écran. Nesta fase espera-se que o tempo de ecrã aumente. Certifique-se que existe um equilíbrio com e sem recursos a écrans.</a:t>
            </a:r>
          </a:p>
          <a:p>
            <a:pPr algn="l">
              <a:lnSpc>
                <a:spcPct val="120000"/>
              </a:lnSpc>
            </a:pPr>
            <a:r>
              <a:rPr lang="pt-PT" sz="9600" dirty="0"/>
              <a:t> </a:t>
            </a:r>
          </a:p>
          <a:p>
            <a:pPr algn="l"/>
            <a:r>
              <a:rPr lang="pt-PT" sz="9600" dirty="0"/>
              <a:t> </a:t>
            </a:r>
          </a:p>
          <a:p>
            <a:pPr algn="l"/>
            <a:r>
              <a:rPr lang="pt-PT" sz="9600" b="1" dirty="0"/>
              <a:t> </a:t>
            </a:r>
            <a:endParaRPr lang="pt-PT" sz="9600" dirty="0"/>
          </a:p>
          <a:p>
            <a:pPr algn="just">
              <a:lnSpc>
                <a:spcPct val="120000"/>
              </a:lnSpc>
            </a:pPr>
            <a:endParaRPr lang="pt-PT" sz="8000" dirty="0">
              <a:solidFill>
                <a:schemeClr val="bg1"/>
              </a:solidFill>
            </a:endParaRPr>
          </a:p>
        </p:txBody>
      </p:sp>
      <p:sp>
        <p:nvSpPr>
          <p:cNvPr id="34" name="Subtítulo 2"/>
          <p:cNvSpPr txBox="1">
            <a:spLocks/>
          </p:cNvSpPr>
          <p:nvPr/>
        </p:nvSpPr>
        <p:spPr>
          <a:xfrm>
            <a:off x="14586932" y="18764907"/>
            <a:ext cx="13131033" cy="768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3359963" rtl="0" eaLnBrk="1" latinLnBrk="0" hangingPunct="1">
              <a:lnSpc>
                <a:spcPct val="90000"/>
              </a:lnSpc>
              <a:spcBef>
                <a:spcPts val="3674"/>
              </a:spcBef>
              <a:buFont typeface="Arial" panose="020B0604020202020204" pitchFamily="34" charset="0"/>
              <a:buNone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998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7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9963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39944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19926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99907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79888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59870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985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pt-PT" sz="212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Gestão de discussões pais-filhos</a:t>
            </a:r>
            <a:br>
              <a:rPr lang="pt-PT" sz="212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88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fase de pandemia “ser família “ será mais um problema?</a:t>
            </a:r>
            <a:endParaRPr lang="pt-PT" sz="8800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pt-PT" sz="9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 as crianças e adolescentes testam as regras e os limites dos adultos. Numa altura de stress é normal andar mais irritável, o que afeta a forma como nos relacionamos com o outro.</a:t>
            </a:r>
            <a:b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normal os pais/cuidadores ficarem cansados e saturados quando dão ordens e não são cumpridas, gerando discussão. Como gerir uma discussão:</a:t>
            </a:r>
            <a:endParaRPr lang="pt-PT" sz="8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</a:pPr>
            <a:r>
              <a:rPr lang="pt-PT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pt-PT" sz="96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Evite lutas de poder</a:t>
            </a:r>
            <a:b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pt-PT" sz="96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Ajude o seu filho a acalmar-se ou autorregular-se</a:t>
            </a:r>
            <a:b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pt-PT" sz="96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Valide os sentimentos do seu filho</a:t>
            </a:r>
            <a:b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pt-PT" sz="96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• </a:t>
            </a:r>
            <a: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Mantenha o autocontrolo</a:t>
            </a:r>
            <a:b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pt-PT" sz="96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sentir a irritabilidade a aumentar, afaste-se para respirar fundo, relaxe e concentre esforços para solucionar o problema e evite acusações ou críticas.</a:t>
            </a:r>
            <a:endParaRPr lang="pt-PT" sz="8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0385" algn="l">
              <a:lnSpc>
                <a:spcPct val="150000"/>
              </a:lnSpc>
              <a:spcAft>
                <a:spcPts val="800"/>
              </a:spcAft>
            </a:pPr>
            <a:r>
              <a:rPr lang="pt-PT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PT" sz="8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PT" sz="9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PT" sz="8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70000"/>
              </a:lnSpc>
            </a:pPr>
            <a:endParaRPr lang="pt-PT" sz="16400" dirty="0">
              <a:solidFill>
                <a:schemeClr val="bg1"/>
              </a:solidFill>
            </a:endParaRPr>
          </a:p>
        </p:txBody>
      </p:sp>
      <p:sp>
        <p:nvSpPr>
          <p:cNvPr id="39" name="Subtítulo 2"/>
          <p:cNvSpPr txBox="1">
            <a:spLocks/>
          </p:cNvSpPr>
          <p:nvPr/>
        </p:nvSpPr>
        <p:spPr>
          <a:xfrm>
            <a:off x="26465341" y="18738773"/>
            <a:ext cx="11907829" cy="46672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3359963" rtl="0" eaLnBrk="1" latinLnBrk="0" hangingPunct="1">
              <a:lnSpc>
                <a:spcPct val="90000"/>
              </a:lnSpc>
              <a:spcBef>
                <a:spcPts val="3674"/>
              </a:spcBef>
              <a:buFont typeface="Arial" panose="020B0604020202020204" pitchFamily="34" charset="0"/>
              <a:buNone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998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7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9963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39944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19926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99907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79888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59870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985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7600" b="1" dirty="0" smtClean="0">
                <a:solidFill>
                  <a:srgbClr val="C00000"/>
                </a:solidFill>
              </a:rPr>
              <a:t>Ter </a:t>
            </a:r>
            <a:r>
              <a:rPr lang="pt-PT" sz="7600" b="1" dirty="0">
                <a:solidFill>
                  <a:srgbClr val="C00000"/>
                </a:solidFill>
              </a:rPr>
              <a:t>tempo para os filhos</a:t>
            </a:r>
            <a:endParaRPr lang="pt-PT" sz="7600" dirty="0">
              <a:solidFill>
                <a:srgbClr val="C00000"/>
              </a:solidFill>
            </a:endParaRPr>
          </a:p>
          <a:p>
            <a:pPr lvl="0" fontAlgn="base">
              <a:lnSpc>
                <a:spcPct val="150000"/>
              </a:lnSpc>
            </a:pPr>
            <a:r>
              <a:rPr lang="pt-PT" sz="24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t-PT" sz="3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24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3500" dirty="0" smtClean="0"/>
              <a:t>O </a:t>
            </a:r>
            <a:r>
              <a:rPr lang="pt-PT" sz="3500" dirty="0"/>
              <a:t>isolamento pode constituir uma oportunidade de melhorar as relações com as crianças e os adolescentes. Tempo de qualidade com cada criança é gratuito e divertido. Faz as crianças sentirem-se amadas e seguras, e mostra-lhes que elas são importantes</a:t>
            </a:r>
          </a:p>
          <a:p>
            <a:pPr lvl="0" fontAlgn="base">
              <a:lnSpc>
                <a:spcPct val="150000"/>
              </a:lnSpc>
            </a:pPr>
            <a:r>
              <a:rPr lang="pt-PT" sz="3500" dirty="0" smtClean="0">
                <a:solidFill>
                  <a:srgbClr val="FFC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pt-PT" sz="35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pt-PT" sz="3500" dirty="0" smtClean="0">
                <a:solidFill>
                  <a:srgbClr val="FFC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3500" dirty="0" smtClean="0"/>
              <a:t>Dedique </a:t>
            </a:r>
            <a:r>
              <a:rPr lang="pt-PT" sz="3500" dirty="0"/>
              <a:t>tempo de qualidade com o seu filho, pergunte-lhe o que ele gostava de fazer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PT" sz="35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PT" sz="35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70000"/>
              </a:lnSpc>
            </a:pPr>
            <a:endParaRPr lang="pt-PT" sz="16400" dirty="0">
              <a:solidFill>
                <a:schemeClr val="bg1"/>
              </a:solidFill>
            </a:endParaRPr>
          </a:p>
        </p:txBody>
      </p:sp>
      <p:sp>
        <p:nvSpPr>
          <p:cNvPr id="40" name="Subtítulo 2"/>
          <p:cNvSpPr txBox="1">
            <a:spLocks/>
          </p:cNvSpPr>
          <p:nvPr/>
        </p:nvSpPr>
        <p:spPr>
          <a:xfrm>
            <a:off x="27682847" y="23052780"/>
            <a:ext cx="11907829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359963" rtl="0" eaLnBrk="1" latinLnBrk="0" hangingPunct="1">
              <a:lnSpc>
                <a:spcPct val="90000"/>
              </a:lnSpc>
              <a:spcBef>
                <a:spcPts val="3674"/>
              </a:spcBef>
              <a:buFont typeface="Arial" panose="020B0604020202020204" pitchFamily="34" charset="0"/>
              <a:buNone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998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73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9963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39944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19926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99907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79888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59870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9851" indent="0" algn="ctr" defTabSz="3359963" rtl="0" eaLnBrk="1" latinLnBrk="0" hangingPunct="1">
              <a:lnSpc>
                <a:spcPct val="90000"/>
              </a:lnSpc>
              <a:spcBef>
                <a:spcPts val="1837"/>
              </a:spcBef>
              <a:buFont typeface="Arial" panose="020B0604020202020204" pitchFamily="34" charset="0"/>
              <a:buNone/>
              <a:defRPr sz="58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 o seu filho a fazer uma lista de todas as coisas que planeia fazer quando a quarentena terminar</a:t>
            </a:r>
            <a:endParaRPr lang="pt-PT" sz="4000" dirty="0">
              <a:solidFill>
                <a:srgbClr val="FFFF00"/>
              </a:solidFill>
            </a:endParaRPr>
          </a:p>
        </p:txBody>
      </p:sp>
      <p:pic>
        <p:nvPicPr>
          <p:cNvPr id="42" name="Imagem 41" descr="Bloco De Notas Com O ícone De Desenho De Vetor Lápis Isolado No ..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9119" y="24483522"/>
            <a:ext cx="2053590" cy="205359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 flipH="1">
            <a:off x="29565599" y="26741829"/>
            <a:ext cx="87829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800" b="1" dirty="0" smtClean="0">
                <a:solidFill>
                  <a:srgbClr val="002060"/>
                </a:solidFill>
              </a:rPr>
              <a:t>Unidade de Pedopsiquiatria do Centro Hospitalar de Leiria</a:t>
            </a:r>
            <a:endParaRPr lang="pt-PT" sz="4800" b="1" dirty="0">
              <a:solidFill>
                <a:srgbClr val="002060"/>
              </a:solidFill>
            </a:endParaRPr>
          </a:p>
        </p:txBody>
      </p:sp>
      <p:pic>
        <p:nvPicPr>
          <p:cNvPr id="23" name="Imagem 22" descr="C:\Users\jbx\Dropbox\Pediatria HSA\Impressos\Logotipo S Pediatria - CHL 2013.11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562" y="390969"/>
            <a:ext cx="2747751" cy="2406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0443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514</Words>
  <Application>Microsoft Office PowerPoint</Application>
  <PresentationFormat>Personalizados</PresentationFormat>
  <Paragraphs>39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 BERKLEY</vt:lpstr>
      <vt:lpstr>Arial</vt:lpstr>
      <vt:lpstr>Calibri</vt:lpstr>
      <vt:lpstr>Calibri Light</vt:lpstr>
      <vt:lpstr>Times New Roman</vt:lpstr>
      <vt:lpstr>Tema do Office</vt:lpstr>
      <vt:lpstr>     COMO PROMOVER A SAÚDE MENTAL das crianças e adolescentes em fase de PANDEMIA? O que os pais devem saber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Utilizador</cp:lastModifiedBy>
  <cp:revision>30</cp:revision>
  <dcterms:created xsi:type="dcterms:W3CDTF">2020-04-19T16:13:15Z</dcterms:created>
  <dcterms:modified xsi:type="dcterms:W3CDTF">2020-04-27T08:10:02Z</dcterms:modified>
</cp:coreProperties>
</file>