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A22AEA-7767-4F8A-B022-B58F6F9D9AE9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9C4EBD-3815-4C15-99D5-D233724D5F8B}" type="slidenum">
              <a:rPr lang="pt-PT" smtClean="0"/>
              <a:t>‹nº›</a:t>
            </a:fld>
            <a:endParaRPr lang="pt-PT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93413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2AEA-7767-4F8A-B022-B58F6F9D9AE9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4EBD-3815-4C15-99D5-D233724D5F8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071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2AEA-7767-4F8A-B022-B58F6F9D9AE9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4EBD-3815-4C15-99D5-D233724D5F8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655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2AEA-7767-4F8A-B022-B58F6F9D9AE9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4EBD-3815-4C15-99D5-D233724D5F8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639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A22AEA-7767-4F8A-B022-B58F6F9D9AE9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C4EBD-3815-4C15-99D5-D233724D5F8B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85824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2AEA-7767-4F8A-B022-B58F6F9D9AE9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4EBD-3815-4C15-99D5-D233724D5F8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794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2AEA-7767-4F8A-B022-B58F6F9D9AE9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4EBD-3815-4C15-99D5-D233724D5F8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242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2AEA-7767-4F8A-B022-B58F6F9D9AE9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4EBD-3815-4C15-99D5-D233724D5F8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908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2AEA-7767-4F8A-B022-B58F6F9D9AE9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4EBD-3815-4C15-99D5-D233724D5F8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1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A22AEA-7767-4F8A-B022-B58F6F9D9AE9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C4EBD-3815-4C15-99D5-D233724D5F8B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72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A22AEA-7767-4F8A-B022-B58F6F9D9AE9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C4EBD-3815-4C15-99D5-D233724D5F8B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043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DA22AEA-7767-4F8A-B022-B58F6F9D9AE9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E9C4EBD-3815-4C15-99D5-D233724D5F8B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613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82E62D-7EE9-4DD6-8BC2-0BF008221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Texto descritivo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7269E1-9651-4945-BA68-8EE1A917C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CF7974-9717-4EEC-A660-9BFB3D20A7BF}"/>
              </a:ext>
            </a:extLst>
          </p:cNvPr>
          <p:cNvSpPr txBox="1"/>
          <p:nvPr/>
        </p:nvSpPr>
        <p:spPr>
          <a:xfrm>
            <a:off x="8242479" y="5731099"/>
            <a:ext cx="3039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349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5EFEDBA-BEDA-47B8-9C66-B8A5779DA1A0}"/>
              </a:ext>
            </a:extLst>
          </p:cNvPr>
          <p:cNvSpPr txBox="1"/>
          <p:nvPr/>
        </p:nvSpPr>
        <p:spPr>
          <a:xfrm>
            <a:off x="2095501" y="500064"/>
            <a:ext cx="9364102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dirty="0"/>
              <a:t>COMO PODEMOS ENRIQUECER O RETRATO PSICOLÓGICO?</a:t>
            </a:r>
          </a:p>
        </p:txBody>
      </p:sp>
      <p:sp>
        <p:nvSpPr>
          <p:cNvPr id="3" name="Rectângulo 2">
            <a:extLst>
              <a:ext uri="{FF2B5EF4-FFF2-40B4-BE49-F238E27FC236}">
                <a16:creationId xmlns:a16="http://schemas.microsoft.com/office/drawing/2014/main" id="{8538362D-B7D6-4571-B48C-49E9252421B3}"/>
              </a:ext>
            </a:extLst>
          </p:cNvPr>
          <p:cNvSpPr/>
          <p:nvPr/>
        </p:nvSpPr>
        <p:spPr>
          <a:xfrm>
            <a:off x="2024063" y="1357314"/>
            <a:ext cx="9701546" cy="877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defRPr/>
            </a:pPr>
            <a:r>
              <a:rPr lang="pt-PT" dirty="0">
                <a:latin typeface="Comic Sans MS" pitchFamily="66" charset="0"/>
              </a:rPr>
              <a:t>Sempre que fazemos uma descrição, podemos  usar estratégias de enriquecimento do texto que queremos produzir. Por exemplo, podemos:</a:t>
            </a:r>
          </a:p>
        </p:txBody>
      </p:sp>
      <p:sp>
        <p:nvSpPr>
          <p:cNvPr id="4" name="Rectângulo 3">
            <a:extLst>
              <a:ext uri="{FF2B5EF4-FFF2-40B4-BE49-F238E27FC236}">
                <a16:creationId xmlns:a16="http://schemas.microsoft.com/office/drawing/2014/main" id="{92398638-FEF5-4729-9D58-CC054F7CC13C}"/>
              </a:ext>
            </a:extLst>
          </p:cNvPr>
          <p:cNvSpPr/>
          <p:nvPr/>
        </p:nvSpPr>
        <p:spPr>
          <a:xfrm>
            <a:off x="2095501" y="2500313"/>
            <a:ext cx="9701547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>
                <a:latin typeface="Comic Sans MS" pitchFamily="66" charset="0"/>
              </a:rPr>
              <a:t>Usar um grande número de adjetivos;</a:t>
            </a: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D693EE4B-0CA8-4781-84E4-4A954F5D5AC8}"/>
              </a:ext>
            </a:extLst>
          </p:cNvPr>
          <p:cNvSpPr/>
          <p:nvPr/>
        </p:nvSpPr>
        <p:spPr>
          <a:xfrm>
            <a:off x="2095501" y="3214688"/>
            <a:ext cx="9701547" cy="4618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>
                <a:latin typeface="Comic Sans MS" pitchFamily="66" charset="0"/>
              </a:rPr>
              <a:t>Recursos expressivos: comparações, enumerações, adjetivações…</a:t>
            </a:r>
          </a:p>
        </p:txBody>
      </p:sp>
      <p:sp>
        <p:nvSpPr>
          <p:cNvPr id="6" name="Rectângulo 5">
            <a:extLst>
              <a:ext uri="{FF2B5EF4-FFF2-40B4-BE49-F238E27FC236}">
                <a16:creationId xmlns:a16="http://schemas.microsoft.com/office/drawing/2014/main" id="{AF524629-742E-4CAE-93DF-709B9A49AF68}"/>
              </a:ext>
            </a:extLst>
          </p:cNvPr>
          <p:cNvSpPr/>
          <p:nvPr/>
        </p:nvSpPr>
        <p:spPr>
          <a:xfrm>
            <a:off x="2095501" y="3929064"/>
            <a:ext cx="9701547" cy="4618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>
                <a:latin typeface="Comic Sans MS" pitchFamily="66" charset="0"/>
              </a:rPr>
              <a:t>Partir de  uma frase ou um parágrafo simples e ir enriquecendo o texto,</a:t>
            </a:r>
          </a:p>
        </p:txBody>
      </p:sp>
      <p:sp>
        <p:nvSpPr>
          <p:cNvPr id="7" name="Rectângulo 6">
            <a:extLst>
              <a:ext uri="{FF2B5EF4-FFF2-40B4-BE49-F238E27FC236}">
                <a16:creationId xmlns:a16="http://schemas.microsoft.com/office/drawing/2014/main" id="{6EB0625A-929F-4F7B-8A42-CA9FEB3F1100}"/>
              </a:ext>
            </a:extLst>
          </p:cNvPr>
          <p:cNvSpPr/>
          <p:nvPr/>
        </p:nvSpPr>
        <p:spPr>
          <a:xfrm>
            <a:off x="2095500" y="4654106"/>
            <a:ext cx="9701547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>
                <a:latin typeface="Comic Sans MS" pitchFamily="66" charset="0"/>
              </a:rPr>
              <a:t>Usar alguns jogos estratégicos antes de começar a escrever;</a:t>
            </a:r>
          </a:p>
        </p:txBody>
      </p:sp>
      <p:sp>
        <p:nvSpPr>
          <p:cNvPr id="8" name="Rectângulo 7">
            <a:extLst>
              <a:ext uri="{FF2B5EF4-FFF2-40B4-BE49-F238E27FC236}">
                <a16:creationId xmlns:a16="http://schemas.microsoft.com/office/drawing/2014/main" id="{DD765A96-E322-4002-9817-6386D8130895}"/>
              </a:ext>
            </a:extLst>
          </p:cNvPr>
          <p:cNvSpPr/>
          <p:nvPr/>
        </p:nvSpPr>
        <p:spPr>
          <a:xfrm>
            <a:off x="2095500" y="5379252"/>
            <a:ext cx="9701546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>
                <a:latin typeface="Comic Sans MS" pitchFamily="66" charset="0"/>
              </a:rPr>
              <a:t>Aprender a fazer rascunho.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5">
            <a:extLst>
              <a:ext uri="{FF2B5EF4-FFF2-40B4-BE49-F238E27FC236}">
                <a16:creationId xmlns:a16="http://schemas.microsoft.com/office/drawing/2014/main" id="{F82321B0-A69D-48B1-A0E3-A1AB9E9AEF56}"/>
              </a:ext>
            </a:extLst>
          </p:cNvPr>
          <p:cNvSpPr/>
          <p:nvPr/>
        </p:nvSpPr>
        <p:spPr>
          <a:xfrm>
            <a:off x="931951" y="124249"/>
            <a:ext cx="10993885" cy="15288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latin typeface="Comic Sans MS" pitchFamily="66" charset="0"/>
              </a:rPr>
              <a:t>Partir de  uma frase ou um parágrafo simples e ir enriquecendo o texto: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eriod"/>
              <a:defRPr/>
            </a:pPr>
            <a:r>
              <a:rPr lang="pt-PT" sz="1600" dirty="0">
                <a:latin typeface="Comic Sans MS" pitchFamily="66" charset="0"/>
              </a:rPr>
              <a:t>Começa por completar a frase;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eriod"/>
              <a:defRPr/>
            </a:pPr>
            <a:r>
              <a:rPr lang="pt-PT" sz="1600" dirty="0">
                <a:latin typeface="Comic Sans MS" pitchFamily="66" charset="0"/>
              </a:rPr>
              <a:t>Reescreve a mesma frase, em conjunto com a professora e os teus colegas, enriquecendo-a com adjetivos e recursos expressivos.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E9BEC5-ECA6-4339-87B3-6BD4716E4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63" y="1653065"/>
            <a:ext cx="3571740" cy="522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3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DD9A661-A3C4-480B-A58E-ED102A5D4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04" y="687815"/>
            <a:ext cx="4566030" cy="617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5">
            <a:extLst>
              <a:ext uri="{FF2B5EF4-FFF2-40B4-BE49-F238E27FC236}">
                <a16:creationId xmlns:a16="http://schemas.microsoft.com/office/drawing/2014/main" id="{C2E7450A-2438-4249-BC54-7F7863A8D2DD}"/>
              </a:ext>
            </a:extLst>
          </p:cNvPr>
          <p:cNvSpPr/>
          <p:nvPr/>
        </p:nvSpPr>
        <p:spPr>
          <a:xfrm>
            <a:off x="931951" y="124249"/>
            <a:ext cx="10993885" cy="4208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latin typeface="Comic Sans MS" pitchFamily="66" charset="0"/>
              </a:rPr>
              <a:t>Repete o exercício com esta frase e esta imagem, desta vez sozinho.</a:t>
            </a:r>
          </a:p>
        </p:txBody>
      </p:sp>
    </p:spTree>
    <p:extLst>
      <p:ext uri="{BB962C8B-B14F-4D97-AF65-F5344CB8AC3E}">
        <p14:creationId xmlns:p14="http://schemas.microsoft.com/office/powerpoint/2010/main" val="4422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38BA36C-E634-4394-8FDE-333E32951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5" t="34445" r="8978" b="36481"/>
          <a:stretch>
            <a:fillRect/>
          </a:stretch>
        </p:blipFill>
        <p:spPr bwMode="auto">
          <a:xfrm>
            <a:off x="1330728" y="1482187"/>
            <a:ext cx="9796338" cy="509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7E32085-7389-40B0-A2C8-951DA9D86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66" y="281859"/>
            <a:ext cx="112891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PT" altLang="pt-PT" dirty="0">
                <a:latin typeface="Comic Sans MS" panose="030F0702030302020204" pitchFamily="66" charset="0"/>
              </a:rPr>
              <a:t>Vamos descrever o Tibúrcio.</a:t>
            </a:r>
          </a:p>
          <a:p>
            <a:pPr algn="just"/>
            <a:endParaRPr lang="pt-PT" altLang="pt-PT" dirty="0">
              <a:latin typeface="Comic Sans MS" panose="030F0702030302020204" pitchFamily="66" charset="0"/>
            </a:endParaRPr>
          </a:p>
          <a:p>
            <a:pPr algn="just"/>
            <a:r>
              <a:rPr lang="pt-PT" altLang="pt-PT" dirty="0">
                <a:latin typeface="Comic Sans MS" panose="030F0702030302020204" pitchFamily="66" charset="0"/>
              </a:rPr>
              <a:t>Consulta a folha que colaste no caderno e escolhe um ou mais adjetivos que caraterizem o aspeto geral, o rosto, o modo de andar e a voz e que sirvam para descrever o Tibúrcio.</a:t>
            </a:r>
          </a:p>
        </p:txBody>
      </p:sp>
    </p:spTree>
    <p:extLst>
      <p:ext uri="{BB962C8B-B14F-4D97-AF65-F5344CB8AC3E}">
        <p14:creationId xmlns:p14="http://schemas.microsoft.com/office/powerpoint/2010/main" val="366330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07D4B39-9CFA-4F7E-8DC6-8D059ADDD1D7}"/>
              </a:ext>
            </a:extLst>
          </p:cNvPr>
          <p:cNvSpPr txBox="1"/>
          <p:nvPr/>
        </p:nvSpPr>
        <p:spPr>
          <a:xfrm>
            <a:off x="3219115" y="313153"/>
            <a:ext cx="608871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VAMOS TREINAR ALGUMAS ESTRATÉGIAS</a:t>
            </a:r>
          </a:p>
        </p:txBody>
      </p:sp>
      <p:pic>
        <p:nvPicPr>
          <p:cNvPr id="3" name="Picture 2" descr="F:\Pasta de Recuperação\Língua Portuguesa\Retrato físico e psicológico\retrato psicologico.jpg">
            <a:extLst>
              <a:ext uri="{FF2B5EF4-FFF2-40B4-BE49-F238E27FC236}">
                <a16:creationId xmlns:a16="http://schemas.microsoft.com/office/drawing/2014/main" id="{D63327AE-D95F-435B-B782-6AFDC2BC3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4" t="20139" r="12032" b="74835"/>
          <a:stretch>
            <a:fillRect/>
          </a:stretch>
        </p:blipFill>
        <p:spPr bwMode="auto">
          <a:xfrm rot="20156112">
            <a:off x="1332180" y="268951"/>
            <a:ext cx="1715087" cy="571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4EC4D07-0841-436E-8FEA-7AA1D5B7BAA1}"/>
              </a:ext>
            </a:extLst>
          </p:cNvPr>
          <p:cNvSpPr txBox="1"/>
          <p:nvPr/>
        </p:nvSpPr>
        <p:spPr>
          <a:xfrm>
            <a:off x="3219116" y="813215"/>
            <a:ext cx="60210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Estratégia para  ordenar a descrição:</a:t>
            </a: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94C9BFB0-A3F7-49F3-9343-52572D904B18}"/>
              </a:ext>
            </a:extLst>
          </p:cNvPr>
          <p:cNvSpPr/>
          <p:nvPr/>
        </p:nvSpPr>
        <p:spPr>
          <a:xfrm>
            <a:off x="1104583" y="1027528"/>
            <a:ext cx="1798907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Sentimentos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Pensamentos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Atitudes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Caráter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03EF6BC-54F5-4613-8B4F-A6DF69F01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041" y="1959390"/>
            <a:ext cx="81823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PT" altLang="pt-PT" sz="1800" dirty="0">
                <a:latin typeface="Comic Sans MS" panose="030F0702030302020204" pitchFamily="66" charset="0"/>
              </a:rPr>
              <a:t>Para cada um destes aspetos  do retrato psicológico, escolhe três palavras que os possam caraterizar.</a:t>
            </a:r>
          </a:p>
        </p:txBody>
      </p:sp>
      <p:sp>
        <p:nvSpPr>
          <p:cNvPr id="7" name="Rectângulo 6">
            <a:extLst>
              <a:ext uri="{FF2B5EF4-FFF2-40B4-BE49-F238E27FC236}">
                <a16:creationId xmlns:a16="http://schemas.microsoft.com/office/drawing/2014/main" id="{52FB47D2-E443-4027-8B82-AB5C55F485E7}"/>
              </a:ext>
            </a:extLst>
          </p:cNvPr>
          <p:cNvSpPr/>
          <p:nvPr/>
        </p:nvSpPr>
        <p:spPr>
          <a:xfrm>
            <a:off x="1269934" y="3840657"/>
            <a:ext cx="174850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Sentimentos</a:t>
            </a:r>
          </a:p>
        </p:txBody>
      </p:sp>
      <p:cxnSp>
        <p:nvCxnSpPr>
          <p:cNvPr id="8" name="Conexão recta unidireccional 8">
            <a:extLst>
              <a:ext uri="{FF2B5EF4-FFF2-40B4-BE49-F238E27FC236}">
                <a16:creationId xmlns:a16="http://schemas.microsoft.com/office/drawing/2014/main" id="{586C10F6-1546-49B5-B25C-C36D9894E312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012778" y="3498194"/>
            <a:ext cx="634962" cy="310579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9">
            <a:extLst>
              <a:ext uri="{FF2B5EF4-FFF2-40B4-BE49-F238E27FC236}">
                <a16:creationId xmlns:a16="http://schemas.microsoft.com/office/drawing/2014/main" id="{9F6F1DB5-001E-4B0F-BAA1-EA558A2F1D1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018442" y="4025323"/>
            <a:ext cx="591447" cy="4305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10">
            <a:extLst>
              <a:ext uri="{FF2B5EF4-FFF2-40B4-BE49-F238E27FC236}">
                <a16:creationId xmlns:a16="http://schemas.microsoft.com/office/drawing/2014/main" id="{B1102EDB-3B3A-4007-8667-32B82F4F3E77}"/>
              </a:ext>
            </a:extLst>
          </p:cNvPr>
          <p:cNvCxnSpPr>
            <a:cxnSpLocks/>
          </p:cNvCxnSpPr>
          <p:nvPr/>
        </p:nvCxnSpPr>
        <p:spPr>
          <a:xfrm>
            <a:off x="3012778" y="4209989"/>
            <a:ext cx="525673" cy="342805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ângulo 13">
            <a:extLst>
              <a:ext uri="{FF2B5EF4-FFF2-40B4-BE49-F238E27FC236}">
                <a16:creationId xmlns:a16="http://schemas.microsoft.com/office/drawing/2014/main" id="{70D31354-325C-48A9-ADD5-7AA921BA6BCA}"/>
              </a:ext>
            </a:extLst>
          </p:cNvPr>
          <p:cNvSpPr/>
          <p:nvPr/>
        </p:nvSpPr>
        <p:spPr>
          <a:xfrm>
            <a:off x="3647741" y="4313653"/>
            <a:ext cx="174850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triste</a:t>
            </a:r>
          </a:p>
        </p:txBody>
      </p:sp>
      <p:sp>
        <p:nvSpPr>
          <p:cNvPr id="12" name="Rectângulo 14">
            <a:extLst>
              <a:ext uri="{FF2B5EF4-FFF2-40B4-BE49-F238E27FC236}">
                <a16:creationId xmlns:a16="http://schemas.microsoft.com/office/drawing/2014/main" id="{4E9631F4-AC6A-4242-B072-6260F3F1EE78}"/>
              </a:ext>
            </a:extLst>
          </p:cNvPr>
          <p:cNvSpPr/>
          <p:nvPr/>
        </p:nvSpPr>
        <p:spPr>
          <a:xfrm>
            <a:off x="3647740" y="3813590"/>
            <a:ext cx="174850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desprendido</a:t>
            </a:r>
          </a:p>
        </p:txBody>
      </p:sp>
      <p:sp>
        <p:nvSpPr>
          <p:cNvPr id="13" name="Rectângulo 15">
            <a:extLst>
              <a:ext uri="{FF2B5EF4-FFF2-40B4-BE49-F238E27FC236}">
                <a16:creationId xmlns:a16="http://schemas.microsoft.com/office/drawing/2014/main" id="{21EC3FCA-6B26-47C6-BF42-A45895723259}"/>
              </a:ext>
            </a:extLst>
          </p:cNvPr>
          <p:cNvSpPr/>
          <p:nvPr/>
        </p:nvSpPr>
        <p:spPr>
          <a:xfrm>
            <a:off x="3647740" y="3313528"/>
            <a:ext cx="174850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infeliz</a:t>
            </a:r>
          </a:p>
        </p:txBody>
      </p:sp>
      <p:sp>
        <p:nvSpPr>
          <p:cNvPr id="14" name="Rectângulo 16">
            <a:extLst>
              <a:ext uri="{FF2B5EF4-FFF2-40B4-BE49-F238E27FC236}">
                <a16:creationId xmlns:a16="http://schemas.microsoft.com/office/drawing/2014/main" id="{1178BB3F-02F4-4523-ABDE-60816D937B79}"/>
              </a:ext>
            </a:extLst>
          </p:cNvPr>
          <p:cNvSpPr/>
          <p:nvPr/>
        </p:nvSpPr>
        <p:spPr>
          <a:xfrm>
            <a:off x="5782730" y="3307391"/>
            <a:ext cx="160511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Pensamentos</a:t>
            </a:r>
          </a:p>
        </p:txBody>
      </p:sp>
      <p:cxnSp>
        <p:nvCxnSpPr>
          <p:cNvPr id="15" name="Conexão recta unidireccional 17">
            <a:extLst>
              <a:ext uri="{FF2B5EF4-FFF2-40B4-BE49-F238E27FC236}">
                <a16:creationId xmlns:a16="http://schemas.microsoft.com/office/drawing/2014/main" id="{40A46B47-28C4-4009-859E-34662B106048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7387846" y="2926694"/>
            <a:ext cx="760456" cy="38390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unidireccional 18">
            <a:extLst>
              <a:ext uri="{FF2B5EF4-FFF2-40B4-BE49-F238E27FC236}">
                <a16:creationId xmlns:a16="http://schemas.microsoft.com/office/drawing/2014/main" id="{A95672E6-C43F-41DE-920E-B242E7C4B5A3}"/>
              </a:ext>
            </a:extLst>
          </p:cNvPr>
          <p:cNvCxnSpPr/>
          <p:nvPr/>
        </p:nvCxnSpPr>
        <p:spPr>
          <a:xfrm>
            <a:off x="7433927" y="3456403"/>
            <a:ext cx="676524" cy="1725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unidireccional 19">
            <a:extLst>
              <a:ext uri="{FF2B5EF4-FFF2-40B4-BE49-F238E27FC236}">
                <a16:creationId xmlns:a16="http://schemas.microsoft.com/office/drawing/2014/main" id="{D54B8BAB-35A0-4A76-9355-734A3E10E370}"/>
              </a:ext>
            </a:extLst>
          </p:cNvPr>
          <p:cNvCxnSpPr/>
          <p:nvPr/>
        </p:nvCxnSpPr>
        <p:spPr>
          <a:xfrm>
            <a:off x="7423162" y="3660893"/>
            <a:ext cx="676524" cy="310579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ângulo 20">
            <a:extLst>
              <a:ext uri="{FF2B5EF4-FFF2-40B4-BE49-F238E27FC236}">
                <a16:creationId xmlns:a16="http://schemas.microsoft.com/office/drawing/2014/main" id="{844084CE-A9B0-4D91-B54E-EB2EBB1AD417}"/>
              </a:ext>
            </a:extLst>
          </p:cNvPr>
          <p:cNvSpPr/>
          <p:nvPr/>
        </p:nvSpPr>
        <p:spPr>
          <a:xfrm>
            <a:off x="8148302" y="3742153"/>
            <a:ext cx="142070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reflexivo</a:t>
            </a:r>
          </a:p>
        </p:txBody>
      </p:sp>
      <p:sp>
        <p:nvSpPr>
          <p:cNvPr id="19" name="Rectângulo 21">
            <a:extLst>
              <a:ext uri="{FF2B5EF4-FFF2-40B4-BE49-F238E27FC236}">
                <a16:creationId xmlns:a16="http://schemas.microsoft.com/office/drawing/2014/main" id="{101B1E54-A50E-49D2-A5D4-EC69E80234DE}"/>
              </a:ext>
            </a:extLst>
          </p:cNvPr>
          <p:cNvSpPr/>
          <p:nvPr/>
        </p:nvSpPr>
        <p:spPr>
          <a:xfrm>
            <a:off x="8148302" y="3242090"/>
            <a:ext cx="142070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sonhador</a:t>
            </a:r>
          </a:p>
        </p:txBody>
      </p:sp>
      <p:sp>
        <p:nvSpPr>
          <p:cNvPr id="20" name="Rectângulo 22">
            <a:extLst>
              <a:ext uri="{FF2B5EF4-FFF2-40B4-BE49-F238E27FC236}">
                <a16:creationId xmlns:a16="http://schemas.microsoft.com/office/drawing/2014/main" id="{0223AADF-BF76-49C2-AD6F-9BE0BEA9BC03}"/>
              </a:ext>
            </a:extLst>
          </p:cNvPr>
          <p:cNvSpPr/>
          <p:nvPr/>
        </p:nvSpPr>
        <p:spPr>
          <a:xfrm>
            <a:off x="8148302" y="2742028"/>
            <a:ext cx="142070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imaginativo</a:t>
            </a:r>
          </a:p>
        </p:txBody>
      </p:sp>
      <p:sp>
        <p:nvSpPr>
          <p:cNvPr id="21" name="Rectângulo 23">
            <a:extLst>
              <a:ext uri="{FF2B5EF4-FFF2-40B4-BE49-F238E27FC236}">
                <a16:creationId xmlns:a16="http://schemas.microsoft.com/office/drawing/2014/main" id="{DFBC589A-9910-4CDF-A523-B7A3BAA3CF93}"/>
              </a:ext>
            </a:extLst>
          </p:cNvPr>
          <p:cNvSpPr/>
          <p:nvPr/>
        </p:nvSpPr>
        <p:spPr>
          <a:xfrm>
            <a:off x="6083692" y="5138422"/>
            <a:ext cx="135305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Atitudes</a:t>
            </a:r>
          </a:p>
        </p:txBody>
      </p:sp>
      <p:cxnSp>
        <p:nvCxnSpPr>
          <p:cNvPr id="22" name="Conexão recta unidireccional 24">
            <a:extLst>
              <a:ext uri="{FF2B5EF4-FFF2-40B4-BE49-F238E27FC236}">
                <a16:creationId xmlns:a16="http://schemas.microsoft.com/office/drawing/2014/main" id="{3D19A842-D22C-44DC-8337-1ACC86281956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7433927" y="4784069"/>
            <a:ext cx="714375" cy="354353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unidireccional 25">
            <a:extLst>
              <a:ext uri="{FF2B5EF4-FFF2-40B4-BE49-F238E27FC236}">
                <a16:creationId xmlns:a16="http://schemas.microsoft.com/office/drawing/2014/main" id="{27CB3435-D93C-43F7-9640-FB6849C26F02}"/>
              </a:ext>
            </a:extLst>
          </p:cNvPr>
          <p:cNvCxnSpPr/>
          <p:nvPr/>
        </p:nvCxnSpPr>
        <p:spPr>
          <a:xfrm>
            <a:off x="7433927" y="5313778"/>
            <a:ext cx="676524" cy="1725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unidireccional 26">
            <a:extLst>
              <a:ext uri="{FF2B5EF4-FFF2-40B4-BE49-F238E27FC236}">
                <a16:creationId xmlns:a16="http://schemas.microsoft.com/office/drawing/2014/main" id="{97DEA4DD-528D-41DC-A1F9-53E6CE556FDE}"/>
              </a:ext>
            </a:extLst>
          </p:cNvPr>
          <p:cNvCxnSpPr/>
          <p:nvPr/>
        </p:nvCxnSpPr>
        <p:spPr>
          <a:xfrm>
            <a:off x="7452852" y="5488717"/>
            <a:ext cx="676524" cy="310579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ângulo 27">
            <a:extLst>
              <a:ext uri="{FF2B5EF4-FFF2-40B4-BE49-F238E27FC236}">
                <a16:creationId xmlns:a16="http://schemas.microsoft.com/office/drawing/2014/main" id="{9534D1CF-AF85-42B3-9E3F-EA53A21144D0}"/>
              </a:ext>
            </a:extLst>
          </p:cNvPr>
          <p:cNvSpPr/>
          <p:nvPr/>
        </p:nvSpPr>
        <p:spPr>
          <a:xfrm>
            <a:off x="8148302" y="5599528"/>
            <a:ext cx="142070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 err="1">
                <a:latin typeface="Comic Sans MS" pitchFamily="66" charset="0"/>
              </a:rPr>
              <a:t>impante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26" name="Rectângulo 28">
            <a:extLst>
              <a:ext uri="{FF2B5EF4-FFF2-40B4-BE49-F238E27FC236}">
                <a16:creationId xmlns:a16="http://schemas.microsoft.com/office/drawing/2014/main" id="{1FA93ECF-3419-4C9E-9D30-6C4DCB66277C}"/>
              </a:ext>
            </a:extLst>
          </p:cNvPr>
          <p:cNvSpPr/>
          <p:nvPr/>
        </p:nvSpPr>
        <p:spPr>
          <a:xfrm>
            <a:off x="8148302" y="5099465"/>
            <a:ext cx="142070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destemido</a:t>
            </a:r>
          </a:p>
        </p:txBody>
      </p:sp>
      <p:sp>
        <p:nvSpPr>
          <p:cNvPr id="27" name="Rectângulo 29">
            <a:extLst>
              <a:ext uri="{FF2B5EF4-FFF2-40B4-BE49-F238E27FC236}">
                <a16:creationId xmlns:a16="http://schemas.microsoft.com/office/drawing/2014/main" id="{BFD8BDAE-2478-4F6D-AD59-892327EA5959}"/>
              </a:ext>
            </a:extLst>
          </p:cNvPr>
          <p:cNvSpPr/>
          <p:nvPr/>
        </p:nvSpPr>
        <p:spPr>
          <a:xfrm>
            <a:off x="8148302" y="4599403"/>
            <a:ext cx="142070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corajoso</a:t>
            </a:r>
          </a:p>
        </p:txBody>
      </p:sp>
      <p:sp>
        <p:nvSpPr>
          <p:cNvPr id="28" name="Rectângulo 30">
            <a:extLst>
              <a:ext uri="{FF2B5EF4-FFF2-40B4-BE49-F238E27FC236}">
                <a16:creationId xmlns:a16="http://schemas.microsoft.com/office/drawing/2014/main" id="{C30FAF50-ED3E-4E1E-81D5-8438D2333D3D}"/>
              </a:ext>
            </a:extLst>
          </p:cNvPr>
          <p:cNvSpPr/>
          <p:nvPr/>
        </p:nvSpPr>
        <p:spPr>
          <a:xfrm>
            <a:off x="1377220" y="5401147"/>
            <a:ext cx="148836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 err="1">
                <a:latin typeface="Comic Sans MS" pitchFamily="66" charset="0"/>
              </a:rPr>
              <a:t>Caráter</a:t>
            </a:r>
            <a:endParaRPr lang="pt-PT" dirty="0">
              <a:latin typeface="Comic Sans MS" pitchFamily="66" charset="0"/>
            </a:endParaRPr>
          </a:p>
        </p:txBody>
      </p:sp>
      <p:cxnSp>
        <p:nvCxnSpPr>
          <p:cNvPr id="29" name="Conexão recta unidireccional 31">
            <a:extLst>
              <a:ext uri="{FF2B5EF4-FFF2-40B4-BE49-F238E27FC236}">
                <a16:creationId xmlns:a16="http://schemas.microsoft.com/office/drawing/2014/main" id="{F139EC65-E11F-447F-BDE5-C68F8C40A67E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2933365" y="5141256"/>
            <a:ext cx="714375" cy="239655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unidireccional 32">
            <a:extLst>
              <a:ext uri="{FF2B5EF4-FFF2-40B4-BE49-F238E27FC236}">
                <a16:creationId xmlns:a16="http://schemas.microsoft.com/office/drawing/2014/main" id="{C2C59313-89DE-47F8-AE4F-DA822636D218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2880853" y="5569881"/>
            <a:ext cx="766887" cy="85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unidireccional 33">
            <a:extLst>
              <a:ext uri="{FF2B5EF4-FFF2-40B4-BE49-F238E27FC236}">
                <a16:creationId xmlns:a16="http://schemas.microsoft.com/office/drawing/2014/main" id="{B428661F-0317-4509-A8B2-44B0176EDD21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874393" y="5729987"/>
            <a:ext cx="773347" cy="33995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ângulo 34">
            <a:extLst>
              <a:ext uri="{FF2B5EF4-FFF2-40B4-BE49-F238E27FC236}">
                <a16:creationId xmlns:a16="http://schemas.microsoft.com/office/drawing/2014/main" id="{84E68215-9FB3-49E5-B73E-CE43BA713346}"/>
              </a:ext>
            </a:extLst>
          </p:cNvPr>
          <p:cNvSpPr/>
          <p:nvPr/>
        </p:nvSpPr>
        <p:spPr>
          <a:xfrm>
            <a:off x="3647740" y="5885278"/>
            <a:ext cx="162365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determinado</a:t>
            </a:r>
          </a:p>
        </p:txBody>
      </p:sp>
      <p:sp>
        <p:nvSpPr>
          <p:cNvPr id="33" name="Rectângulo 35">
            <a:extLst>
              <a:ext uri="{FF2B5EF4-FFF2-40B4-BE49-F238E27FC236}">
                <a16:creationId xmlns:a16="http://schemas.microsoft.com/office/drawing/2014/main" id="{4EE288B3-CE8E-490E-8362-462CD8F58BE7}"/>
              </a:ext>
            </a:extLst>
          </p:cNvPr>
          <p:cNvSpPr/>
          <p:nvPr/>
        </p:nvSpPr>
        <p:spPr>
          <a:xfrm>
            <a:off x="3647740" y="5385215"/>
            <a:ext cx="162365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justo</a:t>
            </a:r>
          </a:p>
        </p:txBody>
      </p:sp>
      <p:sp>
        <p:nvSpPr>
          <p:cNvPr id="34" name="Rectângulo 36">
            <a:extLst>
              <a:ext uri="{FF2B5EF4-FFF2-40B4-BE49-F238E27FC236}">
                <a16:creationId xmlns:a16="http://schemas.microsoft.com/office/drawing/2014/main" id="{F1567BC6-DC40-4D1F-9321-BCC338D1328B}"/>
              </a:ext>
            </a:extLst>
          </p:cNvPr>
          <p:cNvSpPr/>
          <p:nvPr/>
        </p:nvSpPr>
        <p:spPr>
          <a:xfrm>
            <a:off x="3647740" y="4956590"/>
            <a:ext cx="162365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 err="1">
                <a:latin typeface="Comic Sans MS" pitchFamily="66" charset="0"/>
              </a:rPr>
              <a:t>reto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220B21F-48A4-4744-AB6F-4E7E85B1E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552" y="1245015"/>
            <a:ext cx="8145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PT" altLang="pt-PT">
                <a:latin typeface="Comic Sans MS" panose="030F0702030302020204" pitchFamily="66" charset="0"/>
              </a:rPr>
              <a:t>   Agora vamos imaginar como serão as suas caraterísticas psicológicas..</a:t>
            </a:r>
          </a:p>
        </p:txBody>
      </p:sp>
    </p:spTree>
    <p:extLst>
      <p:ext uri="{BB962C8B-B14F-4D97-AF65-F5344CB8AC3E}">
        <p14:creationId xmlns:p14="http://schemas.microsoft.com/office/powerpoint/2010/main" val="31907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>
            <a:extLst>
              <a:ext uri="{FF2B5EF4-FFF2-40B4-BE49-F238E27FC236}">
                <a16:creationId xmlns:a16="http://schemas.microsoft.com/office/drawing/2014/main" id="{73E39D2E-ABCC-4DA9-8821-B7A7FD931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236" y="342483"/>
            <a:ext cx="8754356" cy="129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PT" altLang="pt-PT" sz="1800" dirty="0">
                <a:latin typeface="Comic Sans MS" panose="030F0702030302020204" pitchFamily="66" charset="0"/>
              </a:rPr>
              <a:t>Para terminar, pega nas duas descrições que elaboraste, do Tibúrcio, e articula-as em conjunto, num pequeno texto, misturando as caraterísticas do retrato físico e psicológico.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EC23EAD-DC3B-4241-AE09-7C2CBAB47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23929" r="2007" b="3525"/>
          <a:stretch>
            <a:fillRect/>
          </a:stretch>
        </p:blipFill>
        <p:spPr bwMode="auto">
          <a:xfrm>
            <a:off x="3009922" y="1835218"/>
            <a:ext cx="8207576" cy="421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4F4516B-5C83-44E3-A5D8-3418EBC0C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98" t="10204" r="72348" b="8613"/>
          <a:stretch/>
        </p:blipFill>
        <p:spPr>
          <a:xfrm>
            <a:off x="1219122" y="988910"/>
            <a:ext cx="155311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25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7A53EB-0975-4041-82D1-C873E29B1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8" t="10204" r="72348" b="8613"/>
          <a:stretch/>
        </p:blipFill>
        <p:spPr>
          <a:xfrm>
            <a:off x="4659161" y="83813"/>
            <a:ext cx="2153764" cy="669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501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14A46E6-97CC-4DE5-801D-F94AB97B21FD}"/>
              </a:ext>
            </a:extLst>
          </p:cNvPr>
          <p:cNvSpPr/>
          <p:nvPr/>
        </p:nvSpPr>
        <p:spPr>
          <a:xfrm>
            <a:off x="968375" y="537066"/>
            <a:ext cx="10777157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PT" sz="2000" dirty="0">
                <a:solidFill>
                  <a:srgbClr val="222221"/>
                </a:solidFill>
                <a:cs typeface="+mn-cs"/>
              </a:rPr>
              <a:t>A</a:t>
            </a:r>
            <a:r>
              <a:rPr lang="pt-PT" sz="2000" b="1" dirty="0">
                <a:solidFill>
                  <a:srgbClr val="222221"/>
                </a:solidFill>
                <a:cs typeface="+mn-cs"/>
              </a:rPr>
              <a:t> </a:t>
            </a:r>
            <a:r>
              <a:rPr lang="pt-PT" sz="2000" b="1" dirty="0">
                <a:solidFill>
                  <a:srgbClr val="0070C0"/>
                </a:solidFill>
                <a:cs typeface="+mn-cs"/>
              </a:rPr>
              <a:t>descrição</a:t>
            </a:r>
            <a:r>
              <a:rPr lang="pt-PT" sz="2000" b="1" dirty="0">
                <a:solidFill>
                  <a:srgbClr val="812C36"/>
                </a:solidFill>
                <a:cs typeface="+mn-cs"/>
              </a:rPr>
              <a:t> </a:t>
            </a:r>
            <a:r>
              <a:rPr lang="pt-PT" sz="2000" dirty="0">
                <a:solidFill>
                  <a:srgbClr val="222221"/>
                </a:solidFill>
                <a:cs typeface="+mn-cs"/>
              </a:rPr>
              <a:t>pertence normalmente ao género do </a:t>
            </a:r>
            <a:r>
              <a:rPr lang="pt-PT" sz="2000" b="1" dirty="0">
                <a:solidFill>
                  <a:srgbClr val="222221"/>
                </a:solidFill>
                <a:cs typeface="+mn-cs"/>
              </a:rPr>
              <a:t>texto descritivo</a:t>
            </a:r>
            <a:r>
              <a:rPr lang="pt-PT" sz="2000" dirty="0">
                <a:solidFill>
                  <a:srgbClr val="222221"/>
                </a:solidFill>
                <a:cs typeface="+mn-cs"/>
              </a:rPr>
              <a:t>, em que se apresentam as </a:t>
            </a:r>
            <a:r>
              <a:rPr lang="pt-PT" sz="2000" b="1" dirty="0">
                <a:solidFill>
                  <a:srgbClr val="222221"/>
                </a:solidFill>
                <a:cs typeface="+mn-cs"/>
              </a:rPr>
              <a:t>principais características </a:t>
            </a:r>
            <a:r>
              <a:rPr lang="pt-PT" sz="2000" dirty="0">
                <a:solidFill>
                  <a:srgbClr val="222221"/>
                </a:solidFill>
                <a:cs typeface="+mn-cs"/>
              </a:rPr>
              <a:t>de pessoas, objetos ou paisagens.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pt-PT" sz="2000" b="1" dirty="0">
              <a:solidFill>
                <a:srgbClr val="EFC54B"/>
              </a:solidFill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PT" sz="2000" dirty="0">
                <a:solidFill>
                  <a:srgbClr val="222221"/>
                </a:solidFill>
                <a:cs typeface="+mn-cs"/>
              </a:rPr>
              <a:t>No texto narrativo, quando surge descrição, há uma paragem na narração.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pt-PT" sz="2000" b="1" dirty="0">
              <a:solidFill>
                <a:srgbClr val="EFC54B"/>
              </a:solidFill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PT" sz="2000" dirty="0">
                <a:solidFill>
                  <a:srgbClr val="222221"/>
                </a:solidFill>
                <a:cs typeface="+mn-cs"/>
              </a:rPr>
              <a:t>O texto segue uma </a:t>
            </a:r>
            <a:r>
              <a:rPr lang="pt-PT" sz="2000" b="1" dirty="0">
                <a:solidFill>
                  <a:srgbClr val="222221"/>
                </a:solidFill>
                <a:cs typeface="+mn-cs"/>
              </a:rPr>
              <a:t>ordem lógica</a:t>
            </a:r>
            <a:r>
              <a:rPr lang="pt-PT" sz="2000" dirty="0">
                <a:solidFill>
                  <a:srgbClr val="222221"/>
                </a:solidFill>
                <a:cs typeface="+mn-cs"/>
              </a:rPr>
              <a:t>: podes fazer a descrição do geral para o particular, de fora para dentro ou de dentro para fora, da esquerda para a direita, da direita para a esquerda, de cima para baixo, de baixo para cima.</a:t>
            </a:r>
            <a:endParaRPr lang="pt-PT" sz="2000" dirty="0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52D3B2-9238-4263-8EE5-0BD0567D40CB}"/>
              </a:ext>
            </a:extLst>
          </p:cNvPr>
          <p:cNvSpPr/>
          <p:nvPr/>
        </p:nvSpPr>
        <p:spPr>
          <a:xfrm>
            <a:off x="968375" y="3310552"/>
            <a:ext cx="10777157" cy="2523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O </a:t>
            </a:r>
            <a:r>
              <a:rPr lang="pt-PT" b="1" dirty="0">
                <a:solidFill>
                  <a:srgbClr val="222221"/>
                </a:solidFill>
                <a:latin typeface="HelveticaNeueLTStd-Bd"/>
                <a:cs typeface="+mn-cs"/>
              </a:rPr>
              <a:t>vocabulário </a:t>
            </a: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usado é </a:t>
            </a:r>
            <a:r>
              <a:rPr lang="pt-PT" b="1" dirty="0">
                <a:solidFill>
                  <a:srgbClr val="222221"/>
                </a:solidFill>
                <a:latin typeface="HelveticaNeueLTStd-Bd"/>
                <a:cs typeface="+mn-cs"/>
              </a:rPr>
              <a:t>expressivo</a:t>
            </a: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: usando-se os verbos </a:t>
            </a:r>
            <a:r>
              <a:rPr lang="pt-PT" i="1" dirty="0">
                <a:solidFill>
                  <a:srgbClr val="222221"/>
                </a:solidFill>
                <a:latin typeface="HelveticaNeueLTStd-It"/>
                <a:cs typeface="+mn-cs"/>
              </a:rPr>
              <a:t>ser</a:t>
            </a: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, </a:t>
            </a:r>
            <a:r>
              <a:rPr lang="pt-PT" i="1" dirty="0">
                <a:solidFill>
                  <a:srgbClr val="222221"/>
                </a:solidFill>
                <a:latin typeface="HelveticaNeueLTStd-It"/>
                <a:cs typeface="+mn-cs"/>
              </a:rPr>
              <a:t>estar </a:t>
            </a: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e </a:t>
            </a:r>
            <a:r>
              <a:rPr lang="pt-PT" i="1" dirty="0">
                <a:solidFill>
                  <a:srgbClr val="222221"/>
                </a:solidFill>
                <a:latin typeface="HelveticaNeueLTStd-It"/>
                <a:cs typeface="+mn-cs"/>
              </a:rPr>
              <a:t>haver</a:t>
            </a: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, sem repetições desnecessárias, bem como </a:t>
            </a:r>
            <a:r>
              <a:rPr lang="pt-PT" b="1" dirty="0">
                <a:solidFill>
                  <a:srgbClr val="222221"/>
                </a:solidFill>
                <a:latin typeface="HelveticaNeueLTStd-Bd"/>
                <a:cs typeface="+mn-cs"/>
              </a:rPr>
              <a:t>adjetivos qualificativos </a:t>
            </a: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para descrever as características pretendidas.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pt-PT" sz="3200" b="1" dirty="0">
              <a:solidFill>
                <a:srgbClr val="EFC54B"/>
              </a:solidFill>
              <a:latin typeface="BryantPro-Bold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Normalmente, referem-se as </a:t>
            </a:r>
            <a:r>
              <a:rPr lang="pt-PT" b="1" dirty="0">
                <a:solidFill>
                  <a:srgbClr val="222221"/>
                </a:solidFill>
                <a:latin typeface="HelveticaNeueLTStd-Bd"/>
                <a:cs typeface="+mn-cs"/>
              </a:rPr>
              <a:t>cores</a:t>
            </a: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, as </a:t>
            </a:r>
            <a:r>
              <a:rPr lang="pt-PT" b="1" dirty="0">
                <a:solidFill>
                  <a:srgbClr val="222221"/>
                </a:solidFill>
                <a:latin typeface="HelveticaNeueLTStd-Bd"/>
                <a:cs typeface="+mn-cs"/>
              </a:rPr>
              <a:t>formas</a:t>
            </a: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, </a:t>
            </a:r>
            <a:r>
              <a:rPr lang="pt-PT" dirty="0">
                <a:solidFill>
                  <a:srgbClr val="222221"/>
                </a:solidFill>
                <a:latin typeface="HelveticaNeueLTStd-Bd"/>
                <a:cs typeface="+mn-cs"/>
              </a:rPr>
              <a:t>os</a:t>
            </a:r>
            <a:r>
              <a:rPr lang="pt-PT" b="1" dirty="0">
                <a:solidFill>
                  <a:srgbClr val="222221"/>
                </a:solidFill>
                <a:latin typeface="HelveticaNeueLTStd-Bd"/>
                <a:cs typeface="+mn-cs"/>
              </a:rPr>
              <a:t> tamanhos </a:t>
            </a: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e as </a:t>
            </a:r>
            <a:r>
              <a:rPr lang="pt-PT" b="1" dirty="0">
                <a:solidFill>
                  <a:srgbClr val="222221"/>
                </a:solidFill>
                <a:latin typeface="HelveticaNeueLTStd-Bd"/>
                <a:cs typeface="+mn-cs"/>
              </a:rPr>
              <a:t>texturas</a:t>
            </a: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, utilizando-se </a:t>
            </a:r>
            <a:r>
              <a:rPr lang="pt-PT" b="1" dirty="0">
                <a:solidFill>
                  <a:srgbClr val="222221"/>
                </a:solidFill>
                <a:latin typeface="HelveticaNeueLTStd-Bd"/>
                <a:cs typeface="+mn-cs"/>
              </a:rPr>
              <a:t>recursos expressivos </a:t>
            </a: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para a </a:t>
            </a:r>
            <a:r>
              <a:rPr lang="pt-PT" b="1" dirty="0">
                <a:solidFill>
                  <a:srgbClr val="222221"/>
                </a:solidFill>
                <a:latin typeface="HelveticaNeueLTStd-Bd"/>
                <a:cs typeface="+mn-cs"/>
              </a:rPr>
              <a:t>descrição </a:t>
            </a: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ser mais rica.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pt-PT" dirty="0">
              <a:solidFill>
                <a:srgbClr val="222221"/>
              </a:solidFill>
              <a:latin typeface="HelveticaNeueLTStd-Roman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Podem ainda ser incluídas </a:t>
            </a:r>
            <a:r>
              <a:rPr lang="pt-PT" b="1" dirty="0">
                <a:solidFill>
                  <a:srgbClr val="222221"/>
                </a:solidFill>
                <a:latin typeface="HelveticaNeueLTStd-Bd"/>
                <a:cs typeface="+mn-cs"/>
              </a:rPr>
              <a:t>sensações auditivas</a:t>
            </a: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, </a:t>
            </a:r>
            <a:r>
              <a:rPr lang="pt-PT" b="1" dirty="0">
                <a:solidFill>
                  <a:srgbClr val="222221"/>
                </a:solidFill>
                <a:latin typeface="HelveticaNeueLTStd-Bd"/>
                <a:cs typeface="+mn-cs"/>
              </a:rPr>
              <a:t>olfativas </a:t>
            </a: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ou </a:t>
            </a:r>
            <a:r>
              <a:rPr lang="pt-PT" b="1" dirty="0">
                <a:solidFill>
                  <a:srgbClr val="222221"/>
                </a:solidFill>
                <a:latin typeface="HelveticaNeueLTStd-Bd"/>
                <a:cs typeface="+mn-cs"/>
              </a:rPr>
              <a:t>tácteis </a:t>
            </a: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(ou seja, características captadas pela audição, pelo olfato e pelo tacto), além das </a:t>
            </a:r>
            <a:r>
              <a:rPr lang="pt-PT" b="1" dirty="0">
                <a:solidFill>
                  <a:srgbClr val="222221"/>
                </a:solidFill>
                <a:latin typeface="HelveticaNeueLTStd-Bd"/>
                <a:cs typeface="+mn-cs"/>
              </a:rPr>
              <a:t>sensações visuais</a:t>
            </a:r>
            <a:r>
              <a:rPr lang="pt-PT" dirty="0">
                <a:solidFill>
                  <a:srgbClr val="222221"/>
                </a:solidFill>
                <a:latin typeface="HelveticaNeueLTStd-Roman"/>
                <a:cs typeface="+mn-cs"/>
              </a:rPr>
              <a:t>.</a:t>
            </a:r>
            <a:endParaRPr lang="pt-PT" dirty="0">
              <a:latin typeface="+mn-lt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486A884-0C8F-4EC7-A5D0-64492D6B68EC}"/>
              </a:ext>
            </a:extLst>
          </p:cNvPr>
          <p:cNvSpPr txBox="1"/>
          <p:nvPr/>
        </p:nvSpPr>
        <p:spPr>
          <a:xfrm rot="16200000">
            <a:off x="-953037" y="5207488"/>
            <a:ext cx="3039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chemeClr val="bg1"/>
                </a:solidFill>
              </a:rPr>
              <a:t>Adaptado de “Ponto por ponto 5”</a:t>
            </a:r>
          </a:p>
        </p:txBody>
      </p:sp>
    </p:spTree>
    <p:extLst>
      <p:ext uri="{BB962C8B-B14F-4D97-AF65-F5344CB8AC3E}">
        <p14:creationId xmlns:p14="http://schemas.microsoft.com/office/powerpoint/2010/main" val="34274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F216308-6744-41A7-AFE1-C2FF95781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560" y="1564135"/>
            <a:ext cx="57912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PT" altLang="pt-PT" sz="2000" b="1" dirty="0">
                <a:solidFill>
                  <a:srgbClr val="222221"/>
                </a:solidFill>
              </a:rPr>
              <a:t>O reino do Rapaz de Bronze</a:t>
            </a:r>
          </a:p>
          <a:p>
            <a:endParaRPr lang="pt-PT" altLang="pt-PT" b="1" dirty="0">
              <a:solidFill>
                <a:srgbClr val="222221"/>
              </a:solidFill>
            </a:endParaRPr>
          </a:p>
          <a:p>
            <a:pPr algn="just"/>
            <a:r>
              <a:rPr lang="pt-PT" altLang="pt-PT" b="1" dirty="0">
                <a:solidFill>
                  <a:srgbClr val="D06190"/>
                </a:solidFill>
              </a:rPr>
              <a:t>	Entre o roseiral e o parque</a:t>
            </a:r>
            <a:r>
              <a:rPr lang="pt-PT" altLang="pt-PT" dirty="0">
                <a:solidFill>
                  <a:srgbClr val="222221"/>
                </a:solidFill>
              </a:rPr>
              <a:t>, num lugar </a:t>
            </a:r>
            <a:r>
              <a:rPr lang="pt-PT" altLang="pt-PT" b="1" dirty="0">
                <a:solidFill>
                  <a:srgbClr val="3CA29A"/>
                </a:solidFill>
              </a:rPr>
              <a:t>sombrio</a:t>
            </a:r>
            <a:r>
              <a:rPr lang="pt-PT" altLang="pt-PT" dirty="0">
                <a:solidFill>
                  <a:srgbClr val="222221"/>
                </a:solidFill>
              </a:rPr>
              <a:t>, </a:t>
            </a:r>
            <a:r>
              <a:rPr lang="pt-PT" altLang="pt-PT" b="1" dirty="0">
                <a:solidFill>
                  <a:srgbClr val="3CA29A"/>
                </a:solidFill>
              </a:rPr>
              <a:t>solitário </a:t>
            </a:r>
            <a:r>
              <a:rPr lang="pt-PT" altLang="pt-PT" dirty="0">
                <a:solidFill>
                  <a:srgbClr val="222221"/>
                </a:solidFill>
              </a:rPr>
              <a:t>e </a:t>
            </a:r>
            <a:r>
              <a:rPr lang="pt-PT" altLang="pt-PT" b="1" dirty="0">
                <a:solidFill>
                  <a:srgbClr val="3CA29A"/>
                </a:solidFill>
              </a:rPr>
              <a:t>verde</a:t>
            </a:r>
            <a:r>
              <a:rPr lang="pt-PT" altLang="pt-PT" dirty="0">
                <a:solidFill>
                  <a:srgbClr val="222221"/>
                </a:solidFill>
              </a:rPr>
              <a:t>, </a:t>
            </a:r>
            <a:r>
              <a:rPr lang="pt-PT" altLang="pt-PT" b="1" dirty="0">
                <a:solidFill>
                  <a:srgbClr val="556F80"/>
                </a:solidFill>
              </a:rPr>
              <a:t>havia </a:t>
            </a:r>
            <a:r>
              <a:rPr lang="pt-PT" altLang="pt-PT" dirty="0">
                <a:solidFill>
                  <a:srgbClr val="222221"/>
                </a:solidFill>
              </a:rPr>
              <a:t>um </a:t>
            </a:r>
            <a:r>
              <a:rPr lang="pt-PT" altLang="pt-PT" b="1" dirty="0">
                <a:solidFill>
                  <a:srgbClr val="3CA29A"/>
                </a:solidFill>
              </a:rPr>
              <a:t>pequeno </a:t>
            </a:r>
            <a:r>
              <a:rPr lang="pt-PT" altLang="pt-PT" dirty="0">
                <a:solidFill>
                  <a:srgbClr val="222221"/>
                </a:solidFill>
              </a:rPr>
              <a:t>jardim, </a:t>
            </a:r>
            <a:r>
              <a:rPr lang="pt-PT" altLang="pt-PT" b="1" dirty="0">
                <a:solidFill>
                  <a:srgbClr val="3CA29A"/>
                </a:solidFill>
              </a:rPr>
              <a:t>rodeado </a:t>
            </a:r>
            <a:r>
              <a:rPr lang="pt-PT" altLang="pt-PT" dirty="0">
                <a:solidFill>
                  <a:srgbClr val="222221"/>
                </a:solidFill>
              </a:rPr>
              <a:t>de árvores </a:t>
            </a:r>
            <a:r>
              <a:rPr lang="pt-PT" altLang="pt-PT" b="1" dirty="0">
                <a:solidFill>
                  <a:srgbClr val="3CA29A"/>
                </a:solidFill>
              </a:rPr>
              <a:t>altíssimas</a:t>
            </a:r>
            <a:r>
              <a:rPr lang="pt-PT" altLang="pt-PT" dirty="0">
                <a:solidFill>
                  <a:srgbClr val="222221"/>
                </a:solidFill>
              </a:rPr>
              <a:t>, que o cobriam com os seus ramos. </a:t>
            </a:r>
            <a:r>
              <a:rPr lang="pt-PT" altLang="pt-PT" b="1" dirty="0">
                <a:solidFill>
                  <a:srgbClr val="D06190"/>
                </a:solidFill>
              </a:rPr>
              <a:t>No meio desse jardim havia </a:t>
            </a:r>
            <a:r>
              <a:rPr lang="pt-PT" altLang="pt-PT" dirty="0">
                <a:solidFill>
                  <a:srgbClr val="222221"/>
                </a:solidFill>
              </a:rPr>
              <a:t>um lago </a:t>
            </a:r>
            <a:r>
              <a:rPr lang="pt-PT" altLang="pt-PT" b="1" dirty="0">
                <a:solidFill>
                  <a:srgbClr val="3CA29A"/>
                </a:solidFill>
              </a:rPr>
              <a:t>redondo</a:t>
            </a:r>
            <a:r>
              <a:rPr lang="pt-PT" altLang="pt-PT" dirty="0">
                <a:solidFill>
                  <a:srgbClr val="222221"/>
                </a:solidFill>
              </a:rPr>
              <a:t>, sempre </a:t>
            </a:r>
            <a:r>
              <a:rPr lang="pt-PT" altLang="pt-PT" b="1" dirty="0">
                <a:solidFill>
                  <a:srgbClr val="3CA29A"/>
                </a:solidFill>
              </a:rPr>
              <a:t>cheio </a:t>
            </a:r>
            <a:r>
              <a:rPr lang="pt-PT" altLang="pt-PT" b="1" dirty="0">
                <a:solidFill>
                  <a:srgbClr val="009EE1"/>
                </a:solidFill>
              </a:rPr>
              <a:t>de folhas</a:t>
            </a:r>
            <a:r>
              <a:rPr lang="pt-PT" altLang="pt-PT" dirty="0">
                <a:solidFill>
                  <a:srgbClr val="222221"/>
                </a:solidFill>
              </a:rPr>
              <a:t>. </a:t>
            </a:r>
            <a:r>
              <a:rPr lang="pt-PT" altLang="pt-PT" b="1" dirty="0">
                <a:solidFill>
                  <a:srgbClr val="D06190"/>
                </a:solidFill>
              </a:rPr>
              <a:t>No centro do lago </a:t>
            </a:r>
            <a:r>
              <a:rPr lang="pt-PT" altLang="pt-PT" b="1" dirty="0">
                <a:solidFill>
                  <a:srgbClr val="556F80"/>
                </a:solidFill>
              </a:rPr>
              <a:t>havia </a:t>
            </a:r>
            <a:r>
              <a:rPr lang="pt-PT" altLang="pt-PT" dirty="0">
                <a:solidFill>
                  <a:srgbClr val="222221"/>
                </a:solidFill>
              </a:rPr>
              <a:t>uma ilha </a:t>
            </a:r>
            <a:r>
              <a:rPr lang="pt-PT" altLang="pt-PT" b="1" dirty="0">
                <a:solidFill>
                  <a:srgbClr val="3CA29A"/>
                </a:solidFill>
              </a:rPr>
              <a:t>muito pequena</a:t>
            </a:r>
            <a:r>
              <a:rPr lang="pt-PT" altLang="pt-PT" dirty="0">
                <a:solidFill>
                  <a:srgbClr val="222221"/>
                </a:solidFill>
              </a:rPr>
              <a:t>, feita de </a:t>
            </a:r>
            <a:r>
              <a:rPr lang="pt-PT" altLang="pt-PT" b="1" dirty="0">
                <a:solidFill>
                  <a:srgbClr val="009EE1"/>
                </a:solidFill>
              </a:rPr>
              <a:t>pedregulhos</a:t>
            </a:r>
            <a:r>
              <a:rPr lang="pt-PT" altLang="pt-PT" dirty="0">
                <a:solidFill>
                  <a:srgbClr val="222221"/>
                </a:solidFill>
              </a:rPr>
              <a:t>, e onde cresciam fetos. E </a:t>
            </a:r>
            <a:r>
              <a:rPr lang="pt-PT" altLang="pt-PT" b="1" dirty="0">
                <a:solidFill>
                  <a:srgbClr val="D06190"/>
                </a:solidFill>
              </a:rPr>
              <a:t>no centro da ilha </a:t>
            </a:r>
            <a:r>
              <a:rPr lang="pt-PT" altLang="pt-PT" b="1" dirty="0">
                <a:solidFill>
                  <a:srgbClr val="556F80"/>
                </a:solidFill>
              </a:rPr>
              <a:t>estava </a:t>
            </a:r>
            <a:r>
              <a:rPr lang="pt-PT" altLang="pt-PT" dirty="0">
                <a:solidFill>
                  <a:srgbClr val="222221"/>
                </a:solidFill>
              </a:rPr>
              <a:t>uma estátua, que </a:t>
            </a:r>
            <a:r>
              <a:rPr lang="pt-PT" altLang="pt-PT" b="1" dirty="0">
                <a:solidFill>
                  <a:srgbClr val="556F80"/>
                </a:solidFill>
              </a:rPr>
              <a:t>era </a:t>
            </a:r>
            <a:r>
              <a:rPr lang="pt-PT" altLang="pt-PT" dirty="0">
                <a:solidFill>
                  <a:srgbClr val="222221"/>
                </a:solidFill>
              </a:rPr>
              <a:t>um rapaz </a:t>
            </a:r>
            <a:r>
              <a:rPr lang="pt-PT" altLang="pt-PT" b="1" dirty="0">
                <a:solidFill>
                  <a:srgbClr val="009EE1"/>
                </a:solidFill>
              </a:rPr>
              <a:t>feito de bronze</a:t>
            </a:r>
            <a:r>
              <a:rPr lang="pt-PT" altLang="pt-PT" dirty="0">
                <a:solidFill>
                  <a:srgbClr val="222221"/>
                </a:solidFill>
              </a:rPr>
              <a:t>.</a:t>
            </a:r>
          </a:p>
          <a:p>
            <a:endParaRPr lang="pt-PT" altLang="pt-PT" sz="1600" dirty="0">
              <a:solidFill>
                <a:srgbClr val="222221"/>
              </a:solidFill>
            </a:endParaRPr>
          </a:p>
          <a:p>
            <a:pPr algn="r"/>
            <a:r>
              <a:rPr lang="pt-PT" altLang="pt-PT" sz="1400" dirty="0">
                <a:solidFill>
                  <a:srgbClr val="222221"/>
                </a:solidFill>
              </a:rPr>
              <a:t>Sophia de Mello Breyner Andresen, </a:t>
            </a:r>
            <a:r>
              <a:rPr lang="pt-PT" altLang="pt-PT" sz="1400" i="1" dirty="0">
                <a:solidFill>
                  <a:srgbClr val="222221"/>
                </a:solidFill>
              </a:rPr>
              <a:t>O Rapaz de Bronze</a:t>
            </a:r>
            <a:endParaRPr lang="pt-PT" altLang="pt-PT" sz="1400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59A04B-B048-4741-B4C2-7CED41247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335" y="1135510"/>
            <a:ext cx="18399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PT" altLang="pt-PT" sz="1600">
                <a:solidFill>
                  <a:srgbClr val="D06190"/>
                </a:solidFill>
                <a:latin typeface="Kristen ITC" panose="03050502040202030202" pitchFamily="66" charset="0"/>
              </a:rPr>
              <a:t>Ordem lógica:</a:t>
            </a:r>
          </a:p>
          <a:p>
            <a:pPr algn="ctr"/>
            <a:r>
              <a:rPr lang="pt-PT" altLang="pt-PT" sz="1600">
                <a:solidFill>
                  <a:srgbClr val="D06190"/>
                </a:solidFill>
                <a:latin typeface="Kristen ITC" panose="03050502040202030202" pitchFamily="66" charset="0"/>
              </a:rPr>
              <a:t>descrição do</a:t>
            </a:r>
          </a:p>
          <a:p>
            <a:pPr algn="ctr"/>
            <a:r>
              <a:rPr lang="pt-PT" altLang="pt-PT" sz="1600">
                <a:solidFill>
                  <a:srgbClr val="D06190"/>
                </a:solidFill>
                <a:latin typeface="Kristen ITC" panose="03050502040202030202" pitchFamily="66" charset="0"/>
              </a:rPr>
              <a:t>geral para o</a:t>
            </a:r>
          </a:p>
          <a:p>
            <a:pPr algn="ctr"/>
            <a:r>
              <a:rPr lang="pt-PT" altLang="pt-PT" sz="1600">
                <a:solidFill>
                  <a:srgbClr val="D06190"/>
                </a:solidFill>
                <a:latin typeface="Kristen ITC" panose="03050502040202030202" pitchFamily="66" charset="0"/>
              </a:rPr>
              <a:t>particular</a:t>
            </a:r>
            <a:endParaRPr lang="pt-PT" altLang="pt-PT" sz="1600">
              <a:latin typeface="Kristen ITC" panose="03050502040202030202" pitchFamily="66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3CDC5D-AD9A-4D5B-B573-C802582FC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785" y="4737547"/>
            <a:ext cx="1555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PT" altLang="pt-PT" sz="1600">
                <a:solidFill>
                  <a:srgbClr val="556F80"/>
                </a:solidFill>
                <a:latin typeface="Kristen ITC" panose="03050502040202030202" pitchFamily="66" charset="0"/>
              </a:rPr>
              <a:t>Verbos </a:t>
            </a:r>
            <a:r>
              <a:rPr lang="pt-PT" altLang="pt-PT" sz="1600" i="1">
                <a:solidFill>
                  <a:srgbClr val="556F80"/>
                </a:solidFill>
                <a:latin typeface="Kristen ITC" panose="03050502040202030202" pitchFamily="66" charset="0"/>
              </a:rPr>
              <a:t>ser</a:t>
            </a:r>
            <a:r>
              <a:rPr lang="pt-PT" altLang="pt-PT" sz="1600">
                <a:solidFill>
                  <a:srgbClr val="556F80"/>
                </a:solidFill>
                <a:latin typeface="Kristen ITC" panose="03050502040202030202" pitchFamily="66" charset="0"/>
              </a:rPr>
              <a:t>,</a:t>
            </a:r>
          </a:p>
          <a:p>
            <a:pPr algn="ctr"/>
            <a:r>
              <a:rPr lang="pt-PT" altLang="pt-PT" sz="1600" i="1">
                <a:solidFill>
                  <a:srgbClr val="556F80"/>
                </a:solidFill>
                <a:latin typeface="Kristen ITC" panose="03050502040202030202" pitchFamily="66" charset="0"/>
              </a:rPr>
              <a:t>estar</a:t>
            </a:r>
            <a:r>
              <a:rPr lang="pt-PT" altLang="pt-PT" sz="1600">
                <a:solidFill>
                  <a:srgbClr val="556F80"/>
                </a:solidFill>
                <a:latin typeface="Kristen ITC" panose="03050502040202030202" pitchFamily="66" charset="0"/>
              </a:rPr>
              <a:t> e </a:t>
            </a:r>
            <a:r>
              <a:rPr lang="pt-PT" altLang="pt-PT" sz="1600" i="1">
                <a:solidFill>
                  <a:srgbClr val="556F80"/>
                </a:solidFill>
                <a:latin typeface="Kristen ITC" panose="03050502040202030202" pitchFamily="66" charset="0"/>
              </a:rPr>
              <a:t>haver</a:t>
            </a:r>
            <a:endParaRPr lang="pt-PT" altLang="pt-PT" sz="1600" i="1">
              <a:latin typeface="Kristen ITC" panose="03050502040202030202" pitchFamily="66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19FC4F5-F5E5-4473-9B08-EEDD9D87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760" y="1578422"/>
            <a:ext cx="16335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PT" altLang="pt-PT" sz="1600">
                <a:solidFill>
                  <a:srgbClr val="3CA29A"/>
                </a:solidFill>
                <a:latin typeface="Kristen ITC" panose="03050502040202030202" pitchFamily="66" charset="0"/>
              </a:rPr>
              <a:t>Uso de</a:t>
            </a:r>
          </a:p>
          <a:p>
            <a:pPr algn="ctr"/>
            <a:r>
              <a:rPr lang="pt-PT" altLang="pt-PT" sz="1600">
                <a:solidFill>
                  <a:srgbClr val="3CA29A"/>
                </a:solidFill>
                <a:latin typeface="Kristen ITC" panose="03050502040202030202" pitchFamily="66" charset="0"/>
              </a:rPr>
              <a:t>adjetivos</a:t>
            </a:r>
            <a:endParaRPr lang="pt-PT" altLang="pt-PT" sz="1600">
              <a:latin typeface="Kristen ITC" panose="03050502040202030202" pitchFamily="66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F6587F4-467D-443A-BA2B-ACEDB739A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0385" y="3712022"/>
            <a:ext cx="162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PT" altLang="pt-PT" sz="1600">
                <a:solidFill>
                  <a:srgbClr val="009EE1"/>
                </a:solidFill>
                <a:latin typeface="Kristen ITC" panose="03050502040202030202" pitchFamily="66" charset="0"/>
              </a:rPr>
              <a:t>Texturas e materiais</a:t>
            </a:r>
            <a:endParaRPr lang="pt-PT" altLang="pt-PT" sz="1600">
              <a:latin typeface="Kristen ITC" panose="03050502040202030202" pitchFamily="66" charset="0"/>
            </a:endParaRPr>
          </a:p>
        </p:txBody>
      </p:sp>
      <p:cxnSp>
        <p:nvCxnSpPr>
          <p:cNvPr id="7" name="Straight Arrow Connector 10">
            <a:extLst>
              <a:ext uri="{FF2B5EF4-FFF2-40B4-BE49-F238E27FC236}">
                <a16:creationId xmlns:a16="http://schemas.microsoft.com/office/drawing/2014/main" id="{98B7CB57-0EC8-4D13-AE7F-215A5409B497}"/>
              </a:ext>
            </a:extLst>
          </p:cNvPr>
          <p:cNvCxnSpPr/>
          <p:nvPr/>
        </p:nvCxnSpPr>
        <p:spPr>
          <a:xfrm>
            <a:off x="3095535" y="2002285"/>
            <a:ext cx="293688" cy="242887"/>
          </a:xfrm>
          <a:prstGeom prst="straightConnector1">
            <a:avLst/>
          </a:prstGeom>
          <a:ln>
            <a:solidFill>
              <a:srgbClr val="D061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13">
            <a:extLst>
              <a:ext uri="{FF2B5EF4-FFF2-40B4-BE49-F238E27FC236}">
                <a16:creationId xmlns:a16="http://schemas.microsoft.com/office/drawing/2014/main" id="{E376C31C-BBDD-44D3-841B-E54BE97D8E05}"/>
              </a:ext>
            </a:extLst>
          </p:cNvPr>
          <p:cNvCxnSpPr/>
          <p:nvPr/>
        </p:nvCxnSpPr>
        <p:spPr>
          <a:xfrm flipV="1">
            <a:off x="3098710" y="4512122"/>
            <a:ext cx="423863" cy="450850"/>
          </a:xfrm>
          <a:prstGeom prst="straightConnector1">
            <a:avLst/>
          </a:prstGeom>
          <a:ln>
            <a:solidFill>
              <a:srgbClr val="556F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7">
            <a:extLst>
              <a:ext uri="{FF2B5EF4-FFF2-40B4-BE49-F238E27FC236}">
                <a16:creationId xmlns:a16="http://schemas.microsoft.com/office/drawing/2014/main" id="{2C415EC4-ECBD-4D54-B67C-9465A11F70D2}"/>
              </a:ext>
            </a:extLst>
          </p:cNvPr>
          <p:cNvCxnSpPr/>
          <p:nvPr/>
        </p:nvCxnSpPr>
        <p:spPr>
          <a:xfrm flipH="1">
            <a:off x="8832760" y="2113410"/>
            <a:ext cx="250825" cy="242887"/>
          </a:xfrm>
          <a:prstGeom prst="straightConnector1">
            <a:avLst/>
          </a:prstGeom>
          <a:ln>
            <a:solidFill>
              <a:srgbClr val="3CA29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20">
            <a:extLst>
              <a:ext uri="{FF2B5EF4-FFF2-40B4-BE49-F238E27FC236}">
                <a16:creationId xmlns:a16="http://schemas.microsoft.com/office/drawing/2014/main" id="{60ED8CE1-02FD-4EB4-B9DD-DC606CC880BA}"/>
              </a:ext>
            </a:extLst>
          </p:cNvPr>
          <p:cNvCxnSpPr/>
          <p:nvPr/>
        </p:nvCxnSpPr>
        <p:spPr>
          <a:xfrm flipH="1" flipV="1">
            <a:off x="8747035" y="4016822"/>
            <a:ext cx="336550" cy="0"/>
          </a:xfrm>
          <a:prstGeom prst="straightConnector1">
            <a:avLst/>
          </a:prstGeom>
          <a:ln>
            <a:solidFill>
              <a:srgbClr val="009E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6F616BC-49D4-42E8-BFA4-76AD293653EB}"/>
              </a:ext>
            </a:extLst>
          </p:cNvPr>
          <p:cNvSpPr txBox="1"/>
          <p:nvPr/>
        </p:nvSpPr>
        <p:spPr>
          <a:xfrm rot="16200000">
            <a:off x="-953037" y="5207488"/>
            <a:ext cx="3039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chemeClr val="bg1"/>
                </a:solidFill>
              </a:rPr>
              <a:t>Adaptado de “Ponto por ponto 5”</a:t>
            </a:r>
          </a:p>
        </p:txBody>
      </p:sp>
    </p:spTree>
    <p:extLst>
      <p:ext uri="{BB962C8B-B14F-4D97-AF65-F5344CB8AC3E}">
        <p14:creationId xmlns:p14="http://schemas.microsoft.com/office/powerpoint/2010/main" val="24351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ABDA656-9E1B-4157-B7D4-511FE56B7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57" t="37559" r="1657" b="4226"/>
          <a:stretch/>
        </p:blipFill>
        <p:spPr>
          <a:xfrm>
            <a:off x="7418232" y="2230194"/>
            <a:ext cx="2453860" cy="450116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7756327-BA8D-4529-9E63-0573EC0DC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5" t="34116" r="33063"/>
          <a:stretch/>
        </p:blipFill>
        <p:spPr>
          <a:xfrm>
            <a:off x="2193414" y="2230194"/>
            <a:ext cx="4997002" cy="45183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95FDD3F-12B6-45D6-89C0-8B8DB2748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4" b="70454"/>
          <a:stretch/>
        </p:blipFill>
        <p:spPr>
          <a:xfrm>
            <a:off x="2193415" y="126642"/>
            <a:ext cx="7710440" cy="202627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FB085D8-3B97-49A5-8B80-90C1F6D0CA20}"/>
              </a:ext>
            </a:extLst>
          </p:cNvPr>
          <p:cNvSpPr txBox="1"/>
          <p:nvPr/>
        </p:nvSpPr>
        <p:spPr>
          <a:xfrm rot="16200000">
            <a:off x="-953037" y="5207488"/>
            <a:ext cx="3039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chemeClr val="bg1"/>
                </a:solidFill>
              </a:rPr>
              <a:t>Adaptado de “Livro Aberto 5”</a:t>
            </a:r>
          </a:p>
        </p:txBody>
      </p:sp>
    </p:spTree>
    <p:extLst>
      <p:ext uri="{BB962C8B-B14F-4D97-AF65-F5344CB8AC3E}">
        <p14:creationId xmlns:p14="http://schemas.microsoft.com/office/powerpoint/2010/main" val="180308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F44F691-4D6D-460C-9393-B78D04EC2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" t="3025" r="563" b="2235"/>
          <a:stretch/>
        </p:blipFill>
        <p:spPr>
          <a:xfrm>
            <a:off x="927278" y="1004552"/>
            <a:ext cx="10828857" cy="43659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D0325F6-6476-4DDE-A063-CBDCBD7FB341}"/>
              </a:ext>
            </a:extLst>
          </p:cNvPr>
          <p:cNvSpPr txBox="1"/>
          <p:nvPr/>
        </p:nvSpPr>
        <p:spPr>
          <a:xfrm rot="16200000">
            <a:off x="-953037" y="5207488"/>
            <a:ext cx="3039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chemeClr val="bg1"/>
                </a:solidFill>
              </a:rPr>
              <a:t>Adaptado de “Livro Aberto 5”</a:t>
            </a:r>
          </a:p>
        </p:txBody>
      </p:sp>
    </p:spTree>
    <p:extLst>
      <p:ext uri="{BB962C8B-B14F-4D97-AF65-F5344CB8AC3E}">
        <p14:creationId xmlns:p14="http://schemas.microsoft.com/office/powerpoint/2010/main" val="231235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476CBE4-5F9C-45FC-B869-7404C8DE8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851" y="92231"/>
            <a:ext cx="6957836" cy="667353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42B1A8C-3E38-49B0-B0F4-2BDCD2802D08}"/>
              </a:ext>
            </a:extLst>
          </p:cNvPr>
          <p:cNvSpPr txBox="1"/>
          <p:nvPr/>
        </p:nvSpPr>
        <p:spPr>
          <a:xfrm rot="16200000">
            <a:off x="-953037" y="5207488"/>
            <a:ext cx="3039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chemeClr val="bg1"/>
                </a:solidFill>
              </a:rPr>
              <a:t>Adaptado de “Livro Aberto 5”</a:t>
            </a:r>
          </a:p>
        </p:txBody>
      </p:sp>
    </p:spTree>
    <p:extLst>
      <p:ext uri="{BB962C8B-B14F-4D97-AF65-F5344CB8AC3E}">
        <p14:creationId xmlns:p14="http://schemas.microsoft.com/office/powerpoint/2010/main" val="281412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>
            <a:extLst>
              <a:ext uri="{FF2B5EF4-FFF2-40B4-BE49-F238E27FC236}">
                <a16:creationId xmlns:a16="http://schemas.microsoft.com/office/drawing/2014/main" id="{8DA7C10D-624F-4215-946C-28ECA512C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r="8118" b="34782"/>
          <a:stretch>
            <a:fillRect/>
          </a:stretch>
        </p:blipFill>
        <p:spPr bwMode="auto">
          <a:xfrm>
            <a:off x="2171700" y="607834"/>
            <a:ext cx="79422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425A4064-81EA-4BC0-87E4-4DC5CBAFF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79" r="21710"/>
          <a:stretch>
            <a:fillRect/>
          </a:stretch>
        </p:blipFill>
        <p:spPr bwMode="auto">
          <a:xfrm>
            <a:off x="2171700" y="2047696"/>
            <a:ext cx="7848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4">
            <a:extLst>
              <a:ext uri="{FF2B5EF4-FFF2-40B4-BE49-F238E27FC236}">
                <a16:creationId xmlns:a16="http://schemas.microsoft.com/office/drawing/2014/main" id="{306837D0-BD04-475A-BC90-75E06F7BF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14301" r="3456" b="19550"/>
          <a:stretch>
            <a:fillRect/>
          </a:stretch>
        </p:blipFill>
        <p:spPr bwMode="auto">
          <a:xfrm>
            <a:off x="4332288" y="3011309"/>
            <a:ext cx="31543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43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o 4">
            <a:extLst>
              <a:ext uri="{FF2B5EF4-FFF2-40B4-BE49-F238E27FC236}">
                <a16:creationId xmlns:a16="http://schemas.microsoft.com/office/drawing/2014/main" id="{34047AF6-5A32-42FB-AE10-AEF4078F573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" t="-673" r="-69" b="-282"/>
          <a:stretch>
            <a:fillRect/>
          </a:stretch>
        </p:blipFill>
        <p:spPr bwMode="auto">
          <a:xfrm>
            <a:off x="1919287" y="507844"/>
            <a:ext cx="83534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00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>
            <a:extLst>
              <a:ext uri="{FF2B5EF4-FFF2-40B4-BE49-F238E27FC236}">
                <a16:creationId xmlns:a16="http://schemas.microsoft.com/office/drawing/2014/main" id="{BA370B52-6B23-4ACF-B9CF-4136D68A43CC}"/>
              </a:ext>
            </a:extLst>
          </p:cNvPr>
          <p:cNvSpPr/>
          <p:nvPr/>
        </p:nvSpPr>
        <p:spPr>
          <a:xfrm>
            <a:off x="1988344" y="1627770"/>
            <a:ext cx="9216276" cy="37858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</a:rPr>
              <a:t>O retrato psicológico constrói-se com as marcas do carácter e da personalidade de uma personagem:</a:t>
            </a:r>
          </a:p>
          <a:p>
            <a:pPr indent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latin typeface="Comic Sans MS" pitchFamily="66" charset="0"/>
            </a:endParaRPr>
          </a:p>
          <a:p>
            <a:pPr indent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>
                <a:latin typeface="Comic Sans MS" pitchFamily="66" charset="0"/>
              </a:rPr>
              <a:t> sentimentos, pensamentos e atitudes;</a:t>
            </a:r>
          </a:p>
          <a:p>
            <a:pPr indent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>
                <a:latin typeface="Comic Sans MS" pitchFamily="66" charset="0"/>
              </a:rPr>
              <a:t> indica as suas qualidades e os seus defeitos;</a:t>
            </a:r>
          </a:p>
          <a:p>
            <a:pPr indent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>
                <a:latin typeface="Comic Sans MS" pitchFamily="66" charset="0"/>
              </a:rPr>
              <a:t> diz o que ela faz ou não faz;</a:t>
            </a:r>
          </a:p>
          <a:p>
            <a:pPr indent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>
                <a:latin typeface="Comic Sans MS" pitchFamily="66" charset="0"/>
              </a:rPr>
              <a:t> mostra-a em acção;</a:t>
            </a:r>
          </a:p>
          <a:p>
            <a:pPr indent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>
                <a:latin typeface="Comic Sans MS" pitchFamily="66" charset="0"/>
              </a:rPr>
              <a:t> apresenta-a a falar ou põe outros a falar dela;</a:t>
            </a:r>
          </a:p>
          <a:p>
            <a:pPr indent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>
                <a:latin typeface="Comic Sans MS" pitchFamily="66" charset="0"/>
              </a:rPr>
              <a:t> por vezes tenta-se mostrar o retrato psicológico através do retrato físico.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19520B8-63AF-4DB4-BCF5-4117CE8CAAA4}"/>
              </a:ext>
            </a:extLst>
          </p:cNvPr>
          <p:cNvSpPr txBox="1"/>
          <p:nvPr/>
        </p:nvSpPr>
        <p:spPr>
          <a:xfrm>
            <a:off x="2059781" y="770520"/>
            <a:ext cx="8895711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O QUE DEVE CONSTAR DO RETRATO PSICOLÓGICO?</a:t>
            </a:r>
          </a:p>
        </p:txBody>
      </p:sp>
    </p:spTree>
    <p:extLst>
      <p:ext uri="{BB962C8B-B14F-4D97-AF65-F5344CB8AC3E}">
        <p14:creationId xmlns:p14="http://schemas.microsoft.com/office/powerpoint/2010/main" val="196021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Recort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TM10001105[[fn=Recortar]]</Template>
  <TotalTime>35</TotalTime>
  <Words>675</Words>
  <Application>Microsoft Office PowerPoint</Application>
  <PresentationFormat>Ecrã Panorâmico</PresentationFormat>
  <Paragraphs>83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7" baseType="lpstr">
      <vt:lpstr>Arial</vt:lpstr>
      <vt:lpstr>BryantPro-Bold</vt:lpstr>
      <vt:lpstr>Calibri</vt:lpstr>
      <vt:lpstr>Comic Sans MS</vt:lpstr>
      <vt:lpstr>Franklin Gothic Book</vt:lpstr>
      <vt:lpstr>HelveticaNeueLTStd-Bd</vt:lpstr>
      <vt:lpstr>HelveticaNeueLTStd-It</vt:lpstr>
      <vt:lpstr>HelveticaNeueLTStd-Roman</vt:lpstr>
      <vt:lpstr>Kristen ITC</vt:lpstr>
      <vt:lpstr>Wingdings</vt:lpstr>
      <vt:lpstr>Recorte</vt:lpstr>
      <vt:lpstr>Texto descritivo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 descritivo</dc:title>
  <dc:creator>Alexandra</dc:creator>
  <cp:lastModifiedBy>professor</cp:lastModifiedBy>
  <cp:revision>6</cp:revision>
  <dcterms:created xsi:type="dcterms:W3CDTF">2021-01-02T19:24:49Z</dcterms:created>
  <dcterms:modified xsi:type="dcterms:W3CDTF">2024-02-26T13:33:07Z</dcterms:modified>
</cp:coreProperties>
</file>