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8" r:id="rId7"/>
    <p:sldId id="266" r:id="rId8"/>
    <p:sldId id="260" r:id="rId9"/>
    <p:sldId id="261" r:id="rId10"/>
    <p:sldId id="264" r:id="rId11"/>
    <p:sldId id="265" r:id="rId1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ADC8"/>
    <a:srgbClr val="CC006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6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D0D3-F6F8-4234-B2A3-D5B120DB0361}" type="datetimeFigureOut">
              <a:rPr lang="pt-PT" smtClean="0"/>
              <a:t>21/11/2023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A4DF-2165-41C9-B194-F6FEFF902BE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657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D0D3-F6F8-4234-B2A3-D5B120DB0361}" type="datetimeFigureOut">
              <a:rPr lang="pt-PT" smtClean="0"/>
              <a:t>21/11/2023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A4DF-2165-41C9-B194-F6FEFF902BE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722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D0D3-F6F8-4234-B2A3-D5B120DB0361}" type="datetimeFigureOut">
              <a:rPr lang="pt-PT" smtClean="0"/>
              <a:t>21/11/2023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A4DF-2165-41C9-B194-F6FEFF902BE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083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D0D3-F6F8-4234-B2A3-D5B120DB0361}" type="datetimeFigureOut">
              <a:rPr lang="pt-PT" smtClean="0"/>
              <a:t>21/11/2023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A4DF-2165-41C9-B194-F6FEFF902BE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441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D0D3-F6F8-4234-B2A3-D5B120DB0361}" type="datetimeFigureOut">
              <a:rPr lang="pt-PT" smtClean="0"/>
              <a:t>21/11/2023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A4DF-2165-41C9-B194-F6FEFF902BE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108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D0D3-F6F8-4234-B2A3-D5B120DB0361}" type="datetimeFigureOut">
              <a:rPr lang="pt-PT" smtClean="0"/>
              <a:t>21/11/2023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A4DF-2165-41C9-B194-F6FEFF902BE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7911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D0D3-F6F8-4234-B2A3-D5B120DB0361}" type="datetimeFigureOut">
              <a:rPr lang="pt-PT" smtClean="0"/>
              <a:t>21/11/2023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A4DF-2165-41C9-B194-F6FEFF902BE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299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D0D3-F6F8-4234-B2A3-D5B120DB0361}" type="datetimeFigureOut">
              <a:rPr lang="pt-PT" smtClean="0"/>
              <a:t>21/11/2023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A4DF-2165-41C9-B194-F6FEFF902BE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394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D0D3-F6F8-4234-B2A3-D5B120DB0361}" type="datetimeFigureOut">
              <a:rPr lang="pt-PT" smtClean="0"/>
              <a:t>21/11/2023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A4DF-2165-41C9-B194-F6FEFF902BE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485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D0D3-F6F8-4234-B2A3-D5B120DB0361}" type="datetimeFigureOut">
              <a:rPr lang="pt-PT" smtClean="0"/>
              <a:t>21/11/2023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A4DF-2165-41C9-B194-F6FEFF902BE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468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D0D3-F6F8-4234-B2A3-D5B120DB0361}" type="datetimeFigureOut">
              <a:rPr lang="pt-PT" smtClean="0"/>
              <a:t>21/11/2023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4A4DF-2165-41C9-B194-F6FEFF902BE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442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ED0D3-F6F8-4234-B2A3-D5B120DB0361}" type="datetimeFigureOut">
              <a:rPr lang="pt-PT" smtClean="0"/>
              <a:t>21/11/2023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4A4DF-2165-41C9-B194-F6FEFF902BE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778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dirty="0"/>
              <a:t>Preposições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05218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37882" y="450760"/>
            <a:ext cx="11307650" cy="5962918"/>
          </a:xfrm>
        </p:spPr>
        <p:txBody>
          <a:bodyPr/>
          <a:lstStyle/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b="1" dirty="0"/>
              <a:t>Pelo =</a:t>
            </a:r>
            <a:r>
              <a:rPr lang="pt-PT" dirty="0"/>
              <a:t> (</a:t>
            </a:r>
            <a:r>
              <a:rPr lang="pt-PT" b="1" dirty="0"/>
              <a:t>por</a:t>
            </a:r>
            <a:r>
              <a:rPr lang="pt-PT" dirty="0"/>
              <a:t> + o)       </a:t>
            </a:r>
            <a:r>
              <a:rPr lang="pt-PT" b="1" dirty="0"/>
              <a:t>pela = </a:t>
            </a:r>
            <a:r>
              <a:rPr lang="pt-PT" dirty="0"/>
              <a:t>(</a:t>
            </a:r>
            <a:r>
              <a:rPr lang="pt-PT" b="1" dirty="0"/>
              <a:t>por</a:t>
            </a:r>
            <a:r>
              <a:rPr lang="pt-PT" dirty="0"/>
              <a:t> + a)      </a:t>
            </a:r>
            <a:r>
              <a:rPr lang="pt-PT" b="1" dirty="0"/>
              <a:t>pelos =</a:t>
            </a:r>
            <a:r>
              <a:rPr lang="pt-PT" dirty="0"/>
              <a:t> (</a:t>
            </a:r>
            <a:r>
              <a:rPr lang="pt-PT" b="1" dirty="0"/>
              <a:t>por</a:t>
            </a:r>
            <a:r>
              <a:rPr lang="pt-PT" dirty="0"/>
              <a:t> + os)      </a:t>
            </a:r>
            <a:r>
              <a:rPr lang="pt-PT" b="1" dirty="0"/>
              <a:t>pelas =</a:t>
            </a:r>
            <a:r>
              <a:rPr lang="pt-PT" dirty="0"/>
              <a:t> (</a:t>
            </a:r>
            <a:r>
              <a:rPr lang="pt-PT" b="1" dirty="0"/>
              <a:t>por</a:t>
            </a:r>
            <a:r>
              <a:rPr lang="pt-PT" dirty="0"/>
              <a:t> + as)</a:t>
            </a:r>
          </a:p>
          <a:p>
            <a:pPr marL="0" indent="0">
              <a:buNone/>
            </a:pPr>
            <a:r>
              <a:rPr lang="pt-PT" dirty="0"/>
              <a:t>     </a:t>
            </a:r>
          </a:p>
          <a:p>
            <a:pPr marL="0" indent="0">
              <a:buNone/>
            </a:pPr>
            <a:r>
              <a:rPr lang="pt-PT" sz="1600" dirty="0"/>
              <a:t>           preposição  +  determinante              preposição + determinante</a:t>
            </a:r>
          </a:p>
          <a:p>
            <a:pPr marL="0" indent="0">
              <a:buNone/>
            </a:pPr>
            <a:endParaRPr lang="pt-PT" sz="1600" dirty="0"/>
          </a:p>
          <a:p>
            <a:pPr marL="0" indent="0">
              <a:buNone/>
            </a:pPr>
            <a:endParaRPr lang="pt-PT" sz="1600" dirty="0"/>
          </a:p>
          <a:p>
            <a:pPr marL="0" indent="0">
              <a:buNone/>
            </a:pPr>
            <a:r>
              <a:rPr lang="pt-PT" dirty="0"/>
              <a:t>Eles foram </a:t>
            </a:r>
            <a:r>
              <a:rPr lang="pt-PT" b="1" dirty="0"/>
              <a:t>pelo</a:t>
            </a:r>
            <a:r>
              <a:rPr lang="pt-PT" dirty="0"/>
              <a:t> caminho mais seguro.</a:t>
            </a:r>
          </a:p>
          <a:p>
            <a:pPr marL="0" indent="0">
              <a:buNone/>
            </a:pPr>
            <a:r>
              <a:rPr lang="pt-PT" dirty="0"/>
              <a:t>À tarde, passearam </a:t>
            </a:r>
            <a:r>
              <a:rPr lang="pt-PT" b="1" dirty="0"/>
              <a:t>pela </a:t>
            </a:r>
            <a:r>
              <a:rPr lang="pt-PT" dirty="0"/>
              <a:t>cidade.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</p:txBody>
      </p:sp>
      <p:cxnSp>
        <p:nvCxnSpPr>
          <p:cNvPr id="5" name="Conexão reta unidirecional 4"/>
          <p:cNvCxnSpPr/>
          <p:nvPr/>
        </p:nvCxnSpPr>
        <p:spPr>
          <a:xfrm>
            <a:off x="1751527" y="1970471"/>
            <a:ext cx="0" cy="450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ta unidirecional 9"/>
          <p:cNvCxnSpPr/>
          <p:nvPr/>
        </p:nvCxnSpPr>
        <p:spPr>
          <a:xfrm>
            <a:off x="2504941" y="1906076"/>
            <a:ext cx="12879" cy="502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xão reta unidirecional 13"/>
          <p:cNvCxnSpPr/>
          <p:nvPr/>
        </p:nvCxnSpPr>
        <p:spPr>
          <a:xfrm>
            <a:off x="4584878" y="1931834"/>
            <a:ext cx="0" cy="450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ta unidirecional 16"/>
          <p:cNvCxnSpPr/>
          <p:nvPr/>
        </p:nvCxnSpPr>
        <p:spPr>
          <a:xfrm>
            <a:off x="5331854" y="1951151"/>
            <a:ext cx="12879" cy="450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arredondado 11"/>
          <p:cNvSpPr/>
          <p:nvPr/>
        </p:nvSpPr>
        <p:spPr>
          <a:xfrm>
            <a:off x="656822" y="450761"/>
            <a:ext cx="759853" cy="5795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>
                <a:solidFill>
                  <a:schemeClr val="tx1"/>
                </a:solidFill>
              </a:rPr>
              <a:t>por</a:t>
            </a:r>
          </a:p>
        </p:txBody>
      </p:sp>
    </p:spTree>
    <p:extLst>
      <p:ext uri="{BB962C8B-B14F-4D97-AF65-F5344CB8AC3E}">
        <p14:creationId xmlns:p14="http://schemas.microsoft.com/office/powerpoint/2010/main" val="460728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60609" y="606053"/>
            <a:ext cx="11475076" cy="5597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3200" b="1" dirty="0">
                <a:solidFill>
                  <a:srgbClr val="C00000"/>
                </a:solidFill>
              </a:rPr>
              <a:t>Copia os exemplos de preposições contraídas para o teu caderno.</a:t>
            </a:r>
          </a:p>
          <a:p>
            <a:pPr marL="0" indent="0">
              <a:buNone/>
            </a:pPr>
            <a:endParaRPr lang="pt-PT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t-PT" b="1" dirty="0"/>
              <a:t>Preposições contraídas:</a:t>
            </a:r>
          </a:p>
          <a:p>
            <a:pPr marL="0" indent="0">
              <a:buNone/>
            </a:pPr>
            <a:r>
              <a:rPr lang="pt-PT" b="1" dirty="0"/>
              <a:t>à</a:t>
            </a:r>
            <a:r>
              <a:rPr lang="pt-PT" dirty="0"/>
              <a:t> (</a:t>
            </a:r>
            <a:r>
              <a:rPr lang="pt-PT" dirty="0" err="1"/>
              <a:t>a+a</a:t>
            </a:r>
            <a:r>
              <a:rPr lang="pt-PT" dirty="0"/>
              <a:t>); </a:t>
            </a:r>
            <a:r>
              <a:rPr lang="pt-PT" b="1" dirty="0"/>
              <a:t>ao</a:t>
            </a:r>
            <a:r>
              <a:rPr lang="pt-PT" dirty="0"/>
              <a:t> (</a:t>
            </a:r>
            <a:r>
              <a:rPr lang="pt-PT" dirty="0" err="1"/>
              <a:t>a+o</a:t>
            </a:r>
            <a:r>
              <a:rPr lang="pt-PT" dirty="0"/>
              <a:t>); </a:t>
            </a:r>
            <a:r>
              <a:rPr lang="pt-PT" b="1" dirty="0"/>
              <a:t>às</a:t>
            </a:r>
            <a:r>
              <a:rPr lang="pt-PT" dirty="0"/>
              <a:t> (</a:t>
            </a:r>
            <a:r>
              <a:rPr lang="pt-PT" dirty="0" err="1"/>
              <a:t>a+as</a:t>
            </a:r>
            <a:r>
              <a:rPr lang="pt-PT" dirty="0"/>
              <a:t>); </a:t>
            </a:r>
            <a:r>
              <a:rPr lang="pt-PT" b="1" dirty="0"/>
              <a:t>aos</a:t>
            </a:r>
            <a:r>
              <a:rPr lang="pt-PT" dirty="0"/>
              <a:t> (</a:t>
            </a:r>
            <a:r>
              <a:rPr lang="pt-PT" dirty="0" err="1"/>
              <a:t>a+os</a:t>
            </a:r>
            <a:r>
              <a:rPr lang="pt-PT" dirty="0"/>
              <a:t>)</a:t>
            </a:r>
            <a:r>
              <a:rPr lang="pt-PT" sz="1800" dirty="0"/>
              <a:t>* </a:t>
            </a:r>
            <a:r>
              <a:rPr lang="pt-PT" dirty="0"/>
              <a:t>…</a:t>
            </a:r>
          </a:p>
          <a:p>
            <a:pPr marL="0" indent="0">
              <a:buNone/>
            </a:pPr>
            <a:r>
              <a:rPr lang="pt-PT" b="1" dirty="0"/>
              <a:t>do</a:t>
            </a:r>
            <a:r>
              <a:rPr lang="pt-PT" dirty="0"/>
              <a:t> (</a:t>
            </a:r>
            <a:r>
              <a:rPr lang="pt-PT" dirty="0" err="1"/>
              <a:t>de+o</a:t>
            </a:r>
            <a:r>
              <a:rPr lang="pt-PT" dirty="0"/>
              <a:t>); </a:t>
            </a:r>
            <a:r>
              <a:rPr lang="pt-PT" b="1" dirty="0"/>
              <a:t>da</a:t>
            </a:r>
            <a:r>
              <a:rPr lang="pt-PT" dirty="0"/>
              <a:t> (</a:t>
            </a:r>
            <a:r>
              <a:rPr lang="pt-PT" dirty="0" err="1"/>
              <a:t>de+a</a:t>
            </a:r>
            <a:r>
              <a:rPr lang="pt-PT" dirty="0"/>
              <a:t>); </a:t>
            </a:r>
            <a:r>
              <a:rPr lang="pt-PT" b="1" dirty="0"/>
              <a:t>dos</a:t>
            </a:r>
            <a:r>
              <a:rPr lang="pt-PT" dirty="0"/>
              <a:t>(</a:t>
            </a:r>
            <a:r>
              <a:rPr lang="pt-PT" dirty="0" err="1"/>
              <a:t>de+os</a:t>
            </a:r>
            <a:r>
              <a:rPr lang="pt-PT" dirty="0"/>
              <a:t>); </a:t>
            </a:r>
            <a:r>
              <a:rPr lang="pt-PT" b="1" dirty="0"/>
              <a:t>das</a:t>
            </a:r>
            <a:r>
              <a:rPr lang="pt-PT" dirty="0"/>
              <a:t> (</a:t>
            </a:r>
            <a:r>
              <a:rPr lang="pt-PT" dirty="0" err="1"/>
              <a:t>de+as</a:t>
            </a:r>
            <a:r>
              <a:rPr lang="pt-PT" dirty="0"/>
              <a:t>)</a:t>
            </a:r>
            <a:r>
              <a:rPr lang="pt-PT" sz="1800" dirty="0"/>
              <a:t>*</a:t>
            </a:r>
            <a:r>
              <a:rPr lang="pt-PT" dirty="0"/>
              <a:t>… </a:t>
            </a:r>
          </a:p>
          <a:p>
            <a:pPr marL="0" indent="0">
              <a:buNone/>
            </a:pPr>
            <a:r>
              <a:rPr lang="pt-PT" b="1" dirty="0"/>
              <a:t>no </a:t>
            </a:r>
            <a:r>
              <a:rPr lang="pt-PT" dirty="0"/>
              <a:t>(</a:t>
            </a:r>
            <a:r>
              <a:rPr lang="pt-PT" dirty="0" err="1"/>
              <a:t>em+o</a:t>
            </a:r>
            <a:r>
              <a:rPr lang="pt-PT" dirty="0"/>
              <a:t>); </a:t>
            </a:r>
            <a:r>
              <a:rPr lang="pt-PT" b="1" dirty="0"/>
              <a:t>na</a:t>
            </a:r>
            <a:r>
              <a:rPr lang="pt-PT" dirty="0"/>
              <a:t> (</a:t>
            </a:r>
            <a:r>
              <a:rPr lang="pt-PT" dirty="0" err="1"/>
              <a:t>em+a</a:t>
            </a:r>
            <a:r>
              <a:rPr lang="pt-PT" dirty="0"/>
              <a:t>); </a:t>
            </a:r>
            <a:r>
              <a:rPr lang="pt-PT" b="1" dirty="0"/>
              <a:t>nos</a:t>
            </a:r>
            <a:r>
              <a:rPr lang="pt-PT" dirty="0"/>
              <a:t>(</a:t>
            </a:r>
            <a:r>
              <a:rPr lang="pt-PT" dirty="0" err="1"/>
              <a:t>em+os</a:t>
            </a:r>
            <a:r>
              <a:rPr lang="pt-PT" dirty="0"/>
              <a:t>); </a:t>
            </a:r>
            <a:r>
              <a:rPr lang="pt-PT" b="1" dirty="0"/>
              <a:t>nas</a:t>
            </a:r>
            <a:r>
              <a:rPr lang="pt-PT" dirty="0"/>
              <a:t>(</a:t>
            </a:r>
            <a:r>
              <a:rPr lang="pt-PT" dirty="0" err="1"/>
              <a:t>em+as</a:t>
            </a:r>
            <a:r>
              <a:rPr lang="pt-PT" dirty="0"/>
              <a:t>)</a:t>
            </a:r>
            <a:r>
              <a:rPr lang="pt-PT" sz="1800" dirty="0"/>
              <a:t>*</a:t>
            </a:r>
            <a:r>
              <a:rPr lang="pt-PT" dirty="0"/>
              <a:t>…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pt-PT" b="1" dirty="0"/>
              <a:t>pelo</a:t>
            </a:r>
            <a:r>
              <a:rPr lang="pt-PT" dirty="0"/>
              <a:t> (</a:t>
            </a:r>
            <a:r>
              <a:rPr lang="pt-PT" dirty="0" err="1"/>
              <a:t>por+o</a:t>
            </a:r>
            <a:r>
              <a:rPr lang="pt-PT" dirty="0"/>
              <a:t>), </a:t>
            </a:r>
            <a:r>
              <a:rPr lang="pt-PT" b="1" dirty="0"/>
              <a:t>pela</a:t>
            </a:r>
            <a:r>
              <a:rPr lang="pt-PT" dirty="0"/>
              <a:t> (</a:t>
            </a:r>
            <a:r>
              <a:rPr lang="pt-PT" dirty="0" err="1"/>
              <a:t>por+a</a:t>
            </a:r>
            <a:r>
              <a:rPr lang="pt-PT" dirty="0"/>
              <a:t>); </a:t>
            </a:r>
            <a:r>
              <a:rPr lang="pt-PT" b="1" dirty="0"/>
              <a:t>pelos</a:t>
            </a:r>
            <a:r>
              <a:rPr lang="pt-PT" dirty="0"/>
              <a:t>(</a:t>
            </a:r>
            <a:r>
              <a:rPr lang="pt-PT" dirty="0" err="1"/>
              <a:t>por+os</a:t>
            </a:r>
            <a:r>
              <a:rPr lang="pt-PT" dirty="0"/>
              <a:t>); </a:t>
            </a:r>
            <a:r>
              <a:rPr lang="pt-PT" b="1" dirty="0"/>
              <a:t>pelas</a:t>
            </a:r>
            <a:r>
              <a:rPr lang="pt-PT" dirty="0"/>
              <a:t> (</a:t>
            </a:r>
            <a:r>
              <a:rPr lang="pt-PT" dirty="0" err="1"/>
              <a:t>por+as</a:t>
            </a:r>
            <a:r>
              <a:rPr lang="pt-PT" dirty="0"/>
              <a:t>).  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sz="1800" b="1" dirty="0"/>
              <a:t>*</a:t>
            </a:r>
            <a:r>
              <a:rPr lang="pt-PT" sz="1800" b="1" u="sng" dirty="0"/>
              <a:t>NOTA:</a:t>
            </a:r>
            <a:r>
              <a:rPr lang="pt-PT" sz="1800" b="1" dirty="0"/>
              <a:t> </a:t>
            </a:r>
            <a:r>
              <a:rPr lang="pt-PT" sz="1800" dirty="0"/>
              <a:t>As preposições </a:t>
            </a:r>
            <a:r>
              <a:rPr lang="pt-PT" sz="1800" b="1" u="sng" dirty="0"/>
              <a:t>a</a:t>
            </a:r>
            <a:r>
              <a:rPr lang="pt-PT" sz="1800" b="1" dirty="0"/>
              <a:t>, </a:t>
            </a:r>
            <a:r>
              <a:rPr lang="pt-PT" sz="1800" b="1" u="sng" dirty="0"/>
              <a:t>de</a:t>
            </a:r>
            <a:r>
              <a:rPr lang="pt-PT" sz="1800" b="1" dirty="0"/>
              <a:t> e </a:t>
            </a:r>
            <a:r>
              <a:rPr lang="pt-PT" sz="1800" b="1" u="sng" dirty="0"/>
              <a:t>em</a:t>
            </a:r>
            <a:r>
              <a:rPr lang="pt-PT" sz="1800" b="1" dirty="0"/>
              <a:t> </a:t>
            </a:r>
            <a:r>
              <a:rPr lang="pt-PT" sz="1800" dirty="0"/>
              <a:t>podem contrair-se com outros determinantes ou com pronomes. </a:t>
            </a:r>
            <a:r>
              <a:rPr lang="pt-PT" sz="1800" b="1" dirty="0"/>
              <a:t>Por exemplo:</a:t>
            </a:r>
          </a:p>
          <a:p>
            <a:pPr marL="0" indent="0">
              <a:buNone/>
            </a:pPr>
            <a:r>
              <a:rPr lang="pt-PT" sz="1800" b="1" dirty="0"/>
              <a:t>   àquele </a:t>
            </a:r>
            <a:r>
              <a:rPr lang="pt-PT" sz="1800" dirty="0"/>
              <a:t>(</a:t>
            </a:r>
            <a:r>
              <a:rPr lang="pt-PT" sz="1800" b="1" dirty="0"/>
              <a:t>a </a:t>
            </a:r>
            <a:r>
              <a:rPr lang="pt-PT" sz="1800" dirty="0"/>
              <a:t>+ aquele);</a:t>
            </a:r>
            <a:r>
              <a:rPr lang="pt-PT" sz="1800" b="1" dirty="0"/>
              <a:t> àquilo </a:t>
            </a:r>
            <a:r>
              <a:rPr lang="pt-PT" sz="1800" dirty="0"/>
              <a:t>(</a:t>
            </a:r>
            <a:r>
              <a:rPr lang="pt-PT" sz="1800" b="1" dirty="0" err="1"/>
              <a:t>a</a:t>
            </a:r>
            <a:r>
              <a:rPr lang="pt-PT" sz="1800" dirty="0" err="1"/>
              <a:t>+aquilo</a:t>
            </a:r>
            <a:r>
              <a:rPr lang="pt-PT" sz="1800" dirty="0"/>
              <a:t>) /</a:t>
            </a:r>
            <a:r>
              <a:rPr lang="pt-PT" sz="1800" b="1" dirty="0"/>
              <a:t> desta </a:t>
            </a:r>
            <a:r>
              <a:rPr lang="pt-PT" sz="1800" dirty="0"/>
              <a:t>(</a:t>
            </a:r>
            <a:r>
              <a:rPr lang="pt-PT" sz="1800" b="1" dirty="0"/>
              <a:t>de</a:t>
            </a:r>
            <a:r>
              <a:rPr lang="pt-PT" sz="1800" dirty="0"/>
              <a:t>+ esta);</a:t>
            </a:r>
            <a:r>
              <a:rPr lang="pt-PT" sz="1800" b="1" dirty="0"/>
              <a:t> daqueles </a:t>
            </a:r>
            <a:r>
              <a:rPr lang="pt-PT" sz="1800" dirty="0"/>
              <a:t>(</a:t>
            </a:r>
            <a:r>
              <a:rPr lang="pt-PT" sz="1800" b="1" dirty="0" err="1"/>
              <a:t>de</a:t>
            </a:r>
            <a:r>
              <a:rPr lang="pt-PT" sz="1800" dirty="0" err="1"/>
              <a:t>+aqueles</a:t>
            </a:r>
            <a:r>
              <a:rPr lang="pt-PT" sz="1800" dirty="0"/>
              <a:t>) / </a:t>
            </a:r>
            <a:r>
              <a:rPr lang="pt-PT" sz="1800" b="1" dirty="0"/>
              <a:t>numa</a:t>
            </a:r>
            <a:r>
              <a:rPr lang="pt-PT" sz="1800" dirty="0"/>
              <a:t> (</a:t>
            </a:r>
            <a:r>
              <a:rPr lang="pt-PT" sz="1800" b="1" dirty="0" err="1"/>
              <a:t>em</a:t>
            </a:r>
            <a:r>
              <a:rPr lang="pt-PT" sz="1800" dirty="0" err="1"/>
              <a:t>+uma</a:t>
            </a:r>
            <a:r>
              <a:rPr lang="pt-PT" sz="1800" dirty="0"/>
              <a:t>); </a:t>
            </a:r>
            <a:r>
              <a:rPr lang="pt-PT" sz="1800" b="1" dirty="0"/>
              <a:t>nessa</a:t>
            </a:r>
            <a:r>
              <a:rPr lang="pt-PT" sz="1800" dirty="0"/>
              <a:t> (</a:t>
            </a:r>
            <a:r>
              <a:rPr lang="pt-PT" sz="1800" b="1" dirty="0" err="1"/>
              <a:t>em</a:t>
            </a:r>
            <a:r>
              <a:rPr lang="pt-PT" sz="1800" dirty="0" err="1"/>
              <a:t>+essa</a:t>
            </a:r>
            <a:r>
              <a:rPr lang="pt-PT" sz="1800" dirty="0"/>
              <a:t>)… </a:t>
            </a:r>
            <a:r>
              <a:rPr lang="pt-PT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267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914400"/>
            <a:ext cx="10456572" cy="5262563"/>
          </a:xfrm>
        </p:spPr>
        <p:txBody>
          <a:bodyPr/>
          <a:lstStyle/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b="1" dirty="0"/>
              <a:t>PARTE I</a:t>
            </a:r>
          </a:p>
          <a:p>
            <a:pPr marL="0" indent="0" algn="ctr">
              <a:buNone/>
            </a:pPr>
            <a:endParaRPr lang="pt-PT" b="1" dirty="0"/>
          </a:p>
          <a:p>
            <a:pPr marL="0" indent="0" algn="ctr">
              <a:buNone/>
            </a:pPr>
            <a:r>
              <a:rPr lang="pt-PT" b="1" dirty="0"/>
              <a:t>Preposição ou Preposição Simples</a:t>
            </a:r>
          </a:p>
        </p:txBody>
      </p:sp>
    </p:spTree>
    <p:extLst>
      <p:ext uri="{BB962C8B-B14F-4D97-AF65-F5344CB8AC3E}">
        <p14:creationId xmlns:p14="http://schemas.microsoft.com/office/powerpoint/2010/main" val="136730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6366" y="463640"/>
            <a:ext cx="11320529" cy="59629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sz="2400" b="1" u="sng" dirty="0"/>
              <a:t>Lê com atenção e depois copia para o teu caderno.</a:t>
            </a:r>
          </a:p>
          <a:p>
            <a:pPr marL="0" indent="0" algn="ctr">
              <a:buNone/>
            </a:pPr>
            <a:endParaRPr lang="pt-PT" sz="3200" b="1" dirty="0"/>
          </a:p>
          <a:p>
            <a:pPr marL="0" indent="0" algn="ctr">
              <a:buNone/>
            </a:pPr>
            <a:r>
              <a:rPr lang="pt-PT" sz="3200" b="1" dirty="0"/>
              <a:t>PREPOSIÇÃO</a:t>
            </a:r>
          </a:p>
          <a:p>
            <a:pPr marL="0" indent="0">
              <a:buNone/>
            </a:pPr>
            <a:r>
              <a:rPr lang="pt-PT" sz="3200" b="1" dirty="0"/>
              <a:t>Preposição</a:t>
            </a:r>
            <a:r>
              <a:rPr lang="pt-PT" dirty="0"/>
              <a:t> – palavra invariável que serve para fazer a ligação entre os elementos da frase.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Ex.: </a:t>
            </a:r>
            <a:r>
              <a:rPr lang="pt-PT" b="1" dirty="0"/>
              <a:t>a.</a:t>
            </a:r>
            <a:r>
              <a:rPr lang="pt-PT" dirty="0"/>
              <a:t> Eles foram </a:t>
            </a:r>
            <a:r>
              <a:rPr lang="pt-PT" b="1" u="sng" dirty="0">
                <a:solidFill>
                  <a:srgbClr val="FF0000"/>
                </a:solidFill>
              </a:rPr>
              <a:t>para</a:t>
            </a:r>
            <a:r>
              <a:rPr lang="pt-PT" dirty="0"/>
              <a:t> Lisboa </a:t>
            </a:r>
            <a:r>
              <a:rPr lang="pt-PT" b="1" u="sng" dirty="0">
                <a:solidFill>
                  <a:srgbClr val="FF0000"/>
                </a:solidFill>
              </a:rPr>
              <a:t>de</a:t>
            </a:r>
            <a:r>
              <a:rPr lang="pt-PT" dirty="0"/>
              <a:t> autocarro.</a:t>
            </a:r>
          </a:p>
          <a:p>
            <a:pPr marL="0" indent="0">
              <a:buNone/>
            </a:pPr>
            <a:r>
              <a:rPr lang="pt-PT" dirty="0"/>
              <a:t>       </a:t>
            </a:r>
            <a:r>
              <a:rPr lang="pt-PT" b="1" dirty="0"/>
              <a:t>b.</a:t>
            </a:r>
            <a:r>
              <a:rPr lang="pt-PT" dirty="0"/>
              <a:t> Eles passearam </a:t>
            </a:r>
            <a:r>
              <a:rPr lang="pt-PT" b="1" u="sng" dirty="0">
                <a:solidFill>
                  <a:srgbClr val="FF0000"/>
                </a:solidFill>
              </a:rPr>
              <a:t>por</a:t>
            </a:r>
            <a:r>
              <a:rPr lang="pt-PT" dirty="0"/>
              <a:t> toda a cidade.</a:t>
            </a:r>
          </a:p>
          <a:p>
            <a:pPr marL="0" indent="0">
              <a:buNone/>
            </a:pPr>
            <a:r>
              <a:rPr lang="pt-PT" dirty="0"/>
              <a:t>       </a:t>
            </a:r>
            <a:r>
              <a:rPr lang="pt-PT" b="1" dirty="0"/>
              <a:t>c. </a:t>
            </a:r>
            <a:r>
              <a:rPr lang="pt-PT" dirty="0"/>
              <a:t>Passaram o dia </a:t>
            </a:r>
            <a:r>
              <a:rPr lang="pt-PT" b="1" u="sng" dirty="0">
                <a:solidFill>
                  <a:srgbClr val="FF0000"/>
                </a:solidFill>
              </a:rPr>
              <a:t>a</a:t>
            </a:r>
            <a:r>
              <a:rPr lang="pt-PT" dirty="0"/>
              <a:t> andar </a:t>
            </a:r>
            <a:r>
              <a:rPr lang="pt-PT" b="1" u="sng" dirty="0">
                <a:solidFill>
                  <a:srgbClr val="FF0000"/>
                </a:solidFill>
              </a:rPr>
              <a:t>de</a:t>
            </a:r>
            <a:r>
              <a:rPr lang="pt-PT" dirty="0"/>
              <a:t> um lado </a:t>
            </a:r>
            <a:r>
              <a:rPr lang="pt-PT" b="1" u="sng" dirty="0">
                <a:solidFill>
                  <a:srgbClr val="FF0000"/>
                </a:solidFill>
              </a:rPr>
              <a:t>para</a:t>
            </a:r>
            <a:r>
              <a:rPr lang="pt-PT" dirty="0"/>
              <a:t> o outro.</a:t>
            </a:r>
          </a:p>
          <a:p>
            <a:pPr marL="0" indent="0">
              <a:buNone/>
            </a:pPr>
            <a:r>
              <a:rPr lang="pt-PT" dirty="0"/>
              <a:t>        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872980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37879" y="218942"/>
            <a:ext cx="11320529" cy="6130343"/>
          </a:xfrm>
        </p:spPr>
        <p:txBody>
          <a:bodyPr/>
          <a:lstStyle/>
          <a:p>
            <a:pPr marL="0" indent="0">
              <a:buNone/>
            </a:pPr>
            <a:r>
              <a:rPr lang="pt-PT" b="1" dirty="0">
                <a:solidFill>
                  <a:srgbClr val="C00000"/>
                </a:solidFill>
              </a:rPr>
              <a:t>Exercícios</a:t>
            </a:r>
          </a:p>
          <a:p>
            <a:pPr marL="0" indent="0">
              <a:buNone/>
            </a:pPr>
            <a:endParaRPr lang="pt-PT" b="1" dirty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r>
              <a:rPr lang="pt-PT" dirty="0"/>
              <a:t>Copia as frases para o teu caderno e sublinha as preposições.</a:t>
            </a:r>
          </a:p>
          <a:p>
            <a:pPr marL="514350" indent="-514350">
              <a:buAutoNum type="alphaLcParenR"/>
            </a:pPr>
            <a:r>
              <a:rPr lang="pt-PT" dirty="0"/>
              <a:t>Gosto de arroz com passas.</a:t>
            </a:r>
          </a:p>
          <a:p>
            <a:pPr marL="514350" indent="-514350">
              <a:buAutoNum type="alphaLcParenR"/>
            </a:pPr>
            <a:r>
              <a:rPr lang="pt-PT" dirty="0"/>
              <a:t>Passo por tua casa após a aula.</a:t>
            </a:r>
          </a:p>
          <a:p>
            <a:pPr marL="514350" indent="-514350">
              <a:buAutoNum type="alphaLcParenR"/>
            </a:pPr>
            <a:r>
              <a:rPr lang="pt-PT" dirty="0"/>
              <a:t>Coloca a revista sobre esse banco.</a:t>
            </a:r>
          </a:p>
          <a:p>
            <a:pPr marL="514350" indent="-514350">
              <a:buAutoNum type="alphaLcParenR"/>
            </a:pPr>
            <a:r>
              <a:rPr lang="pt-PT" dirty="0"/>
              <a:t>Estou sem dinheiro.</a:t>
            </a:r>
          </a:p>
          <a:p>
            <a:pPr marL="514350" indent="-514350">
              <a:buAutoNum type="alphaLcParenR"/>
            </a:pPr>
            <a:r>
              <a:rPr lang="pt-PT" dirty="0"/>
              <a:t>Estou a escrever os exercícios.</a:t>
            </a:r>
          </a:p>
          <a:p>
            <a:pPr marL="514350" indent="-514350">
              <a:buAutoNum type="alphaLcParenR"/>
            </a:pPr>
            <a:r>
              <a:rPr lang="pt-PT" dirty="0"/>
              <a:t>Amanhã vou a Lisboa.</a:t>
            </a:r>
          </a:p>
          <a:p>
            <a:pPr marL="0" indent="0">
              <a:buNone/>
            </a:pPr>
            <a:endParaRPr lang="pt-PT" sz="1800" b="1" dirty="0"/>
          </a:p>
          <a:p>
            <a:pPr marL="0" indent="0">
              <a:buNone/>
            </a:pPr>
            <a:endParaRPr lang="pt-PT" sz="1800" b="1" dirty="0"/>
          </a:p>
        </p:txBody>
      </p:sp>
      <p:cxnSp>
        <p:nvCxnSpPr>
          <p:cNvPr id="5" name="Conexão reta 4"/>
          <p:cNvCxnSpPr/>
          <p:nvPr/>
        </p:nvCxnSpPr>
        <p:spPr>
          <a:xfrm>
            <a:off x="1957587" y="2266682"/>
            <a:ext cx="28333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ta 8"/>
          <p:cNvCxnSpPr/>
          <p:nvPr/>
        </p:nvCxnSpPr>
        <p:spPr>
          <a:xfrm>
            <a:off x="3290552" y="2266682"/>
            <a:ext cx="54091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11"/>
          <p:cNvCxnSpPr/>
          <p:nvPr/>
        </p:nvCxnSpPr>
        <p:spPr>
          <a:xfrm>
            <a:off x="1957586" y="2781837"/>
            <a:ext cx="45076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ta 15"/>
          <p:cNvCxnSpPr/>
          <p:nvPr/>
        </p:nvCxnSpPr>
        <p:spPr>
          <a:xfrm>
            <a:off x="3831463" y="2781837"/>
            <a:ext cx="60530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xão reta 20"/>
          <p:cNvCxnSpPr/>
          <p:nvPr/>
        </p:nvCxnSpPr>
        <p:spPr>
          <a:xfrm flipV="1">
            <a:off x="3361385" y="3284114"/>
            <a:ext cx="804929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xão reta 24"/>
          <p:cNvCxnSpPr/>
          <p:nvPr/>
        </p:nvCxnSpPr>
        <p:spPr>
          <a:xfrm>
            <a:off x="1925388" y="3786389"/>
            <a:ext cx="5666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xão reta 5"/>
          <p:cNvCxnSpPr/>
          <p:nvPr/>
        </p:nvCxnSpPr>
        <p:spPr>
          <a:xfrm flipV="1">
            <a:off x="1893191" y="4314423"/>
            <a:ext cx="289776" cy="12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xão reta 3"/>
          <p:cNvCxnSpPr/>
          <p:nvPr/>
        </p:nvCxnSpPr>
        <p:spPr>
          <a:xfrm>
            <a:off x="2897437" y="4702806"/>
            <a:ext cx="2829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22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37883" y="412124"/>
            <a:ext cx="11397802" cy="6040191"/>
          </a:xfrm>
        </p:spPr>
        <p:txBody>
          <a:bodyPr/>
          <a:lstStyle/>
          <a:p>
            <a:pPr marL="0" indent="0">
              <a:buNone/>
            </a:pPr>
            <a:r>
              <a:rPr lang="pt-PT" dirty="0"/>
              <a:t>2. Escolhe as preposições adequadas para completar as frases. Copia as frases para o teu caderno.</a:t>
            </a:r>
          </a:p>
          <a:p>
            <a:pPr marL="0" indent="0">
              <a:buNone/>
            </a:pPr>
            <a:endParaRPr lang="pt-PT" dirty="0"/>
          </a:p>
          <a:p>
            <a:pPr marL="514350" indent="-514350">
              <a:buAutoNum type="alphaLcParenR"/>
            </a:pPr>
            <a:r>
              <a:rPr lang="pt-PT" dirty="0"/>
              <a:t>Ele apresentou-se _______________ o juiz.</a:t>
            </a:r>
          </a:p>
          <a:p>
            <a:pPr marL="514350" indent="-514350">
              <a:buAutoNum type="alphaLcParenR"/>
            </a:pPr>
            <a:r>
              <a:rPr lang="pt-PT" dirty="0"/>
              <a:t>Vivo aqui _____________ os três anos.                        </a:t>
            </a:r>
          </a:p>
          <a:p>
            <a:pPr marL="514350" indent="-514350">
              <a:buAutoNum type="alphaLcParenR"/>
            </a:pPr>
            <a:r>
              <a:rPr lang="pt-PT" dirty="0"/>
              <a:t>Ela manifestou-se ___________ a opinião do Rui.</a:t>
            </a:r>
          </a:p>
          <a:p>
            <a:pPr marL="514350" indent="-514350">
              <a:buAutoNum type="alphaLcParenR"/>
            </a:pPr>
            <a:r>
              <a:rPr lang="pt-PT" dirty="0"/>
              <a:t>Penso ir  ___________ Tomar no sábado</a:t>
            </a:r>
          </a:p>
          <a:p>
            <a:pPr marL="514350" indent="-514350">
              <a:buAutoNum type="alphaLcParenR"/>
            </a:pPr>
            <a:r>
              <a:rPr lang="pt-PT" dirty="0"/>
              <a:t>Coloquei os livros __________ a mesa.</a:t>
            </a:r>
          </a:p>
          <a:p>
            <a:pPr marL="514350" indent="-514350">
              <a:buAutoNum type="alphaLcParenR"/>
            </a:pPr>
            <a:r>
              <a:rPr lang="pt-PT" dirty="0"/>
              <a:t>Ele está ________ Leiria.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053848" y="1493949"/>
            <a:ext cx="100455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b="1" dirty="0"/>
              <a:t>perante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277341" y="1678615"/>
            <a:ext cx="85644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pt-PT" dirty="0"/>
              <a:t> </a:t>
            </a:r>
            <a:r>
              <a:rPr lang="pt-PT" b="1" dirty="0"/>
              <a:t>contra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744756" y="2047947"/>
            <a:ext cx="528033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/>
              <a:t> a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9966035" y="2417279"/>
            <a:ext cx="684793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/>
              <a:t> até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8744757" y="2910624"/>
            <a:ext cx="108182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dirty="0"/>
              <a:t> </a:t>
            </a:r>
            <a:r>
              <a:rPr lang="pt-PT" b="1" dirty="0"/>
              <a:t>desde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0277341" y="3470856"/>
            <a:ext cx="734096" cy="369332"/>
          </a:xfrm>
          <a:prstGeom prst="rect">
            <a:avLst/>
          </a:pr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r>
              <a:rPr lang="pt-PT" b="1" dirty="0"/>
              <a:t> sob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4315186" y="1785276"/>
            <a:ext cx="91592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dirty="0"/>
              <a:t>perante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964320" y="2314815"/>
            <a:ext cx="79433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dirty="0"/>
              <a:t>desde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4315186" y="2846641"/>
            <a:ext cx="785612" cy="38221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pt-PT" dirty="0"/>
              <a:t>contra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2534739" y="3369586"/>
            <a:ext cx="352157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dirty="0"/>
              <a:t>a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142446" y="2910624"/>
            <a:ext cx="231819" cy="150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374265" y="3340193"/>
            <a:ext cx="489397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dirty="0"/>
              <a:t>até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906232" y="3092587"/>
            <a:ext cx="455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 ou</a:t>
            </a:r>
          </a:p>
        </p:txBody>
      </p:sp>
      <p:sp>
        <p:nvSpPr>
          <p:cNvPr id="2" name="Retângulo 1"/>
          <p:cNvSpPr/>
          <p:nvPr/>
        </p:nvSpPr>
        <p:spPr>
          <a:xfrm>
            <a:off x="8307339" y="3773301"/>
            <a:ext cx="1145754" cy="391075"/>
          </a:xfrm>
          <a:prstGeom prst="rect">
            <a:avLst/>
          </a:prstGeom>
          <a:solidFill>
            <a:srgbClr val="EDAD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schemeClr val="tx1"/>
                </a:solidFill>
              </a:rPr>
              <a:t>Sobre</a:t>
            </a:r>
          </a:p>
        </p:txBody>
      </p:sp>
      <p:sp>
        <p:nvSpPr>
          <p:cNvPr id="8" name="Retângulo 7"/>
          <p:cNvSpPr/>
          <p:nvPr/>
        </p:nvSpPr>
        <p:spPr>
          <a:xfrm>
            <a:off x="3863662" y="3959274"/>
            <a:ext cx="1110814" cy="297455"/>
          </a:xfrm>
          <a:prstGeom prst="rect">
            <a:avLst/>
          </a:prstGeom>
          <a:solidFill>
            <a:srgbClr val="EDAD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>
                <a:solidFill>
                  <a:schemeClr val="tx1"/>
                </a:solidFill>
              </a:rPr>
              <a:t>Sobre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0218900" y="4209520"/>
            <a:ext cx="703006" cy="293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schemeClr val="tx1"/>
                </a:solidFill>
              </a:rPr>
              <a:t>em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710817" y="4502757"/>
            <a:ext cx="650668" cy="2234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>
                <a:solidFill>
                  <a:schemeClr val="tx1"/>
                </a:solidFill>
              </a:rPr>
              <a:t>em</a:t>
            </a:r>
          </a:p>
        </p:txBody>
      </p:sp>
    </p:spTree>
    <p:extLst>
      <p:ext uri="{BB962C8B-B14F-4D97-AF65-F5344CB8AC3E}">
        <p14:creationId xmlns:p14="http://schemas.microsoft.com/office/powerpoint/2010/main" val="77875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20" grpId="0" animBg="1"/>
      <p:bldP spid="4" grpId="0"/>
      <p:bldP spid="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b="1" dirty="0"/>
              <a:t>PARTE II</a:t>
            </a:r>
          </a:p>
          <a:p>
            <a:pPr marL="0" indent="0" algn="ctr">
              <a:buNone/>
            </a:pPr>
            <a:endParaRPr lang="pt-PT" b="1" dirty="0"/>
          </a:p>
          <a:p>
            <a:pPr marL="0" indent="0" algn="ctr">
              <a:buNone/>
            </a:pPr>
            <a:r>
              <a:rPr lang="pt-PT" b="1" dirty="0"/>
              <a:t>Preposições Contraídas</a:t>
            </a:r>
          </a:p>
        </p:txBody>
      </p:sp>
    </p:spTree>
    <p:extLst>
      <p:ext uri="{BB962C8B-B14F-4D97-AF65-F5344CB8AC3E}">
        <p14:creationId xmlns:p14="http://schemas.microsoft.com/office/powerpoint/2010/main" val="1019607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3600" b="1" dirty="0"/>
              <a:t>Preposições Contraídas</a:t>
            </a:r>
          </a:p>
          <a:p>
            <a:pPr marL="0" indent="0">
              <a:buNone/>
            </a:pPr>
            <a:endParaRPr lang="pt-PT" sz="3600" dirty="0"/>
          </a:p>
          <a:p>
            <a:pPr marL="0" indent="0">
              <a:buNone/>
            </a:pPr>
            <a:endParaRPr lang="pt-PT" sz="3600" dirty="0"/>
          </a:p>
          <a:p>
            <a:pPr marL="0" indent="0">
              <a:buNone/>
            </a:pPr>
            <a:endParaRPr lang="pt-PT" sz="3600" dirty="0"/>
          </a:p>
          <a:p>
            <a:pPr marL="0" indent="0">
              <a:buNone/>
            </a:pPr>
            <a:r>
              <a:rPr lang="pt-PT" sz="3600" dirty="0"/>
              <a:t>Algumas preposições juntam-se aos determinantes ou aos pronomes – são as </a:t>
            </a:r>
            <a:r>
              <a:rPr lang="pt-PT" sz="3600" b="1" dirty="0"/>
              <a:t>preposições contraídas</a:t>
            </a:r>
            <a:r>
              <a:rPr lang="pt-PT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9683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89396" y="437881"/>
            <a:ext cx="11178862" cy="5950040"/>
          </a:xfrm>
        </p:spPr>
        <p:txBody>
          <a:bodyPr/>
          <a:lstStyle/>
          <a:p>
            <a:pPr marL="0" indent="0">
              <a:buNone/>
            </a:pPr>
            <a:r>
              <a:rPr lang="pt-PT" b="1" dirty="0"/>
              <a:t>Preposições contraídas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As preposições </a:t>
            </a:r>
            <a:r>
              <a:rPr lang="pt-PT" b="1" u="sng" dirty="0"/>
              <a:t>a</a:t>
            </a:r>
            <a:r>
              <a:rPr lang="pt-PT" dirty="0"/>
              <a:t>, </a:t>
            </a:r>
            <a:r>
              <a:rPr lang="pt-PT" b="1" u="sng" dirty="0"/>
              <a:t>de</a:t>
            </a:r>
            <a:r>
              <a:rPr lang="pt-PT" dirty="0"/>
              <a:t>, </a:t>
            </a:r>
            <a:r>
              <a:rPr lang="pt-PT" b="1" u="sng" dirty="0"/>
              <a:t>em</a:t>
            </a:r>
            <a:r>
              <a:rPr lang="pt-PT" dirty="0"/>
              <a:t> e </a:t>
            </a:r>
            <a:r>
              <a:rPr lang="pt-PT" b="1" u="sng" dirty="0"/>
              <a:t>por</a:t>
            </a:r>
            <a:r>
              <a:rPr lang="pt-PT" dirty="0"/>
              <a:t> podem contrair-se (juntar-se) com os determinantes ou com os pronomes.</a:t>
            </a:r>
          </a:p>
          <a:p>
            <a:pPr marL="0" indent="0">
              <a:buNone/>
            </a:pPr>
            <a:r>
              <a:rPr lang="pt-PT" dirty="0"/>
              <a:t>Exemplos de preposições contraídas: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b="1" dirty="0"/>
              <a:t>à ꓿</a:t>
            </a:r>
            <a:r>
              <a:rPr lang="pt-PT" dirty="0"/>
              <a:t> (</a:t>
            </a:r>
            <a:r>
              <a:rPr lang="pt-PT" b="1" dirty="0" err="1"/>
              <a:t>a</a:t>
            </a:r>
            <a:r>
              <a:rPr lang="pt-PT" dirty="0" err="1"/>
              <a:t>+a</a:t>
            </a:r>
            <a:r>
              <a:rPr lang="pt-PT" dirty="0"/>
              <a:t>)              </a:t>
            </a:r>
            <a:r>
              <a:rPr lang="pt-PT" b="1" dirty="0"/>
              <a:t>ao ꓿</a:t>
            </a:r>
            <a:r>
              <a:rPr lang="pt-PT" dirty="0"/>
              <a:t> (</a:t>
            </a:r>
            <a:r>
              <a:rPr lang="pt-PT" b="1" dirty="0" err="1"/>
              <a:t>a</a:t>
            </a:r>
            <a:r>
              <a:rPr lang="pt-PT" dirty="0" err="1"/>
              <a:t>+o</a:t>
            </a:r>
            <a:r>
              <a:rPr lang="pt-PT" dirty="0"/>
              <a:t>)                    </a:t>
            </a:r>
            <a:r>
              <a:rPr lang="pt-PT" b="1" dirty="0"/>
              <a:t>às</a:t>
            </a:r>
            <a:r>
              <a:rPr lang="pt-PT" dirty="0"/>
              <a:t> ꓿ (</a:t>
            </a:r>
            <a:r>
              <a:rPr lang="pt-PT" b="1" dirty="0" err="1"/>
              <a:t>a</a:t>
            </a:r>
            <a:r>
              <a:rPr lang="pt-PT" dirty="0" err="1"/>
              <a:t>+as</a:t>
            </a:r>
            <a:r>
              <a:rPr lang="pt-PT" dirty="0"/>
              <a:t>)              </a:t>
            </a:r>
            <a:r>
              <a:rPr lang="pt-PT" b="1" dirty="0"/>
              <a:t>aos</a:t>
            </a:r>
            <a:r>
              <a:rPr lang="pt-PT" dirty="0"/>
              <a:t> ꓿ (</a:t>
            </a:r>
            <a:r>
              <a:rPr lang="pt-PT" b="1" dirty="0" err="1"/>
              <a:t>a</a:t>
            </a:r>
            <a:r>
              <a:rPr lang="pt-PT" dirty="0" err="1"/>
              <a:t>+os</a:t>
            </a:r>
            <a:r>
              <a:rPr lang="pt-PT" dirty="0"/>
              <a:t>)    </a:t>
            </a:r>
          </a:p>
          <a:p>
            <a:pPr marL="0" indent="0">
              <a:buNone/>
            </a:pPr>
            <a:r>
              <a:rPr lang="pt-PT" dirty="0"/>
              <a:t> </a:t>
            </a:r>
          </a:p>
          <a:p>
            <a:pPr marL="0" indent="0">
              <a:buNone/>
            </a:pPr>
            <a:r>
              <a:rPr lang="pt-PT" sz="1600" dirty="0"/>
              <a:t>Preposição + determinante       preposição + determinante</a:t>
            </a:r>
          </a:p>
          <a:p>
            <a:pPr marL="0" indent="0">
              <a:buNone/>
            </a:pPr>
            <a:r>
              <a:rPr lang="pt-PT" sz="2400" dirty="0"/>
              <a:t>Não vou </a:t>
            </a:r>
            <a:r>
              <a:rPr lang="pt-PT" sz="2400" b="1" u="sng" dirty="0"/>
              <a:t>à </a:t>
            </a:r>
            <a:r>
              <a:rPr lang="pt-PT" sz="2400" dirty="0"/>
              <a:t>piscina.         Vou </a:t>
            </a:r>
            <a:r>
              <a:rPr lang="pt-PT" sz="2400" b="1" u="sng" dirty="0"/>
              <a:t>ao</a:t>
            </a:r>
            <a:r>
              <a:rPr lang="pt-PT" sz="2400" dirty="0"/>
              <a:t> Porto.               Ela foi </a:t>
            </a:r>
            <a:r>
              <a:rPr lang="pt-PT" sz="2400" b="1" u="sng" dirty="0"/>
              <a:t>às</a:t>
            </a:r>
            <a:r>
              <a:rPr lang="pt-PT" sz="2400" dirty="0"/>
              <a:t> compras</a:t>
            </a:r>
          </a:p>
          <a:p>
            <a:pPr marL="0" indent="0">
              <a:buNone/>
            </a:pPr>
            <a:endParaRPr lang="pt-PT" sz="2400" dirty="0"/>
          </a:p>
        </p:txBody>
      </p:sp>
      <p:cxnSp>
        <p:nvCxnSpPr>
          <p:cNvPr id="5" name="Conexão reta unidirecional 4"/>
          <p:cNvCxnSpPr/>
          <p:nvPr/>
        </p:nvCxnSpPr>
        <p:spPr>
          <a:xfrm>
            <a:off x="1275008" y="4372376"/>
            <a:ext cx="25758" cy="605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ta unidirecional 7"/>
          <p:cNvCxnSpPr/>
          <p:nvPr/>
        </p:nvCxnSpPr>
        <p:spPr>
          <a:xfrm>
            <a:off x="1613080" y="4295104"/>
            <a:ext cx="476518" cy="605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ta unidirecional 12"/>
          <p:cNvCxnSpPr/>
          <p:nvPr/>
        </p:nvCxnSpPr>
        <p:spPr>
          <a:xfrm>
            <a:off x="3860441" y="4295104"/>
            <a:ext cx="12879" cy="534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ta unidirecional 15"/>
          <p:cNvCxnSpPr/>
          <p:nvPr/>
        </p:nvCxnSpPr>
        <p:spPr>
          <a:xfrm>
            <a:off x="4167925" y="4301543"/>
            <a:ext cx="379927" cy="592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xão reta unidirecional 24"/>
          <p:cNvCxnSpPr/>
          <p:nvPr/>
        </p:nvCxnSpPr>
        <p:spPr>
          <a:xfrm>
            <a:off x="7031864" y="4295104"/>
            <a:ext cx="51516" cy="1036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arredondado 1"/>
          <p:cNvSpPr/>
          <p:nvPr/>
        </p:nvSpPr>
        <p:spPr>
          <a:xfrm>
            <a:off x="579549" y="3309870"/>
            <a:ext cx="476520" cy="431441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>
                <a:solidFill>
                  <a:schemeClr val="tx1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360683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37883" y="128789"/>
            <a:ext cx="11320528" cy="6400800"/>
          </a:xfrm>
        </p:spPr>
        <p:txBody>
          <a:bodyPr/>
          <a:lstStyle/>
          <a:p>
            <a:pPr marL="0" indent="0">
              <a:buNone/>
            </a:pPr>
            <a:endParaRPr lang="pt-PT" b="1" dirty="0"/>
          </a:p>
          <a:p>
            <a:pPr marL="0" indent="0">
              <a:buNone/>
            </a:pPr>
            <a:endParaRPr lang="pt-PT" b="1" dirty="0"/>
          </a:p>
          <a:p>
            <a:pPr marL="0" indent="0">
              <a:buNone/>
            </a:pPr>
            <a:r>
              <a:rPr lang="pt-PT" b="1" dirty="0"/>
              <a:t>Do =</a:t>
            </a:r>
            <a:r>
              <a:rPr lang="pt-PT" dirty="0"/>
              <a:t> (</a:t>
            </a:r>
            <a:r>
              <a:rPr lang="pt-PT" b="1" dirty="0" err="1"/>
              <a:t>de</a:t>
            </a:r>
            <a:r>
              <a:rPr lang="pt-PT" dirty="0" err="1"/>
              <a:t>+o</a:t>
            </a:r>
            <a:r>
              <a:rPr lang="pt-PT" dirty="0"/>
              <a:t>)                 </a:t>
            </a:r>
            <a:r>
              <a:rPr lang="pt-PT" b="1" dirty="0"/>
              <a:t>da =</a:t>
            </a:r>
            <a:r>
              <a:rPr lang="pt-PT" dirty="0"/>
              <a:t> (</a:t>
            </a:r>
            <a:r>
              <a:rPr lang="pt-PT" b="1" dirty="0" err="1"/>
              <a:t>d</a:t>
            </a:r>
            <a:r>
              <a:rPr lang="pt-PT" dirty="0" err="1"/>
              <a:t>e+a</a:t>
            </a:r>
            <a:r>
              <a:rPr lang="pt-PT" dirty="0"/>
              <a:t>)             </a:t>
            </a:r>
            <a:r>
              <a:rPr lang="pt-PT" b="1" dirty="0"/>
              <a:t>das </a:t>
            </a:r>
            <a:r>
              <a:rPr lang="pt-PT" dirty="0"/>
              <a:t>= (</a:t>
            </a:r>
            <a:r>
              <a:rPr lang="pt-PT" b="1" dirty="0" err="1"/>
              <a:t>de</a:t>
            </a:r>
            <a:r>
              <a:rPr lang="pt-PT" dirty="0" err="1"/>
              <a:t>+as</a:t>
            </a:r>
            <a:r>
              <a:rPr lang="pt-PT" dirty="0"/>
              <a:t>)         </a:t>
            </a:r>
            <a:r>
              <a:rPr lang="pt-PT" b="1" dirty="0"/>
              <a:t>dos </a:t>
            </a:r>
            <a:r>
              <a:rPr lang="pt-PT" dirty="0"/>
              <a:t>=</a:t>
            </a:r>
            <a:r>
              <a:rPr lang="pt-PT" b="1" dirty="0"/>
              <a:t> </a:t>
            </a:r>
            <a:r>
              <a:rPr lang="pt-PT" dirty="0"/>
              <a:t>(</a:t>
            </a:r>
            <a:r>
              <a:rPr lang="pt-PT" b="1" dirty="0" err="1"/>
              <a:t>de</a:t>
            </a:r>
            <a:r>
              <a:rPr lang="pt-PT" dirty="0" err="1"/>
              <a:t>+os</a:t>
            </a:r>
            <a:r>
              <a:rPr lang="pt-PT" dirty="0"/>
              <a:t>)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    </a:t>
            </a:r>
            <a:r>
              <a:rPr lang="pt-PT" sz="1600" dirty="0"/>
              <a:t>preposição + determinante</a:t>
            </a:r>
          </a:p>
          <a:p>
            <a:pPr marL="0" indent="0">
              <a:buNone/>
            </a:pPr>
            <a:r>
              <a:rPr lang="pt-PT" sz="2400" dirty="0"/>
              <a:t>   Não gostei </a:t>
            </a:r>
            <a:r>
              <a:rPr lang="pt-PT" sz="2400" b="1" u="sng" dirty="0"/>
              <a:t>do</a:t>
            </a:r>
            <a:r>
              <a:rPr lang="pt-PT" sz="2400" dirty="0"/>
              <a:t> bolo.            Gostei </a:t>
            </a:r>
            <a:r>
              <a:rPr lang="pt-PT" sz="2400" b="1" u="sng" dirty="0"/>
              <a:t>da</a:t>
            </a:r>
            <a:r>
              <a:rPr lang="pt-PT" sz="2400" dirty="0"/>
              <a:t> tarte.</a:t>
            </a:r>
          </a:p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r>
              <a:rPr lang="pt-PT" sz="2400" b="1" dirty="0"/>
              <a:t>   </a:t>
            </a:r>
            <a:r>
              <a:rPr lang="pt-PT" b="1" dirty="0"/>
              <a:t>no = </a:t>
            </a:r>
            <a:r>
              <a:rPr lang="pt-PT" dirty="0"/>
              <a:t>(</a:t>
            </a:r>
            <a:r>
              <a:rPr lang="pt-PT" b="1" dirty="0"/>
              <a:t>em</a:t>
            </a:r>
            <a:r>
              <a:rPr lang="pt-PT" dirty="0"/>
              <a:t> + o)                </a:t>
            </a:r>
            <a:r>
              <a:rPr lang="pt-PT" b="1" dirty="0"/>
              <a:t>na =</a:t>
            </a:r>
            <a:r>
              <a:rPr lang="pt-PT" dirty="0"/>
              <a:t> (</a:t>
            </a:r>
            <a:r>
              <a:rPr lang="pt-PT" b="1" dirty="0"/>
              <a:t>em</a:t>
            </a:r>
            <a:r>
              <a:rPr lang="pt-PT" dirty="0"/>
              <a:t> + a)          </a:t>
            </a:r>
            <a:r>
              <a:rPr lang="pt-PT" b="1" dirty="0"/>
              <a:t>nos =</a:t>
            </a:r>
            <a:r>
              <a:rPr lang="pt-PT" dirty="0"/>
              <a:t> (</a:t>
            </a:r>
            <a:r>
              <a:rPr lang="pt-PT" b="1" dirty="0"/>
              <a:t>em</a:t>
            </a:r>
            <a:r>
              <a:rPr lang="pt-PT" dirty="0"/>
              <a:t> + os)      </a:t>
            </a:r>
            <a:r>
              <a:rPr lang="pt-PT" b="1" dirty="0"/>
              <a:t>nas =</a:t>
            </a:r>
            <a:r>
              <a:rPr lang="pt-PT" dirty="0"/>
              <a:t> (</a:t>
            </a:r>
            <a:r>
              <a:rPr lang="pt-PT" b="1" dirty="0"/>
              <a:t>em</a:t>
            </a:r>
            <a:r>
              <a:rPr lang="pt-PT" dirty="0"/>
              <a:t> +as)</a:t>
            </a:r>
          </a:p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r>
              <a:rPr lang="pt-PT" sz="1400" dirty="0"/>
              <a:t>            preposição + determinante                              </a:t>
            </a:r>
          </a:p>
          <a:p>
            <a:pPr marL="0" indent="0">
              <a:buNone/>
            </a:pPr>
            <a:r>
              <a:rPr lang="pt-PT" sz="2400" dirty="0"/>
              <a:t>Eles estão </a:t>
            </a:r>
            <a:r>
              <a:rPr lang="pt-PT" sz="2400" b="1" dirty="0"/>
              <a:t>no</a:t>
            </a:r>
            <a:r>
              <a:rPr lang="pt-PT" sz="2400" dirty="0"/>
              <a:t> jardim.             Elas estão </a:t>
            </a:r>
            <a:r>
              <a:rPr lang="pt-PT" sz="2400" b="1" dirty="0"/>
              <a:t>na</a:t>
            </a:r>
            <a:r>
              <a:rPr lang="pt-PT" sz="2400" dirty="0"/>
              <a:t> piscina.   </a:t>
            </a:r>
          </a:p>
          <a:p>
            <a:pPr marL="0" indent="0">
              <a:buNone/>
            </a:pPr>
            <a:endParaRPr lang="pt-PT" sz="2400" dirty="0"/>
          </a:p>
          <a:p>
            <a:pPr marL="0" indent="0">
              <a:buNone/>
            </a:pPr>
            <a:endParaRPr lang="pt-PT" sz="2400" dirty="0"/>
          </a:p>
        </p:txBody>
      </p:sp>
      <p:cxnSp>
        <p:nvCxnSpPr>
          <p:cNvPr id="5" name="Conexão reta unidirecional 4"/>
          <p:cNvCxnSpPr/>
          <p:nvPr/>
        </p:nvCxnSpPr>
        <p:spPr>
          <a:xfrm>
            <a:off x="1532586" y="1571221"/>
            <a:ext cx="25758" cy="579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ta unidirecional 7"/>
          <p:cNvCxnSpPr/>
          <p:nvPr/>
        </p:nvCxnSpPr>
        <p:spPr>
          <a:xfrm>
            <a:off x="1970467" y="1571221"/>
            <a:ext cx="592428" cy="7405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xão reta unidirecional 10"/>
          <p:cNvCxnSpPr/>
          <p:nvPr/>
        </p:nvCxnSpPr>
        <p:spPr>
          <a:xfrm>
            <a:off x="4881098" y="1571221"/>
            <a:ext cx="38634" cy="1107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xão reta unidirecional 3"/>
          <p:cNvCxnSpPr/>
          <p:nvPr/>
        </p:nvCxnSpPr>
        <p:spPr>
          <a:xfrm flipH="1">
            <a:off x="1558344" y="4881093"/>
            <a:ext cx="128788" cy="618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ta unidirecional 9"/>
          <p:cNvCxnSpPr/>
          <p:nvPr/>
        </p:nvCxnSpPr>
        <p:spPr>
          <a:xfrm>
            <a:off x="2427668" y="4881093"/>
            <a:ext cx="6440" cy="618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ta unidirecional 14"/>
          <p:cNvCxnSpPr/>
          <p:nvPr/>
        </p:nvCxnSpPr>
        <p:spPr>
          <a:xfrm flipH="1">
            <a:off x="5422006" y="4842457"/>
            <a:ext cx="3" cy="940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ângulo arredondado 24"/>
          <p:cNvSpPr/>
          <p:nvPr/>
        </p:nvSpPr>
        <p:spPr>
          <a:xfrm>
            <a:off x="553792" y="373487"/>
            <a:ext cx="643944" cy="566671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>
                <a:solidFill>
                  <a:schemeClr val="tx1"/>
                </a:solidFill>
              </a:rPr>
              <a:t>de</a:t>
            </a:r>
          </a:p>
        </p:txBody>
      </p:sp>
      <p:sp>
        <p:nvSpPr>
          <p:cNvPr id="26" name="Retângulo arredondado 25"/>
          <p:cNvSpPr/>
          <p:nvPr/>
        </p:nvSpPr>
        <p:spPr>
          <a:xfrm>
            <a:off x="502276" y="3854001"/>
            <a:ext cx="746975" cy="473299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>
                <a:solidFill>
                  <a:schemeClr val="tx1"/>
                </a:solidFill>
              </a:rPr>
              <a:t>em</a:t>
            </a:r>
          </a:p>
        </p:txBody>
      </p:sp>
    </p:spTree>
    <p:extLst>
      <p:ext uri="{BB962C8B-B14F-4D97-AF65-F5344CB8AC3E}">
        <p14:creationId xmlns:p14="http://schemas.microsoft.com/office/powerpoint/2010/main" val="33688773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610</Words>
  <Application>Microsoft Office PowerPoint</Application>
  <PresentationFormat>Ecrã Panorâmico</PresentationFormat>
  <Paragraphs>108</Paragraphs>
  <Slides>11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Preposições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Preposições</dc:title>
  <dc:creator>Maria José Jorge</dc:creator>
  <cp:lastModifiedBy>professor</cp:lastModifiedBy>
  <cp:revision>46</cp:revision>
  <dcterms:created xsi:type="dcterms:W3CDTF">2020-03-16T15:47:27Z</dcterms:created>
  <dcterms:modified xsi:type="dcterms:W3CDTF">2023-11-21T12:47:47Z</dcterms:modified>
</cp:coreProperties>
</file>