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F4EDB-2C8F-4D36-8F47-ACFF04B7FC94}" type="datetimeFigureOut">
              <a:rPr lang="pt-PT" smtClean="0"/>
              <a:t>23/11/2023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E9F5E-313B-48E8-AA2F-60260795694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323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E9F5E-313B-48E8-AA2F-602607956944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35819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23/11/2023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17213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23/11/2023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254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23/11/2023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958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23/11/2023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37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23/11/2023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827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23/11/2023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196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23/11/2023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04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23/11/2023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846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23/11/2023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0552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23/11/2023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857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CBAC60-F8E3-4A22-9711-8B6DE651635C}" type="datetimeFigureOut">
              <a:rPr lang="pt-PT" smtClean="0"/>
              <a:t>23/11/2023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489017-B931-429E-8061-EA004546AF3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181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695" y="116632"/>
            <a:ext cx="675793" cy="8279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4" y="44624"/>
            <a:ext cx="2125072" cy="9719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490" y="0"/>
            <a:ext cx="5794886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6517777" y="6309320"/>
            <a:ext cx="262622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850" b="1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Volta e meia </a:t>
            </a:r>
            <a:r>
              <a:rPr lang="pt-PT" sz="8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pt-PT" sz="850" b="1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 Português </a:t>
            </a:r>
            <a:r>
              <a:rPr lang="pt-PT" sz="85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| </a:t>
            </a:r>
            <a:r>
              <a:rPr lang="pt-PT" sz="850" b="1" dirty="0">
                <a:solidFill>
                  <a:srgbClr val="555555"/>
                </a:solidFill>
                <a:latin typeface="Arial" pitchFamily="34" charset="0"/>
                <a:cs typeface="Arial" pitchFamily="34" charset="0"/>
              </a:rPr>
              <a:t>5.º ano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75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Raiz Editora, 2016.</a:t>
            </a:r>
            <a:r>
              <a:rPr lang="en-US" sz="750" kern="120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pt-PT" sz="75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Todos os direitos reservados</a:t>
            </a:r>
            <a:r>
              <a:rPr lang="pt-PT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08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202433"/>
            <a:ext cx="7772400" cy="3170783"/>
          </a:xfrm>
        </p:spPr>
        <p:txBody>
          <a:bodyPr>
            <a:normAutofit/>
          </a:bodyPr>
          <a:lstStyle/>
          <a:p>
            <a:r>
              <a:rPr lang="pt-PT" b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Regras de utilização </a:t>
            </a:r>
            <a:br>
              <a:rPr lang="pt-PT" b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b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PT" b="1" cap="small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pronome</a:t>
            </a:r>
            <a:r>
              <a:rPr lang="pt-PT" b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PT" b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b="1" cap="sm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PT" b="1" cap="small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adjacência verbal</a:t>
            </a:r>
          </a:p>
        </p:txBody>
      </p:sp>
    </p:spTree>
    <p:extLst>
      <p:ext uri="{BB962C8B-B14F-4D97-AF65-F5344CB8AC3E}">
        <p14:creationId xmlns:p14="http://schemas.microsoft.com/office/powerpoint/2010/main" val="2167168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3528" y="1223414"/>
            <a:ext cx="5470376" cy="1390825"/>
          </a:xfrm>
        </p:spPr>
        <p:txBody>
          <a:bodyPr>
            <a:normAutofit/>
          </a:bodyPr>
          <a:lstStyle/>
          <a:p>
            <a:pPr algn="l"/>
            <a:r>
              <a:rPr lang="pt-PT" sz="3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 tónicas</a:t>
            </a:r>
            <a:br>
              <a:rPr lang="pt-PT" sz="3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PT" sz="36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pronome pessoal</a:t>
            </a: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-900608" y="2606764"/>
            <a:ext cx="1943100" cy="33659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331640" y="3861048"/>
            <a:ext cx="1943100" cy="33659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409292" y="3861048"/>
            <a:ext cx="1943100" cy="33659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3472131" y="4509120"/>
            <a:ext cx="1943100" cy="40551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283742"/>
              </p:ext>
            </p:extLst>
          </p:nvPr>
        </p:nvGraphicFramePr>
        <p:xfrm>
          <a:off x="467544" y="2868920"/>
          <a:ext cx="7668008" cy="3353366"/>
        </p:xfrm>
        <a:graphic>
          <a:graphicData uri="http://schemas.openxmlformats.org/drawingml/2006/table">
            <a:tbl>
              <a:tblPr/>
              <a:tblGrid>
                <a:gridCol w="1917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7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7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66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1" i="1" dirty="0">
                          <a:solidFill>
                            <a:srgbClr val="CC0000"/>
                          </a:solidFill>
                          <a:latin typeface="Times" panose="02020603050405020304" pitchFamily="18" charset="0"/>
                          <a:cs typeface="Arial" panose="020B0604020202020204" pitchFamily="34" charset="0"/>
                        </a:rPr>
                        <a:t>eu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1" i="1" dirty="0">
                          <a:solidFill>
                            <a:srgbClr val="CC0000"/>
                          </a:solidFill>
                          <a:latin typeface="Times" panose="02020603050405020304" pitchFamily="18" charset="0"/>
                          <a:cs typeface="Arial" panose="020B0604020202020204" pitchFamily="34" charset="0"/>
                        </a:rPr>
                        <a:t>nós</a:t>
                      </a:r>
                      <a:endParaRPr lang="pt-PT" sz="2800" b="1" i="1" dirty="0">
                        <a:solidFill>
                          <a:srgbClr val="CC0000"/>
                        </a:solidFill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1" i="1" dirty="0">
                          <a:solidFill>
                            <a:srgbClr val="CC0000"/>
                          </a:solidFill>
                          <a:latin typeface="Times" panose="02020603050405020304" pitchFamily="18" charset="0"/>
                          <a:cs typeface="Arial" panose="020B0604020202020204" pitchFamily="34" charset="0"/>
                        </a:rPr>
                        <a:t>mim</a:t>
                      </a:r>
                      <a:endParaRPr lang="pt-PT" sz="2800" b="1" i="1" dirty="0">
                        <a:solidFill>
                          <a:srgbClr val="CC0000"/>
                        </a:solidFill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1" i="1" dirty="0">
                          <a:solidFill>
                            <a:srgbClr val="CC0000"/>
                          </a:solidFill>
                          <a:latin typeface="Times" panose="02020603050405020304" pitchFamily="18" charset="0"/>
                          <a:cs typeface="Arial" panose="020B0604020202020204" pitchFamily="34" charset="0"/>
                        </a:rPr>
                        <a:t>comigo</a:t>
                      </a:r>
                      <a:endParaRPr lang="pt-PT" sz="2800" b="1" i="1" dirty="0">
                        <a:solidFill>
                          <a:srgbClr val="CC0000"/>
                        </a:solidFill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1" i="1" dirty="0">
                          <a:solidFill>
                            <a:srgbClr val="CC0000"/>
                          </a:solidFill>
                          <a:latin typeface="Times" panose="02020603050405020304" pitchFamily="18" charset="0"/>
                          <a:cs typeface="Arial" panose="020B0604020202020204" pitchFamily="34" charset="0"/>
                        </a:rPr>
                        <a:t>tu</a:t>
                      </a:r>
                      <a:endParaRPr lang="pt-PT" sz="2800" b="1" i="1" dirty="0">
                        <a:solidFill>
                          <a:srgbClr val="CC0000"/>
                        </a:solidFill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1" i="1" dirty="0">
                          <a:solidFill>
                            <a:srgbClr val="CC0000"/>
                          </a:solidFill>
                          <a:latin typeface="Times" panose="02020603050405020304" pitchFamily="18" charset="0"/>
                          <a:cs typeface="Arial" panose="020B0604020202020204" pitchFamily="34" charset="0"/>
                        </a:rPr>
                        <a:t>vós</a:t>
                      </a:r>
                      <a:endParaRPr lang="pt-PT" sz="2800" b="1" i="1" dirty="0">
                        <a:solidFill>
                          <a:srgbClr val="CC0000"/>
                        </a:solidFill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1" i="1" dirty="0">
                          <a:solidFill>
                            <a:srgbClr val="CC0000"/>
                          </a:solidFill>
                          <a:latin typeface="Times" panose="02020603050405020304" pitchFamily="18" charset="0"/>
                          <a:cs typeface="Arial" panose="020B0604020202020204" pitchFamily="34" charset="0"/>
                        </a:rPr>
                        <a:t>ti</a:t>
                      </a:r>
                      <a:endParaRPr lang="pt-PT" sz="2800" b="1" i="1" dirty="0">
                        <a:solidFill>
                          <a:srgbClr val="CC0000"/>
                        </a:solidFill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1" i="1" dirty="0">
                          <a:solidFill>
                            <a:srgbClr val="CC0000"/>
                          </a:solidFill>
                          <a:latin typeface="Times" panose="02020603050405020304" pitchFamily="18" charset="0"/>
                          <a:cs typeface="Arial" panose="020B0604020202020204" pitchFamily="34" charset="0"/>
                        </a:rPr>
                        <a:t>contigo</a:t>
                      </a:r>
                      <a:endParaRPr lang="pt-PT" sz="2800" b="1" i="1" dirty="0">
                        <a:solidFill>
                          <a:srgbClr val="CC0000"/>
                        </a:solidFill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7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1" i="1" dirty="0">
                          <a:solidFill>
                            <a:srgbClr val="CC0000"/>
                          </a:solidFill>
                          <a:latin typeface="Times" panose="02020603050405020304" pitchFamily="18" charset="0"/>
                          <a:cs typeface="Arial" panose="020B0604020202020204" pitchFamily="34" charset="0"/>
                        </a:rPr>
                        <a:t>você</a:t>
                      </a:r>
                      <a:endParaRPr lang="pt-PT" sz="2800" b="1" i="1" dirty="0">
                        <a:solidFill>
                          <a:srgbClr val="CC0000"/>
                        </a:solidFill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1" i="1" dirty="0">
                          <a:solidFill>
                            <a:srgbClr val="CC0000"/>
                          </a:solidFill>
                          <a:latin typeface="Times" panose="02020603050405020304" pitchFamily="18" charset="0"/>
                          <a:cs typeface="Arial" panose="020B0604020202020204" pitchFamily="34" charset="0"/>
                        </a:rPr>
                        <a:t>vocês</a:t>
                      </a:r>
                      <a:endParaRPr lang="pt-PT" sz="2800" b="1" i="1" dirty="0">
                        <a:solidFill>
                          <a:srgbClr val="CC0000"/>
                        </a:solidFill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1" i="1" dirty="0">
                          <a:solidFill>
                            <a:srgbClr val="CC0000"/>
                          </a:solidFill>
                          <a:latin typeface="Times" panose="02020603050405020304" pitchFamily="18" charset="0"/>
                          <a:cs typeface="Arial" panose="020B0604020202020204" pitchFamily="34" charset="0"/>
                        </a:rPr>
                        <a:t>si</a:t>
                      </a:r>
                      <a:endParaRPr lang="pt-PT" sz="2800" b="1" i="1" dirty="0">
                        <a:solidFill>
                          <a:srgbClr val="CC0000"/>
                        </a:solidFill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1" i="1" dirty="0">
                          <a:solidFill>
                            <a:srgbClr val="CC0000"/>
                          </a:solidFill>
                          <a:latin typeface="Times" panose="02020603050405020304" pitchFamily="18" charset="0"/>
                          <a:cs typeface="Arial" panose="020B0604020202020204" pitchFamily="34" charset="0"/>
                        </a:rPr>
                        <a:t>consigo</a:t>
                      </a:r>
                      <a:endParaRPr lang="pt-PT" sz="2800" b="1" i="1" dirty="0">
                        <a:solidFill>
                          <a:srgbClr val="CC0000"/>
                        </a:solidFill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1" i="1" dirty="0">
                          <a:solidFill>
                            <a:srgbClr val="CC0000"/>
                          </a:solidFill>
                          <a:latin typeface="Times" panose="02020603050405020304" pitchFamily="18" charset="0"/>
                          <a:cs typeface="Arial" panose="020B0604020202020204" pitchFamily="34" charset="0"/>
                        </a:rPr>
                        <a:t>ele/ela</a:t>
                      </a:r>
                      <a:endParaRPr lang="pt-PT" sz="2800" b="1" i="1" dirty="0">
                        <a:solidFill>
                          <a:srgbClr val="CC0000"/>
                        </a:solidFill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1" i="1" dirty="0">
                          <a:solidFill>
                            <a:srgbClr val="CC0000"/>
                          </a:solidFill>
                          <a:latin typeface="Times" panose="02020603050405020304" pitchFamily="18" charset="0"/>
                          <a:cs typeface="Arial" panose="020B0604020202020204" pitchFamily="34" charset="0"/>
                        </a:rPr>
                        <a:t>eles/elas</a:t>
                      </a:r>
                      <a:endParaRPr lang="pt-PT" sz="2800" b="1" i="1" dirty="0">
                        <a:solidFill>
                          <a:srgbClr val="CC0000"/>
                        </a:solidFill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2800" b="1" i="1" dirty="0">
                        <a:solidFill>
                          <a:srgbClr val="CC0000"/>
                        </a:solidFill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1" i="1" dirty="0">
                          <a:solidFill>
                            <a:srgbClr val="CC0000"/>
                          </a:solidFill>
                          <a:latin typeface="Times" panose="02020603050405020304" pitchFamily="18" charset="0"/>
                          <a:cs typeface="Arial" panose="020B0604020202020204" pitchFamily="34" charset="0"/>
                        </a:rPr>
                        <a:t>connosco</a:t>
                      </a:r>
                      <a:endParaRPr lang="pt-PT" sz="2800" b="1" i="1" dirty="0">
                        <a:solidFill>
                          <a:srgbClr val="CC0000"/>
                        </a:solidFill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endParaRPr lang="pt-PT" sz="2800" b="1" i="1" dirty="0">
                        <a:solidFill>
                          <a:srgbClr val="CC0000"/>
                        </a:solidFill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2800" b="1" i="1" dirty="0">
                        <a:solidFill>
                          <a:srgbClr val="CC0000"/>
                        </a:solidFill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2800" b="1" i="1" dirty="0">
                        <a:solidFill>
                          <a:srgbClr val="CC0000"/>
                        </a:solidFill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b="1" i="1" dirty="0">
                          <a:solidFill>
                            <a:srgbClr val="CC0000"/>
                          </a:solidFill>
                          <a:latin typeface="Times" panose="02020603050405020304" pitchFamily="18" charset="0"/>
                          <a:cs typeface="Arial" panose="020B0604020202020204" pitchFamily="34" charset="0"/>
                        </a:rPr>
                        <a:t>convosco</a:t>
                      </a:r>
                      <a:endParaRPr lang="pt-PT" sz="2800" b="1" i="1" dirty="0">
                        <a:solidFill>
                          <a:srgbClr val="CC0000"/>
                        </a:solidFill>
                        <a:latin typeface="Times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82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35496" y="2799334"/>
            <a:ext cx="1943100" cy="3365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me</a:t>
            </a:r>
          </a:p>
          <a:p>
            <a:endParaRPr lang="pt-PT" sz="3200" b="1" i="1" dirty="0">
              <a:solidFill>
                <a:srgbClr val="CC0000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  <a:p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te</a:t>
            </a:r>
          </a:p>
          <a:p>
            <a:endParaRPr lang="pt-PT" sz="3200" b="1" i="1" dirty="0">
              <a:solidFill>
                <a:srgbClr val="CC0000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  <a:p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o/a</a:t>
            </a:r>
          </a:p>
          <a:p>
            <a:endParaRPr lang="pt-PT" sz="3200" b="1" i="1" dirty="0">
              <a:solidFill>
                <a:srgbClr val="CC0000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  <a:p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lhe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905472" y="2802193"/>
            <a:ext cx="1943100" cy="3365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nos</a:t>
            </a:r>
          </a:p>
          <a:p>
            <a:endParaRPr lang="pt-PT" sz="3200" b="1" i="1" dirty="0">
              <a:solidFill>
                <a:srgbClr val="CC0000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  <a:p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vos</a:t>
            </a:r>
          </a:p>
          <a:p>
            <a:endParaRPr lang="pt-PT" sz="3200" b="1" i="1" dirty="0">
              <a:solidFill>
                <a:srgbClr val="CC0000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  <a:p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os/as</a:t>
            </a:r>
          </a:p>
          <a:p>
            <a:endParaRPr lang="pt-PT" sz="3200" b="1" i="1" dirty="0">
              <a:solidFill>
                <a:srgbClr val="CC0000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  <a:p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lhes</a:t>
            </a:r>
          </a:p>
        </p:txBody>
      </p:sp>
      <p:sp>
        <p:nvSpPr>
          <p:cNvPr id="5" name="Chamada com seta para a direita 4"/>
          <p:cNvSpPr/>
          <p:nvPr/>
        </p:nvSpPr>
        <p:spPr>
          <a:xfrm>
            <a:off x="537320" y="2808387"/>
            <a:ext cx="3816424" cy="3384376"/>
          </a:xfrm>
          <a:prstGeom prst="rightArrowCallout">
            <a:avLst>
              <a:gd name="adj1" fmla="val 8663"/>
              <a:gd name="adj2" fmla="val 16831"/>
              <a:gd name="adj3" fmla="val 14947"/>
              <a:gd name="adj4" fmla="val 7835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427984" y="2607434"/>
            <a:ext cx="4608512" cy="33418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Desempenham as funções sintáticas de </a:t>
            </a:r>
          </a:p>
          <a:p>
            <a:pPr algn="l">
              <a:spcBef>
                <a:spcPts val="1800"/>
              </a:spcBef>
            </a:pPr>
            <a:r>
              <a:rPr lang="pt-P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complemento direto </a:t>
            </a:r>
          </a:p>
          <a:p>
            <a:pPr algn="l"/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ou de </a:t>
            </a:r>
          </a:p>
          <a:p>
            <a:pPr algn="l"/>
            <a:r>
              <a:rPr lang="pt-P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complemento indireto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323528" y="1223414"/>
            <a:ext cx="5470376" cy="1390825"/>
          </a:xfrm>
        </p:spPr>
        <p:txBody>
          <a:bodyPr>
            <a:normAutofit/>
          </a:bodyPr>
          <a:lstStyle/>
          <a:p>
            <a:pPr algn="l"/>
            <a:r>
              <a:rPr lang="pt-PT" sz="3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Formas átonas</a:t>
            </a:r>
            <a:br>
              <a:rPr lang="pt-PT" sz="3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3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PT" sz="36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pronome pessoal</a:t>
            </a:r>
          </a:p>
        </p:txBody>
      </p:sp>
    </p:spTree>
    <p:extLst>
      <p:ext uri="{BB962C8B-B14F-4D97-AF65-F5344CB8AC3E}">
        <p14:creationId xmlns:p14="http://schemas.microsoft.com/office/powerpoint/2010/main" val="4144810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9744" y="1484784"/>
            <a:ext cx="7848872" cy="1584176"/>
          </a:xfrm>
        </p:spPr>
        <p:txBody>
          <a:bodyPr>
            <a:normAutofit/>
          </a:bodyPr>
          <a:lstStyle/>
          <a:p>
            <a:r>
              <a:rPr lang="pt-PT" sz="3000" i="1" dirty="0">
                <a:latin typeface="Arial" panose="020B0604020202020204" pitchFamily="34" charset="0"/>
                <a:cs typeface="Arial" panose="020B0604020202020204" pitchFamily="34" charset="0"/>
              </a:rPr>
              <a:t>As formas átonas do pronome, geralmente, ocorrem à direita do verbo, sem alterações na forma.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827584" y="4365104"/>
            <a:ext cx="3456384" cy="18722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dirty="0">
                <a:latin typeface="Times" panose="02020603050405020304" pitchFamily="18" charset="0"/>
                <a:cs typeface="Arial" panose="020B0604020202020204" pitchFamily="34" charset="0"/>
              </a:rPr>
              <a:t>Pinto </a:t>
            </a:r>
            <a:r>
              <a:rPr lang="pt-PT" sz="3600" u="sng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o desenho</a:t>
            </a:r>
            <a:r>
              <a:rPr lang="pt-PT" sz="3600" dirty="0">
                <a:latin typeface="Times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pt-PT" sz="3600" dirty="0">
              <a:latin typeface="Times" panose="02020603050405020304" pitchFamily="18" charset="0"/>
              <a:cs typeface="Arial" panose="020B0604020202020204" pitchFamily="34" charset="0"/>
            </a:endParaRPr>
          </a:p>
          <a:p>
            <a:pPr algn="l"/>
            <a:r>
              <a:rPr lang="pt-PT" sz="3600" dirty="0">
                <a:latin typeface="Times" panose="02020603050405020304" pitchFamily="18" charset="0"/>
                <a:cs typeface="Arial" panose="020B0604020202020204" pitchFamily="34" charset="0"/>
              </a:rPr>
              <a:t>Pinto-</a:t>
            </a:r>
            <a:r>
              <a:rPr lang="pt-PT" sz="36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o</a:t>
            </a:r>
            <a:r>
              <a:rPr lang="pt-PT" sz="3600" dirty="0">
                <a:latin typeface="Times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788024" y="4365104"/>
            <a:ext cx="3600400" cy="17207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dirty="0">
                <a:latin typeface="Times" panose="02020603050405020304" pitchFamily="18" charset="0"/>
                <a:cs typeface="Arial" panose="020B0604020202020204" pitchFamily="34" charset="0"/>
              </a:rPr>
              <a:t>Sorri </a:t>
            </a:r>
            <a:r>
              <a:rPr lang="pt-PT" sz="3600" u="sng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à Amélia</a:t>
            </a:r>
            <a:r>
              <a:rPr lang="pt-PT" sz="3600" dirty="0">
                <a:latin typeface="Times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pt-PT" sz="3600" dirty="0">
              <a:latin typeface="Times" panose="02020603050405020304" pitchFamily="18" charset="0"/>
              <a:cs typeface="Arial" panose="020B0604020202020204" pitchFamily="34" charset="0"/>
            </a:endParaRPr>
          </a:p>
          <a:p>
            <a:pPr algn="l"/>
            <a:r>
              <a:rPr lang="pt-PT" sz="3600" dirty="0">
                <a:latin typeface="Times" panose="02020603050405020304" pitchFamily="18" charset="0"/>
                <a:cs typeface="Arial" panose="020B0604020202020204" pitchFamily="34" charset="0"/>
              </a:rPr>
              <a:t>Sorri-</a:t>
            </a:r>
            <a:r>
              <a:rPr lang="pt-PT" sz="36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lhe</a:t>
            </a:r>
            <a:r>
              <a:rPr lang="pt-PT" sz="3600" dirty="0">
                <a:latin typeface="Times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3348281"/>
            <a:ext cx="22573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200" b="1" dirty="0">
                <a:solidFill>
                  <a:srgbClr val="6633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Exemplos:</a:t>
            </a:r>
            <a:endParaRPr lang="pt-PT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52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632848" cy="1080120"/>
          </a:xfrm>
        </p:spPr>
        <p:txBody>
          <a:bodyPr>
            <a:normAutofit/>
          </a:bodyPr>
          <a:lstStyle/>
          <a:p>
            <a:r>
              <a:rPr lang="pt-PT" sz="3000" i="1" dirty="0">
                <a:latin typeface="Arial" panose="020B0604020202020204" pitchFamily="34" charset="0"/>
                <a:cs typeface="Arial" panose="020B0604020202020204" pitchFamily="34" charset="0"/>
              </a:rPr>
              <a:t>No entanto, há alguns casos em que tal não acontece.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647174" y="2564904"/>
            <a:ext cx="7848872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Quando a forma verbal termina  em </a:t>
            </a:r>
            <a:r>
              <a:rPr lang="pt-PT" sz="3200" b="1" i="1" dirty="0">
                <a:latin typeface="Times" panose="02020603050405020304" pitchFamily="18" charset="0"/>
                <a:cs typeface="Arial" panose="020B0604020202020204" pitchFamily="34" charset="0"/>
              </a:rPr>
              <a:t>-r</a:t>
            </a:r>
            <a:r>
              <a:rPr lang="pt-PT" sz="3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3200" b="1" i="1" dirty="0">
                <a:latin typeface="Times" panose="02020603050405020304" pitchFamily="18" charset="0"/>
                <a:cs typeface="Arial" panose="020B0604020202020204" pitchFamily="34" charset="0"/>
              </a:rPr>
              <a:t>-s</a:t>
            </a:r>
            <a:r>
              <a:rPr lang="pt-PT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pt-PT" sz="3200" b="1" i="1" dirty="0">
                <a:latin typeface="Times" panose="02020603050405020304" pitchFamily="18" charset="0"/>
                <a:cs typeface="Arial" panose="020B0604020202020204" pitchFamily="34" charset="0"/>
              </a:rPr>
              <a:t>-l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, os pronomes pessoais </a:t>
            </a:r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o, a, os 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as</a:t>
            </a:r>
            <a:r>
              <a:rPr lang="pt-P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 assumem as formas </a:t>
            </a:r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-lo</a:t>
            </a:r>
            <a:r>
              <a:rPr lang="pt-PT" sz="3200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, </a:t>
            </a:r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-la</a:t>
            </a:r>
            <a:r>
              <a:rPr lang="pt-PT" sz="3200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, </a:t>
            </a:r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-los</a:t>
            </a:r>
            <a:r>
              <a:rPr lang="pt-PT" sz="3200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PT" sz="3200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-las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62035" y="5085184"/>
            <a:ext cx="5112568" cy="14401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200" dirty="0">
                <a:latin typeface="Times" panose="02020603050405020304" pitchFamily="18" charset="0"/>
                <a:cs typeface="Arial" panose="020B0604020202020204" pitchFamily="34" charset="0"/>
              </a:rPr>
              <a:t>Vou fixar todas </a:t>
            </a:r>
            <a:r>
              <a:rPr lang="pt-PT" sz="3200" b="1" u="sng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as regras</a:t>
            </a:r>
            <a:r>
              <a:rPr lang="pt-PT" sz="3200" dirty="0">
                <a:latin typeface="Times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pt-PT" sz="2000" dirty="0">
              <a:latin typeface="Times" panose="02020603050405020304" pitchFamily="18" charset="0"/>
              <a:cs typeface="Arial" panose="020B0604020202020204" pitchFamily="34" charset="0"/>
            </a:endParaRPr>
          </a:p>
          <a:p>
            <a:pPr algn="l"/>
            <a:r>
              <a:rPr lang="pt-PT" sz="3200" dirty="0">
                <a:latin typeface="Times" panose="02020603050405020304" pitchFamily="18" charset="0"/>
                <a:cs typeface="Arial" panose="020B0604020202020204" pitchFamily="34" charset="0"/>
              </a:rPr>
              <a:t>Vou fixá-</a:t>
            </a:r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las</a:t>
            </a:r>
            <a:r>
              <a:rPr lang="pt-PT" sz="3200" dirty="0">
                <a:latin typeface="Times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647174" y="4422422"/>
            <a:ext cx="2029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200" b="1" dirty="0">
                <a:solidFill>
                  <a:srgbClr val="6633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Exemplo:</a:t>
            </a:r>
            <a:endParaRPr lang="pt-PT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27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611560" y="1628800"/>
            <a:ext cx="7848872" cy="20882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Quando a forma verbal termina  em </a:t>
            </a:r>
            <a:r>
              <a:rPr lang="pt-P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PT" sz="3200" i="1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ou em </a:t>
            </a:r>
            <a:r>
              <a:rPr lang="pt-PT" sz="3200" i="1" dirty="0">
                <a:latin typeface="Arial" panose="020B0604020202020204" pitchFamily="34" charset="0"/>
                <a:cs typeface="Arial" panose="020B0604020202020204" pitchFamily="34" charset="0"/>
              </a:rPr>
              <a:t>ditongo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 ou </a:t>
            </a:r>
            <a:r>
              <a:rPr lang="pt-PT" sz="3200" i="1" dirty="0">
                <a:latin typeface="Arial" panose="020B0604020202020204" pitchFamily="34" charset="0"/>
                <a:cs typeface="Arial" panose="020B0604020202020204" pitchFamily="34" charset="0"/>
              </a:rPr>
              <a:t>vogal nasal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, os pronomes pessoais </a:t>
            </a:r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o, a, os 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PT" sz="3200" i="1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 assumem as formas </a:t>
            </a:r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-no, -na, -nos  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-nas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91680" y="4739834"/>
            <a:ext cx="6336704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200" dirty="0">
                <a:latin typeface="Times" panose="02020603050405020304" pitchFamily="18" charset="0"/>
                <a:cs typeface="Arial" panose="020B0604020202020204" pitchFamily="34" charset="0"/>
              </a:rPr>
              <a:t>Os rapazes compram </a:t>
            </a:r>
            <a:r>
              <a:rPr lang="pt-PT" sz="3200" b="1" u="sng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os livros</a:t>
            </a:r>
            <a:r>
              <a:rPr lang="pt-PT" sz="3200" dirty="0">
                <a:latin typeface="Times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pt-PT" sz="2000" dirty="0">
              <a:latin typeface="Times" panose="02020603050405020304" pitchFamily="18" charset="0"/>
              <a:cs typeface="Arial" panose="020B0604020202020204" pitchFamily="34" charset="0"/>
            </a:endParaRPr>
          </a:p>
          <a:p>
            <a:pPr algn="l"/>
            <a:r>
              <a:rPr lang="pt-PT" sz="3200" dirty="0">
                <a:latin typeface="Times" panose="02020603050405020304" pitchFamily="18" charset="0"/>
                <a:cs typeface="Arial" panose="020B0604020202020204" pitchFamily="34" charset="0"/>
              </a:rPr>
              <a:t>Os rapazes compram-</a:t>
            </a:r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nos</a:t>
            </a:r>
            <a:r>
              <a:rPr lang="pt-PT" sz="3200" dirty="0">
                <a:latin typeface="Times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647174" y="4077072"/>
            <a:ext cx="2029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200" b="1" dirty="0">
                <a:solidFill>
                  <a:srgbClr val="6633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Exemplo:</a:t>
            </a:r>
            <a:endParaRPr lang="pt-PT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726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608666" y="1628800"/>
            <a:ext cx="7848872" cy="23056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Quando os verbos se encontram conjugados no </a:t>
            </a:r>
            <a:r>
              <a:rPr lang="pt-P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futuro do indicativo</a:t>
            </a:r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ou no </a:t>
            </a:r>
            <a:r>
              <a:rPr lang="pt-P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condicional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, os pronomes pessoais átonos surgem </a:t>
            </a:r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no meio 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da forma verbal.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115616" y="4684857"/>
            <a:ext cx="7632848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200" dirty="0">
                <a:latin typeface="Times" panose="02020603050405020304" pitchFamily="18" charset="0"/>
                <a:cs typeface="Arial" panose="020B0604020202020204" pitchFamily="34" charset="0"/>
              </a:rPr>
              <a:t>As bailarinas ensaiarão </a:t>
            </a:r>
            <a:r>
              <a:rPr lang="pt-PT" sz="3200" b="1" u="sng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a coreografia</a:t>
            </a:r>
            <a:r>
              <a:rPr lang="pt-PT" sz="3200" dirty="0">
                <a:latin typeface="Times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l">
              <a:spcBef>
                <a:spcPts val="1800"/>
              </a:spcBef>
            </a:pPr>
            <a:r>
              <a:rPr lang="pt-PT" sz="3200" dirty="0">
                <a:latin typeface="Times" panose="02020603050405020304" pitchFamily="18" charset="0"/>
                <a:cs typeface="Arial" panose="020B0604020202020204" pitchFamily="34" charset="0"/>
              </a:rPr>
              <a:t>As bailarinas ensaiá-</a:t>
            </a:r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la</a:t>
            </a:r>
            <a:r>
              <a:rPr lang="pt-PT" sz="3200" dirty="0">
                <a:latin typeface="Times" panose="02020603050405020304" pitchFamily="18" charset="0"/>
                <a:cs typeface="Arial" panose="020B0604020202020204" pitchFamily="34" charset="0"/>
              </a:rPr>
              <a:t>-ão.</a:t>
            </a:r>
          </a:p>
        </p:txBody>
      </p:sp>
      <p:sp>
        <p:nvSpPr>
          <p:cNvPr id="8" name="Rectangle 7"/>
          <p:cNvSpPr/>
          <p:nvPr/>
        </p:nvSpPr>
        <p:spPr>
          <a:xfrm>
            <a:off x="647174" y="4005064"/>
            <a:ext cx="2029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200" b="1" dirty="0">
                <a:solidFill>
                  <a:srgbClr val="6633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Exemplo:</a:t>
            </a:r>
            <a:endParaRPr lang="pt-PT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38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611560" y="1628800"/>
            <a:ext cx="7848872" cy="1729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Quando estão integrados em </a:t>
            </a:r>
            <a:r>
              <a:rPr lang="pt-PT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frases negativas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, os pronomes pessoais átonos surgem </a:t>
            </a:r>
            <a:r>
              <a:rPr lang="pt-PT" sz="3200" b="1" dirty="0">
                <a:latin typeface="Arial" panose="020B0604020202020204" pitchFamily="34" charset="0"/>
                <a:cs typeface="Arial" panose="020B0604020202020204" pitchFamily="34" charset="0"/>
              </a:rPr>
              <a:t>antes</a:t>
            </a:r>
            <a:r>
              <a:rPr lang="pt-PT" sz="3200" dirty="0">
                <a:latin typeface="Arial" panose="020B0604020202020204" pitchFamily="34" charset="0"/>
                <a:cs typeface="Arial" panose="020B0604020202020204" pitchFamily="34" charset="0"/>
              </a:rPr>
              <a:t> do verbo.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91680" y="4725144"/>
            <a:ext cx="5184576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200" dirty="0">
                <a:latin typeface="Times" panose="02020603050405020304" pitchFamily="18" charset="0"/>
                <a:cs typeface="Arial" panose="020B0604020202020204" pitchFamily="34" charset="0"/>
              </a:rPr>
              <a:t>Não visto </a:t>
            </a:r>
            <a:r>
              <a:rPr lang="pt-PT" sz="3200" b="1" u="sng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essa roupa</a:t>
            </a:r>
            <a:r>
              <a:rPr lang="pt-PT" sz="3200" dirty="0">
                <a:latin typeface="Times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pt-PT" sz="2000" dirty="0">
              <a:latin typeface="Times" panose="02020603050405020304" pitchFamily="18" charset="0"/>
              <a:cs typeface="Arial" panose="020B0604020202020204" pitchFamily="34" charset="0"/>
            </a:endParaRPr>
          </a:p>
          <a:p>
            <a:pPr algn="l"/>
            <a:r>
              <a:rPr lang="pt-PT" sz="3200" dirty="0">
                <a:latin typeface="Times" panose="02020603050405020304" pitchFamily="18" charset="0"/>
                <a:cs typeface="Arial" panose="020B0604020202020204" pitchFamily="34" charset="0"/>
              </a:rPr>
              <a:t>Não </a:t>
            </a:r>
            <a:r>
              <a:rPr lang="pt-PT" sz="3200" b="1" i="1" dirty="0">
                <a:solidFill>
                  <a:srgbClr val="CC0000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a</a:t>
            </a:r>
            <a:r>
              <a:rPr lang="pt-PT" sz="3200" b="1" i="1" dirty="0">
                <a:latin typeface="Times" panose="02020603050405020304" pitchFamily="18" charset="0"/>
                <a:cs typeface="Arial" panose="020B0604020202020204" pitchFamily="34" charset="0"/>
              </a:rPr>
              <a:t> </a:t>
            </a:r>
            <a:r>
              <a:rPr lang="pt-PT" sz="3200" dirty="0">
                <a:latin typeface="Times" panose="02020603050405020304" pitchFamily="18" charset="0"/>
                <a:cs typeface="Arial" panose="020B0604020202020204" pitchFamily="34" charset="0"/>
              </a:rPr>
              <a:t>visto.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76137" y="6613321"/>
            <a:ext cx="600437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7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Estes  conteúdos não podem ser reproduzidos, copiados, alterados ou partilhados, no todo ou em parte, sem a autorização escrita da Raiz Editora.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174" y="4077072"/>
            <a:ext cx="2029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3200" b="1" dirty="0">
                <a:solidFill>
                  <a:srgbClr val="6633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Exemplo:</a:t>
            </a:r>
            <a:endParaRPr lang="pt-PT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2758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306</Words>
  <Application>Microsoft Office PowerPoint</Application>
  <PresentationFormat>Apresentação no Ecrã (4:3)</PresentationFormat>
  <Paragraphs>72</Paragraphs>
  <Slides>8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</vt:lpstr>
      <vt:lpstr>Tema do Office</vt:lpstr>
      <vt:lpstr>Regras de utilização  do pronome  em adjacência verbal</vt:lpstr>
      <vt:lpstr>Formas tónicas do pronome pessoal</vt:lpstr>
      <vt:lpstr>Formas átonas do pronome pessoal</vt:lpstr>
      <vt:lpstr>As formas átonas do pronome, geralmente, ocorrem à direita do verbo, sem alterações na forma.</vt:lpstr>
      <vt:lpstr>No entanto, há alguns casos em que tal não acontece.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Rita Bispo</dc:creator>
  <cp:lastModifiedBy>professor</cp:lastModifiedBy>
  <cp:revision>35</cp:revision>
  <dcterms:created xsi:type="dcterms:W3CDTF">2015-09-10T22:52:44Z</dcterms:created>
  <dcterms:modified xsi:type="dcterms:W3CDTF">2023-11-23T12:44:52Z</dcterms:modified>
</cp:coreProperties>
</file>