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73" r:id="rId2"/>
    <p:sldId id="375" r:id="rId3"/>
    <p:sldId id="378" r:id="rId4"/>
    <p:sldId id="381" r:id="rId5"/>
    <p:sldId id="377" r:id="rId6"/>
    <p:sldId id="380" r:id="rId7"/>
    <p:sldId id="379" r:id="rId8"/>
  </p:sldIdLst>
  <p:sldSz cx="9144000" cy="6858000" type="screen4x3"/>
  <p:notesSz cx="6718300" cy="98552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94A7"/>
    <a:srgbClr val="51A9C1"/>
    <a:srgbClr val="A92E20"/>
    <a:srgbClr val="A50021"/>
    <a:srgbClr val="008000"/>
    <a:srgbClr val="800000"/>
    <a:srgbClr val="4F81BD"/>
    <a:srgbClr val="2B7589"/>
    <a:srgbClr val="947642"/>
    <a:srgbClr val="880E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7" autoAdjust="0"/>
    <p:restoredTop sz="87864" autoAdjust="0"/>
  </p:normalViewPr>
  <p:slideViewPr>
    <p:cSldViewPr>
      <p:cViewPr varScale="1">
        <p:scale>
          <a:sx n="94" d="100"/>
          <a:sy n="94" d="100"/>
        </p:scale>
        <p:origin x="486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482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EAD4D-CBC6-4CBB-88D6-041FB9DB2352}" type="datetimeFigureOut">
              <a:rPr lang="pt-PT" smtClean="0"/>
              <a:t>26/02/2024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482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EE859-0812-42E3-B875-CCBDCDBA558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3422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6FE8D-4423-44E7-B3B5-D23A48CFD94C}" type="datetimeFigureOut">
              <a:rPr lang="pt-PT" smtClean="0"/>
              <a:t>26/02/2024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1830" y="4681220"/>
            <a:ext cx="5374640" cy="44348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C878F-3C3E-420C-94C5-E79B77E8AC6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3836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4080F-B61C-4740-84FF-77B461345A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C878F-3C3E-420C-94C5-E79B77E8AC6C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7146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C878F-3C3E-420C-94C5-E79B77E8AC6C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53008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C878F-3C3E-420C-94C5-E79B77E8AC6C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1699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C878F-3C3E-420C-94C5-E79B77E8AC6C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77910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C878F-3C3E-420C-94C5-E79B77E8AC6C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75484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C878F-3C3E-420C-94C5-E79B77E8AC6C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2361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26/02/2024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65300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26/02/2024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3884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26/02/2024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553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26/02/2024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22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26/02/2024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7440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26/02/2024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352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26/02/2024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934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26/02/2024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8207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26/02/2024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45613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26/02/2024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85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AB2A-926F-49A7-842D-CDB45BBE6E5F}" type="datetimeFigureOut">
              <a:rPr lang="pt-PT" smtClean="0"/>
              <a:t>26/02/2024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C5C1-87E3-48DF-B8DD-753FD82E0F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633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0AB2A-926F-49A7-842D-CDB45BBE6E5F}" type="datetimeFigureOut">
              <a:rPr lang="pt-PT" smtClean="0"/>
              <a:t>26/02/2024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2C5C1-87E3-48DF-B8DD-753FD82E0F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598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1"/>
          <p:cNvSpPr txBox="1"/>
          <p:nvPr/>
        </p:nvSpPr>
        <p:spPr>
          <a:xfrm>
            <a:off x="6228184" y="6422656"/>
            <a:ext cx="199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chemeClr val="bg1">
                    <a:lumMod val="65000"/>
                  </a:schemeClr>
                </a:solidFill>
              </a:rPr>
              <a:t>Livro aberto</a:t>
            </a:r>
            <a:r>
              <a:rPr lang="pt-PT" sz="1600" dirty="0">
                <a:solidFill>
                  <a:schemeClr val="bg1">
                    <a:lumMod val="65000"/>
                  </a:schemeClr>
                </a:solidFill>
              </a:rPr>
              <a:t>, 6.º ano</a:t>
            </a:r>
            <a:endParaRPr lang="pt-PT" sz="16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907704" y="2276872"/>
            <a:ext cx="5472608" cy="247760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sz="2000" dirty="0">
              <a:solidFill>
                <a:srgbClr val="008000"/>
              </a:solidFill>
            </a:endParaRPr>
          </a:p>
          <a:p>
            <a:pPr indent="261938">
              <a:spcBef>
                <a:spcPts val="600"/>
              </a:spcBef>
            </a:pPr>
            <a:endParaRPr lang="pt-PT" b="1" dirty="0">
              <a:solidFill>
                <a:srgbClr val="880E37"/>
              </a:solidFill>
            </a:endParaRPr>
          </a:p>
          <a:p>
            <a:pPr indent="261938">
              <a:spcBef>
                <a:spcPts val="600"/>
              </a:spcBef>
            </a:pPr>
            <a:r>
              <a:rPr lang="pt-PT" sz="3200" b="1" dirty="0">
                <a:solidFill>
                  <a:srgbClr val="880E37"/>
                </a:solidFill>
              </a:rPr>
              <a:t>Predicativo</a:t>
            </a:r>
          </a:p>
          <a:p>
            <a:pPr indent="261938">
              <a:spcAft>
                <a:spcPts val="600"/>
              </a:spcAft>
            </a:pPr>
            <a:r>
              <a:rPr lang="pt-PT" sz="3200" b="1" dirty="0">
                <a:solidFill>
                  <a:srgbClr val="880E37"/>
                </a:solidFill>
              </a:rPr>
              <a:t>do sujeito</a:t>
            </a:r>
          </a:p>
          <a:p>
            <a:pPr indent="261938">
              <a:spcAft>
                <a:spcPts val="600"/>
              </a:spcAft>
            </a:pPr>
            <a:endParaRPr lang="pt-PT" b="1" dirty="0">
              <a:solidFill>
                <a:srgbClr val="880E37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pt-PT" sz="1000" dirty="0">
              <a:solidFill>
                <a:srgbClr val="008000"/>
              </a:solidFill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44" r="43307"/>
          <a:stretch/>
        </p:blipFill>
        <p:spPr>
          <a:xfrm>
            <a:off x="3995936" y="-27384"/>
            <a:ext cx="5184576" cy="537220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423" y="6390115"/>
            <a:ext cx="966074" cy="28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80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 txBox="1">
            <a:spLocks/>
          </p:cNvSpPr>
          <p:nvPr/>
        </p:nvSpPr>
        <p:spPr>
          <a:xfrm>
            <a:off x="0" y="-1920"/>
            <a:ext cx="9144000" cy="694616"/>
          </a:xfrm>
          <a:prstGeom prst="rect">
            <a:avLst/>
          </a:prstGeom>
          <a:solidFill>
            <a:srgbClr val="880E37"/>
          </a:solidFill>
          <a:ln>
            <a:solidFill>
              <a:srgbClr val="775F3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5738" indent="85725" algn="l"/>
            <a:r>
              <a:rPr lang="pt-PT" sz="2400" b="1" spc="300" dirty="0">
                <a:solidFill>
                  <a:srgbClr val="FFFFFF"/>
                </a:solidFill>
                <a:cs typeface="Calibri"/>
              </a:rPr>
              <a:t>Predicativo do sujeito</a:t>
            </a:r>
            <a:endParaRPr lang="pt-PT" sz="2400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854" y="-93069"/>
            <a:ext cx="3809170" cy="50759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392" y="6443620"/>
            <a:ext cx="908884" cy="29662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08976" y="836712"/>
            <a:ext cx="6711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100" dirty="0">
                <a:solidFill>
                  <a:srgbClr val="A92E20"/>
                </a:solidFill>
                <a:sym typeface="Wingdings 3" panose="05040102010807070707" pitchFamily="18" charset="2"/>
              </a:rPr>
              <a:t></a:t>
            </a:r>
            <a:r>
              <a:rPr lang="pt-PT" sz="2100" dirty="0">
                <a:solidFill>
                  <a:srgbClr val="81AEF1"/>
                </a:solidFill>
                <a:sym typeface="Wingdings 3" panose="05040102010807070707" pitchFamily="18" charset="2"/>
              </a:rPr>
              <a:t> </a:t>
            </a:r>
            <a:r>
              <a:rPr lang="pt-PT" sz="2100" dirty="0"/>
              <a:t>Observa as frases seguintes: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751359" y="1473703"/>
            <a:ext cx="3028554" cy="414000"/>
          </a:xfrm>
          <a:prstGeom prst="rect">
            <a:avLst/>
          </a:prstGeom>
          <a:noFill/>
          <a:ln w="28575">
            <a:solidFill>
              <a:srgbClr val="51A9C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100" i="1" dirty="0"/>
              <a:t>O dia </a:t>
            </a:r>
            <a:r>
              <a:rPr lang="pt-PT" sz="2100" b="1" i="1" dirty="0"/>
              <a:t>está</a:t>
            </a:r>
            <a:r>
              <a:rPr lang="pt-PT" sz="2100" i="1" dirty="0"/>
              <a:t> </a:t>
            </a:r>
            <a:r>
              <a:rPr lang="pt-PT" sz="2100" i="1" dirty="0">
                <a:solidFill>
                  <a:srgbClr val="FF6600"/>
                </a:solidFill>
              </a:rPr>
              <a:t>muito quente</a:t>
            </a:r>
            <a:r>
              <a:rPr lang="pt-PT" sz="2100" i="1" dirty="0"/>
              <a:t>.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08977" y="3861048"/>
            <a:ext cx="5919208" cy="82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ct val="114000"/>
              </a:lnSpc>
            </a:pPr>
            <a:r>
              <a:rPr lang="pt-PT" sz="2100" dirty="0">
                <a:solidFill>
                  <a:srgbClr val="A50021"/>
                </a:solidFill>
                <a:sym typeface="Wingdings 3" panose="05040102010807070707" pitchFamily="18" charset="2"/>
              </a:rPr>
              <a:t></a:t>
            </a:r>
            <a:r>
              <a:rPr lang="pt-PT" sz="2100" dirty="0">
                <a:sym typeface="Wingdings 3" panose="05040102010807070707" pitchFamily="18" charset="2"/>
              </a:rPr>
              <a:t> </a:t>
            </a:r>
            <a:r>
              <a:rPr lang="pt-PT" sz="2100" dirty="0"/>
              <a:t>Repara que o elemento destacado à direita </a:t>
            </a:r>
            <a:br>
              <a:rPr lang="pt-PT" sz="2100" dirty="0"/>
            </a:br>
            <a:r>
              <a:rPr lang="pt-PT" sz="2100" dirty="0"/>
              <a:t>de cada verbo não pode ser retirado: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3131840" y="3212976"/>
            <a:ext cx="2368061" cy="414000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100" i="1" dirty="0"/>
              <a:t>O rapaz </a:t>
            </a:r>
            <a:r>
              <a:rPr lang="pt-PT" sz="2100" b="1" i="1" dirty="0"/>
              <a:t>ficará</a:t>
            </a:r>
            <a:r>
              <a:rPr lang="pt-PT" sz="2100" i="1" dirty="0"/>
              <a:t> </a:t>
            </a:r>
            <a:r>
              <a:rPr lang="pt-PT" sz="2100" i="1" dirty="0">
                <a:solidFill>
                  <a:srgbClr val="FF6600"/>
                </a:solidFill>
              </a:rPr>
              <a:t>ali</a:t>
            </a:r>
            <a:r>
              <a:rPr lang="pt-PT" sz="2100" i="1" dirty="0"/>
              <a:t>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408889" y="4869160"/>
            <a:ext cx="27243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asterisco (</a:t>
            </a:r>
            <a:r>
              <a:rPr lang="pt-PT" sz="1600" dirty="0">
                <a:solidFill>
                  <a:srgbClr val="4F81BD"/>
                </a:solidFill>
              </a:rPr>
              <a:t>*</a:t>
            </a:r>
            <a:r>
              <a:rPr lang="pt-P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antes de uma frase assinala que a frase é agramatical, isto é, não respeita as regras gramaticais.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3059832" y="2060848"/>
            <a:ext cx="3168352" cy="415498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100" i="1" dirty="0"/>
              <a:t>A árvore </a:t>
            </a:r>
            <a:r>
              <a:rPr lang="pt-PT" sz="2100" b="1" i="1" dirty="0"/>
              <a:t>é</a:t>
            </a:r>
            <a:r>
              <a:rPr lang="pt-PT" sz="2100" i="1" dirty="0"/>
              <a:t> </a:t>
            </a:r>
            <a:r>
              <a:rPr lang="pt-PT" sz="2100" i="1" dirty="0">
                <a:solidFill>
                  <a:srgbClr val="FF6600"/>
                </a:solidFill>
              </a:rPr>
              <a:t>um bom abrigo</a:t>
            </a:r>
            <a:r>
              <a:rPr lang="pt-PT" sz="2100" i="1" dirty="0"/>
              <a:t>.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751359" y="4878016"/>
            <a:ext cx="1588393" cy="415498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100" b="1" dirty="0">
                <a:solidFill>
                  <a:srgbClr val="4F81BD"/>
                </a:solidFill>
              </a:rPr>
              <a:t>*</a:t>
            </a:r>
            <a:r>
              <a:rPr lang="pt-PT" sz="2100" i="1" dirty="0"/>
              <a:t>O dia </a:t>
            </a:r>
            <a:r>
              <a:rPr lang="pt-PT" sz="2100" b="1" i="1" dirty="0"/>
              <a:t>está</a:t>
            </a:r>
            <a:r>
              <a:rPr lang="pt-PT" sz="2100" i="1" dirty="0"/>
              <a:t>.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4421137" y="4870321"/>
            <a:ext cx="1948434" cy="430887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100" b="1" dirty="0">
                <a:solidFill>
                  <a:srgbClr val="4F81BD"/>
                </a:solidFill>
              </a:rPr>
              <a:t>*</a:t>
            </a:r>
            <a:r>
              <a:rPr lang="pt-PT" sz="2100" i="1" dirty="0"/>
              <a:t>O João </a:t>
            </a:r>
            <a:r>
              <a:rPr lang="pt-PT" sz="2100" b="1" i="1" dirty="0"/>
              <a:t>parece</a:t>
            </a:r>
            <a:r>
              <a:rPr lang="pt-PT" sz="2100" i="1" dirty="0"/>
              <a:t>.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2555776" y="4878016"/>
            <a:ext cx="1667152" cy="415498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100" b="1" dirty="0">
                <a:solidFill>
                  <a:srgbClr val="4F81BD"/>
                </a:solidFill>
              </a:rPr>
              <a:t>*</a:t>
            </a:r>
            <a:r>
              <a:rPr lang="pt-PT" sz="2100" i="1" dirty="0"/>
              <a:t>A árvore </a:t>
            </a:r>
            <a:r>
              <a:rPr lang="pt-PT" sz="2100" b="1" i="1" dirty="0"/>
              <a:t>é</a:t>
            </a:r>
            <a:r>
              <a:rPr lang="pt-PT" sz="2100" i="1" dirty="0"/>
              <a:t>.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751358" y="2636912"/>
            <a:ext cx="3028555" cy="415498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100" i="1" dirty="0"/>
              <a:t>O João </a:t>
            </a:r>
            <a:r>
              <a:rPr lang="pt-PT" sz="2100" b="1" i="1" dirty="0"/>
              <a:t>parece</a:t>
            </a:r>
            <a:r>
              <a:rPr lang="pt-PT" sz="2100" i="1" dirty="0"/>
              <a:t> </a:t>
            </a:r>
            <a:r>
              <a:rPr lang="pt-PT" sz="2100" i="1" dirty="0">
                <a:solidFill>
                  <a:srgbClr val="FF6600"/>
                </a:solidFill>
              </a:rPr>
              <a:t>satisfeito</a:t>
            </a:r>
            <a:r>
              <a:rPr lang="pt-PT" sz="2100" i="1" dirty="0"/>
              <a:t>.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6610618" y="4878016"/>
            <a:ext cx="1944216" cy="415498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pt-PT" sz="2100" b="1" dirty="0">
                <a:solidFill>
                  <a:srgbClr val="4F81BD"/>
                </a:solidFill>
              </a:rPr>
              <a:t>*</a:t>
            </a:r>
            <a:r>
              <a:rPr lang="pt-PT" sz="2100" i="1" dirty="0"/>
              <a:t>O rapaz </a:t>
            </a:r>
            <a:r>
              <a:rPr lang="pt-PT" sz="2100" b="1" i="1" dirty="0"/>
              <a:t>ficará</a:t>
            </a:r>
            <a:r>
              <a:rPr lang="pt-PT" sz="2100" i="1" dirty="0"/>
              <a:t>.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308976" y="5480119"/>
            <a:ext cx="8700300" cy="82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ct val="114000"/>
              </a:lnSpc>
            </a:pPr>
            <a:r>
              <a:rPr lang="pt-PT" sz="2100" dirty="0">
                <a:solidFill>
                  <a:srgbClr val="A50021"/>
                </a:solidFill>
                <a:sym typeface="Wingdings 3" panose="05040102010807070707" pitchFamily="18" charset="2"/>
              </a:rPr>
              <a:t></a:t>
            </a:r>
            <a:r>
              <a:rPr lang="pt-PT" sz="2100" dirty="0">
                <a:sym typeface="Wingdings 3" panose="05040102010807070707" pitchFamily="18" charset="2"/>
              </a:rPr>
              <a:t> </a:t>
            </a:r>
            <a:r>
              <a:rPr lang="pt-PT" sz="2100" dirty="0"/>
              <a:t>Os verbos </a:t>
            </a:r>
            <a:r>
              <a:rPr lang="pt-PT" sz="2100" b="1" i="1" dirty="0"/>
              <a:t>estar</a:t>
            </a:r>
            <a:r>
              <a:rPr lang="pt-PT" sz="2100" dirty="0"/>
              <a:t>,</a:t>
            </a:r>
            <a:r>
              <a:rPr lang="pt-PT" sz="2100" b="1" i="1" dirty="0"/>
              <a:t> ser</a:t>
            </a:r>
            <a:r>
              <a:rPr lang="pt-PT" sz="2100" dirty="0"/>
              <a:t>, </a:t>
            </a:r>
            <a:r>
              <a:rPr lang="pt-PT" sz="2100" b="1" i="1" dirty="0"/>
              <a:t>parecer</a:t>
            </a:r>
            <a:r>
              <a:rPr lang="pt-PT" sz="2100" dirty="0"/>
              <a:t> e </a:t>
            </a:r>
            <a:r>
              <a:rPr lang="pt-PT" sz="2100" b="1" i="1" dirty="0"/>
              <a:t>ficar </a:t>
            </a:r>
            <a:r>
              <a:rPr lang="pt-PT" sz="2100" dirty="0"/>
              <a:t>não formam sozinhos um predicado completo. Por isso, exigem outras palavras à sua direita.  </a:t>
            </a:r>
          </a:p>
        </p:txBody>
      </p:sp>
      <p:sp>
        <p:nvSpPr>
          <p:cNvPr id="17" name="CaixaDeTexto 1"/>
          <p:cNvSpPr txBox="1"/>
          <p:nvPr/>
        </p:nvSpPr>
        <p:spPr>
          <a:xfrm>
            <a:off x="6228184" y="6474822"/>
            <a:ext cx="199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Livro aberto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6.º ano</a:t>
            </a:r>
            <a:endParaRPr lang="pt-PT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76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0" grpId="0"/>
      <p:bldP spid="21" grpId="0" animBg="1"/>
      <p:bldP spid="3" grpId="0"/>
      <p:bldP spid="3" grpId="1"/>
      <p:bldP spid="23" grpId="0" animBg="1"/>
      <p:bldP spid="29" grpId="0" animBg="1"/>
      <p:bldP spid="30" grpId="0" animBg="1"/>
      <p:bldP spid="32" grpId="0" animBg="1"/>
      <p:bldP spid="33" grpId="0" animBg="1"/>
      <p:bldP spid="36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 txBox="1">
            <a:spLocks/>
          </p:cNvSpPr>
          <p:nvPr/>
        </p:nvSpPr>
        <p:spPr>
          <a:xfrm>
            <a:off x="0" y="-1920"/>
            <a:ext cx="9144000" cy="694616"/>
          </a:xfrm>
          <a:prstGeom prst="rect">
            <a:avLst/>
          </a:prstGeom>
          <a:solidFill>
            <a:srgbClr val="880E37"/>
          </a:solidFill>
          <a:ln>
            <a:solidFill>
              <a:srgbClr val="775F3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5738" indent="85725"/>
            <a:r>
              <a:rPr lang="pt-PT" sz="1800" b="1" spc="300" dirty="0">
                <a:solidFill>
                  <a:srgbClr val="FFFFFF"/>
                </a:solidFill>
                <a:cs typeface="Calibri"/>
              </a:rPr>
              <a:t>                                                              Predicativo do sujeito</a:t>
            </a:r>
            <a:endParaRPr lang="pt-PT" sz="1800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6443620"/>
            <a:ext cx="908884" cy="296627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675990" y="2194693"/>
            <a:ext cx="1687994" cy="43088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pt-PT" sz="2100" dirty="0">
                <a:solidFill>
                  <a:srgbClr val="A50021"/>
                </a:solidFill>
                <a:sym typeface="Wingdings" panose="05000000000000000000" pitchFamily="2" charset="2"/>
              </a:rPr>
              <a:t> </a:t>
            </a:r>
            <a:r>
              <a:rPr lang="pt-PT" sz="2100" i="1" dirty="0"/>
              <a:t>O dia  </a:t>
            </a:r>
            <a:r>
              <a:rPr lang="pt-PT" sz="2100" b="1" i="1" dirty="0"/>
              <a:t>está</a:t>
            </a:r>
            <a:r>
              <a:rPr lang="pt-PT" sz="2100" i="1" dirty="0"/>
              <a:t>  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69336" y="3940539"/>
            <a:ext cx="2092449" cy="43088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pt-PT" sz="2100" dirty="0">
                <a:solidFill>
                  <a:srgbClr val="A50021"/>
                </a:solidFill>
                <a:sym typeface="Wingdings" panose="05000000000000000000" pitchFamily="2" charset="2"/>
              </a:rPr>
              <a:t> </a:t>
            </a:r>
            <a:r>
              <a:rPr lang="pt-PT" sz="2100" i="1" dirty="0">
                <a:sym typeface="Wingdings" panose="05000000000000000000" pitchFamily="2" charset="2"/>
              </a:rPr>
              <a:t>O João</a:t>
            </a:r>
            <a:r>
              <a:rPr lang="pt-PT" sz="2100" i="1" dirty="0"/>
              <a:t>  </a:t>
            </a:r>
            <a:r>
              <a:rPr lang="pt-PT" sz="2100" b="1" i="1" dirty="0"/>
              <a:t>parece</a:t>
            </a:r>
            <a:r>
              <a:rPr lang="pt-PT" sz="2100" i="1" dirty="0"/>
              <a:t> 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678633" y="3051426"/>
            <a:ext cx="1685350" cy="4154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pt-PT" sz="2100" dirty="0">
                <a:solidFill>
                  <a:srgbClr val="A50021"/>
                </a:solidFill>
                <a:sym typeface="Wingdings" panose="05000000000000000000" pitchFamily="2" charset="2"/>
              </a:rPr>
              <a:t> </a:t>
            </a:r>
            <a:r>
              <a:rPr lang="pt-PT" sz="2100" i="1" dirty="0"/>
              <a:t>A árvore  </a:t>
            </a:r>
            <a:r>
              <a:rPr lang="pt-PT" sz="2100" b="1" i="1" dirty="0"/>
              <a:t>é</a:t>
            </a:r>
            <a:r>
              <a:rPr lang="pt-PT" sz="2100" i="1" dirty="0"/>
              <a:t> 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169818" y="2180719"/>
            <a:ext cx="1826118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100" i="1" dirty="0">
                <a:solidFill>
                  <a:srgbClr val="FF6600"/>
                </a:solidFill>
              </a:rPr>
              <a:t>muito quente</a:t>
            </a:r>
            <a:r>
              <a:rPr lang="pt-PT" sz="2100" i="1" dirty="0"/>
              <a:t>.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2169818" y="3056514"/>
            <a:ext cx="1918340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100" i="1" dirty="0">
                <a:solidFill>
                  <a:srgbClr val="FF6600"/>
                </a:solidFill>
              </a:rPr>
              <a:t>um bom abrigo</a:t>
            </a:r>
            <a:r>
              <a:rPr lang="pt-PT" sz="2100" i="1" dirty="0"/>
              <a:t>.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2555776" y="3940094"/>
            <a:ext cx="136815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100" i="1" dirty="0">
                <a:solidFill>
                  <a:srgbClr val="FF6600"/>
                </a:solidFill>
              </a:rPr>
              <a:t>satisfeito</a:t>
            </a:r>
            <a:r>
              <a:rPr lang="pt-PT" sz="2100" i="1" dirty="0"/>
              <a:t>.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638232" y="4743223"/>
            <a:ext cx="2092449" cy="43088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pt-PT" sz="2100" dirty="0">
                <a:solidFill>
                  <a:srgbClr val="A50021"/>
                </a:solidFill>
                <a:sym typeface="Wingdings" panose="05000000000000000000" pitchFamily="2" charset="2"/>
              </a:rPr>
              <a:t> </a:t>
            </a:r>
            <a:r>
              <a:rPr lang="pt-PT" sz="2100" i="1" dirty="0"/>
              <a:t>O rapaz  </a:t>
            </a:r>
            <a:r>
              <a:rPr lang="pt-PT" sz="2100" b="1" i="1" dirty="0"/>
              <a:t>ficará</a:t>
            </a:r>
            <a:r>
              <a:rPr lang="pt-PT" sz="2100" i="1" dirty="0"/>
              <a:t> 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2586665" y="4741694"/>
            <a:ext cx="79722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2100" i="1" dirty="0">
                <a:solidFill>
                  <a:srgbClr val="FF6600"/>
                </a:solidFill>
              </a:rPr>
              <a:t>ali</a:t>
            </a:r>
            <a:r>
              <a:rPr lang="pt-PT" sz="2100" i="1" dirty="0"/>
              <a:t>.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260814" y="5589240"/>
            <a:ext cx="8700300" cy="82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ct val="114000"/>
              </a:lnSpc>
            </a:pPr>
            <a:r>
              <a:rPr lang="pt-PT" sz="2100" dirty="0">
                <a:solidFill>
                  <a:srgbClr val="A50021"/>
                </a:solidFill>
                <a:sym typeface="Wingdings 3" panose="05040102010807070707" pitchFamily="18" charset="2"/>
              </a:rPr>
              <a:t></a:t>
            </a:r>
            <a:r>
              <a:rPr lang="pt-PT" sz="2100" dirty="0">
                <a:sym typeface="Wingdings 3" panose="05040102010807070707" pitchFamily="18" charset="2"/>
              </a:rPr>
              <a:t> </a:t>
            </a:r>
            <a:r>
              <a:rPr lang="pt-PT" sz="2100" dirty="0"/>
              <a:t>Estes verbos estabelecem uma ligação entre o sujeito da frase e uma propriedade desse sujeito </a:t>
            </a:r>
            <a:r>
              <a:rPr lang="pt-PT" dirty="0"/>
              <a:t>–</a:t>
            </a:r>
            <a:r>
              <a:rPr lang="pt-PT" sz="2100" dirty="0"/>
              <a:t> chamam-se </a:t>
            </a:r>
            <a:r>
              <a:rPr lang="pt-PT" sz="2100" b="1" dirty="0">
                <a:solidFill>
                  <a:srgbClr val="51A9C1"/>
                </a:solidFill>
              </a:rPr>
              <a:t>verbos copulativos</a:t>
            </a:r>
            <a:r>
              <a:rPr lang="pt-PT" sz="2100" dirty="0"/>
              <a:t>.  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308976" y="812171"/>
            <a:ext cx="8700300" cy="1197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ct val="114000"/>
              </a:lnSpc>
            </a:pPr>
            <a:r>
              <a:rPr lang="pt-PT" sz="2100" dirty="0">
                <a:solidFill>
                  <a:srgbClr val="A50021"/>
                </a:solidFill>
                <a:sym typeface="Wingdings 3" panose="05040102010807070707" pitchFamily="18" charset="2"/>
              </a:rPr>
              <a:t></a:t>
            </a:r>
            <a:r>
              <a:rPr lang="pt-PT" sz="2100" dirty="0">
                <a:sym typeface="Wingdings 3" panose="05040102010807070707" pitchFamily="18" charset="2"/>
              </a:rPr>
              <a:t> </a:t>
            </a:r>
            <a:r>
              <a:rPr lang="pt-PT" sz="2100" dirty="0"/>
              <a:t>Repara que as palavras à direita destes verbos:</a:t>
            </a:r>
          </a:p>
          <a:p>
            <a:pPr marL="361950" indent="-93663">
              <a:lnSpc>
                <a:spcPct val="114000"/>
              </a:lnSpc>
            </a:pPr>
            <a:r>
              <a:rPr lang="pt-PT" dirty="0"/>
              <a:t> –</a:t>
            </a:r>
            <a:r>
              <a:rPr lang="pt-PT" sz="2100" dirty="0"/>
              <a:t> atribuem uma propriedade ao sujeito ou</a:t>
            </a:r>
          </a:p>
          <a:p>
            <a:pPr marL="361950" indent="-93663">
              <a:lnSpc>
                <a:spcPct val="114000"/>
              </a:lnSpc>
            </a:pPr>
            <a:r>
              <a:rPr lang="pt-PT" dirty="0"/>
              <a:t> –</a:t>
            </a:r>
            <a:r>
              <a:rPr lang="pt-PT" sz="2100" dirty="0"/>
              <a:t> localizam o sujeito.  </a:t>
            </a:r>
          </a:p>
        </p:txBody>
      </p:sp>
      <p:sp>
        <p:nvSpPr>
          <p:cNvPr id="39" name="Arco 38"/>
          <p:cNvSpPr/>
          <p:nvPr/>
        </p:nvSpPr>
        <p:spPr>
          <a:xfrm rot="7290570">
            <a:off x="980889" y="728360"/>
            <a:ext cx="1536436" cy="2433592"/>
          </a:xfrm>
          <a:prstGeom prst="arc">
            <a:avLst/>
          </a:prstGeom>
          <a:ln>
            <a:solidFill>
              <a:srgbClr val="A5002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42" name="Conexão reta 41"/>
          <p:cNvCxnSpPr/>
          <p:nvPr/>
        </p:nvCxnSpPr>
        <p:spPr>
          <a:xfrm>
            <a:off x="2291179" y="2557783"/>
            <a:ext cx="1323406" cy="0"/>
          </a:xfrm>
          <a:prstGeom prst="line">
            <a:avLst/>
          </a:prstGeom>
          <a:ln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co 44"/>
          <p:cNvSpPr/>
          <p:nvPr/>
        </p:nvSpPr>
        <p:spPr>
          <a:xfrm rot="7290570">
            <a:off x="979642" y="1630890"/>
            <a:ext cx="1536436" cy="2433592"/>
          </a:xfrm>
          <a:prstGeom prst="arc">
            <a:avLst/>
          </a:prstGeom>
          <a:ln>
            <a:solidFill>
              <a:srgbClr val="A5002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46" name="Conexão reta 45"/>
          <p:cNvCxnSpPr/>
          <p:nvPr/>
        </p:nvCxnSpPr>
        <p:spPr>
          <a:xfrm>
            <a:off x="2289932" y="3460313"/>
            <a:ext cx="1613792" cy="6611"/>
          </a:xfrm>
          <a:prstGeom prst="line">
            <a:avLst/>
          </a:prstGeom>
          <a:ln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rco 47"/>
          <p:cNvSpPr/>
          <p:nvPr/>
        </p:nvSpPr>
        <p:spPr>
          <a:xfrm rot="7290570">
            <a:off x="1009457" y="2271233"/>
            <a:ext cx="1659223" cy="2685266"/>
          </a:xfrm>
          <a:prstGeom prst="arc">
            <a:avLst/>
          </a:prstGeom>
          <a:ln>
            <a:solidFill>
              <a:srgbClr val="A5002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49" name="Conexão reta 48"/>
          <p:cNvCxnSpPr/>
          <p:nvPr/>
        </p:nvCxnSpPr>
        <p:spPr>
          <a:xfrm>
            <a:off x="2673818" y="4293096"/>
            <a:ext cx="944976" cy="3521"/>
          </a:xfrm>
          <a:prstGeom prst="line">
            <a:avLst/>
          </a:prstGeom>
          <a:ln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rco 50"/>
          <p:cNvSpPr/>
          <p:nvPr/>
        </p:nvSpPr>
        <p:spPr>
          <a:xfrm rot="7290570">
            <a:off x="953434" y="3257125"/>
            <a:ext cx="1658968" cy="2384226"/>
          </a:xfrm>
          <a:prstGeom prst="arc">
            <a:avLst/>
          </a:prstGeom>
          <a:ln>
            <a:solidFill>
              <a:srgbClr val="A5002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55" name="Conexão reta 54"/>
          <p:cNvCxnSpPr/>
          <p:nvPr/>
        </p:nvCxnSpPr>
        <p:spPr>
          <a:xfrm>
            <a:off x="2661221" y="5085184"/>
            <a:ext cx="254595" cy="0"/>
          </a:xfrm>
          <a:prstGeom prst="line">
            <a:avLst/>
          </a:prstGeom>
          <a:ln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Imagem 5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1" t="8866" r="13458" b="7496"/>
          <a:stretch/>
        </p:blipFill>
        <p:spPr>
          <a:xfrm>
            <a:off x="6981878" y="812170"/>
            <a:ext cx="2113928" cy="3393411"/>
          </a:xfrm>
          <a:prstGeom prst="rect">
            <a:avLst/>
          </a:prstGeom>
        </p:spPr>
      </p:pic>
      <p:sp>
        <p:nvSpPr>
          <p:cNvPr id="56" name="Oval 55"/>
          <p:cNvSpPr/>
          <p:nvPr/>
        </p:nvSpPr>
        <p:spPr>
          <a:xfrm>
            <a:off x="4698681" y="2159304"/>
            <a:ext cx="2284284" cy="1847352"/>
          </a:xfrm>
          <a:prstGeom prst="ellipse">
            <a:avLst/>
          </a:prstGeom>
          <a:solidFill>
            <a:srgbClr val="51A9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/>
              <a:t>Verbos copulativos</a:t>
            </a:r>
          </a:p>
        </p:txBody>
      </p:sp>
      <p:sp>
        <p:nvSpPr>
          <p:cNvPr id="58" name="CaixaDeTexto 57"/>
          <p:cNvSpPr txBox="1"/>
          <p:nvPr/>
        </p:nvSpPr>
        <p:spPr>
          <a:xfrm>
            <a:off x="4022172" y="4336648"/>
            <a:ext cx="3637302" cy="892552"/>
          </a:xfrm>
          <a:prstGeom prst="rect">
            <a:avLst/>
          </a:prstGeom>
          <a:solidFill>
            <a:srgbClr val="51A9C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PT" sz="2000" dirty="0">
                <a:solidFill>
                  <a:schemeClr val="bg1"/>
                </a:solidFill>
              </a:rPr>
              <a:t>ser </a:t>
            </a:r>
            <a:r>
              <a:rPr lang="pt-PT" sz="1600" dirty="0">
                <a:solidFill>
                  <a:schemeClr val="bg1"/>
                </a:solidFill>
                <a:sym typeface="Wingdings" panose="05000000000000000000" pitchFamily="2" charset="2"/>
              </a:rPr>
              <a:t></a:t>
            </a:r>
            <a:r>
              <a:rPr lang="pt-PT" sz="2000" dirty="0">
                <a:solidFill>
                  <a:schemeClr val="bg1"/>
                </a:solidFill>
              </a:rPr>
              <a:t> estar </a:t>
            </a:r>
            <a:r>
              <a:rPr lang="pt-PT" sz="1600" dirty="0">
                <a:solidFill>
                  <a:schemeClr val="bg1"/>
                </a:solidFill>
                <a:sym typeface="Wingdings" panose="05000000000000000000" pitchFamily="2" charset="2"/>
              </a:rPr>
              <a:t></a:t>
            </a:r>
            <a:r>
              <a:rPr lang="pt-PT" sz="2000" dirty="0">
                <a:solidFill>
                  <a:schemeClr val="bg1"/>
                </a:solidFill>
              </a:rPr>
              <a:t> ficar </a:t>
            </a:r>
            <a:r>
              <a:rPr lang="pt-PT" sz="1600" dirty="0">
                <a:solidFill>
                  <a:schemeClr val="bg1"/>
                </a:solidFill>
                <a:sym typeface="Wingdings" panose="05000000000000000000" pitchFamily="2" charset="2"/>
              </a:rPr>
              <a:t></a:t>
            </a:r>
            <a:r>
              <a:rPr lang="pt-PT" sz="2000" dirty="0">
                <a:solidFill>
                  <a:schemeClr val="bg1"/>
                </a:solidFill>
              </a:rPr>
              <a:t> parecer </a:t>
            </a:r>
          </a:p>
          <a:p>
            <a:pPr algn="ctr">
              <a:lnSpc>
                <a:spcPct val="130000"/>
              </a:lnSpc>
            </a:pPr>
            <a:r>
              <a:rPr lang="pt-PT" sz="2000" dirty="0">
                <a:solidFill>
                  <a:schemeClr val="bg1"/>
                </a:solidFill>
              </a:rPr>
              <a:t>continuar </a:t>
            </a:r>
            <a:r>
              <a:rPr lang="pt-PT" sz="1600" dirty="0">
                <a:solidFill>
                  <a:schemeClr val="bg1"/>
                </a:solidFill>
                <a:sym typeface="Wingdings" panose="05000000000000000000" pitchFamily="2" charset="2"/>
              </a:rPr>
              <a:t></a:t>
            </a:r>
            <a:r>
              <a:rPr lang="pt-PT" sz="2000" dirty="0">
                <a:solidFill>
                  <a:schemeClr val="bg1"/>
                </a:solidFill>
              </a:rPr>
              <a:t> permanecer </a:t>
            </a:r>
            <a:r>
              <a:rPr lang="pt-PT" sz="1600" dirty="0">
                <a:solidFill>
                  <a:schemeClr val="bg1"/>
                </a:solidFill>
                <a:sym typeface="Wingdings" panose="05000000000000000000" pitchFamily="2" charset="2"/>
              </a:rPr>
              <a:t></a:t>
            </a:r>
            <a:r>
              <a:rPr lang="pt-PT" sz="2000" dirty="0">
                <a:solidFill>
                  <a:schemeClr val="bg1"/>
                </a:solidFill>
              </a:rPr>
              <a:t> andar </a:t>
            </a:r>
          </a:p>
        </p:txBody>
      </p:sp>
      <p:cxnSp>
        <p:nvCxnSpPr>
          <p:cNvPr id="60" name="Conexão reta unidirecional 59"/>
          <p:cNvCxnSpPr>
            <a:stCxn id="56" idx="4"/>
            <a:endCxn id="58" idx="0"/>
          </p:cNvCxnSpPr>
          <p:nvPr/>
        </p:nvCxnSpPr>
        <p:spPr>
          <a:xfrm>
            <a:off x="5840823" y="4006656"/>
            <a:ext cx="0" cy="329992"/>
          </a:xfrm>
          <a:prstGeom prst="straightConnector1">
            <a:avLst/>
          </a:prstGeom>
          <a:ln w="28575">
            <a:solidFill>
              <a:srgbClr val="51A9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ixaDeTexto 63"/>
          <p:cNvSpPr txBox="1"/>
          <p:nvPr/>
        </p:nvSpPr>
        <p:spPr>
          <a:xfrm>
            <a:off x="1547311" y="2194248"/>
            <a:ext cx="693211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2100" b="1" i="1" dirty="0">
                <a:solidFill>
                  <a:srgbClr val="51A9C1"/>
                </a:solidFill>
              </a:rPr>
              <a:t>está</a:t>
            </a:r>
          </a:p>
        </p:txBody>
      </p:sp>
      <p:sp>
        <p:nvSpPr>
          <p:cNvPr id="65" name="CaixaDeTexto 64"/>
          <p:cNvSpPr txBox="1"/>
          <p:nvPr/>
        </p:nvSpPr>
        <p:spPr>
          <a:xfrm>
            <a:off x="1891579" y="3052045"/>
            <a:ext cx="350192" cy="4114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2100" b="1" i="1" dirty="0">
                <a:solidFill>
                  <a:srgbClr val="51A9C1"/>
                </a:solidFill>
              </a:rPr>
              <a:t>é</a:t>
            </a:r>
          </a:p>
        </p:txBody>
      </p:sp>
      <p:sp>
        <p:nvSpPr>
          <p:cNvPr id="66" name="CaixaDeTexto 65"/>
          <p:cNvSpPr txBox="1"/>
          <p:nvPr/>
        </p:nvSpPr>
        <p:spPr>
          <a:xfrm>
            <a:off x="1691071" y="3949606"/>
            <a:ext cx="936713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2100" b="1" i="1" dirty="0">
                <a:solidFill>
                  <a:srgbClr val="51A9C1"/>
                </a:solidFill>
              </a:rPr>
              <a:t>parece</a:t>
            </a:r>
          </a:p>
        </p:txBody>
      </p:sp>
      <p:sp>
        <p:nvSpPr>
          <p:cNvPr id="67" name="CaixaDeTexto 66"/>
          <p:cNvSpPr txBox="1"/>
          <p:nvPr/>
        </p:nvSpPr>
        <p:spPr>
          <a:xfrm>
            <a:off x="1778351" y="4741694"/>
            <a:ext cx="832475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2100" b="1" i="1" dirty="0">
                <a:solidFill>
                  <a:srgbClr val="51A9C1"/>
                </a:solidFill>
              </a:rPr>
              <a:t>ficará</a:t>
            </a:r>
          </a:p>
        </p:txBody>
      </p:sp>
      <p:sp>
        <p:nvSpPr>
          <p:cNvPr id="32" name="CaixaDeTexto 1"/>
          <p:cNvSpPr txBox="1"/>
          <p:nvPr/>
        </p:nvSpPr>
        <p:spPr>
          <a:xfrm>
            <a:off x="6228184" y="6474822"/>
            <a:ext cx="199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Livro aberto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6.º ano</a:t>
            </a:r>
            <a:endParaRPr lang="pt-PT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1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  <p:bldP spid="6" grpId="0"/>
      <p:bldP spid="30" grpId="0"/>
      <p:bldP spid="31" grpId="0"/>
      <p:bldP spid="33" grpId="0"/>
      <p:bldP spid="35" grpId="0"/>
      <p:bldP spid="36" grpId="0"/>
      <p:bldP spid="39" grpId="0" animBg="1"/>
      <p:bldP spid="45" grpId="0" animBg="1"/>
      <p:bldP spid="48" grpId="0" animBg="1"/>
      <p:bldP spid="51" grpId="0" animBg="1"/>
      <p:bldP spid="56" grpId="0" animBg="1"/>
      <p:bldP spid="58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ixaDeTexto 22"/>
          <p:cNvSpPr txBox="1"/>
          <p:nvPr/>
        </p:nvSpPr>
        <p:spPr>
          <a:xfrm>
            <a:off x="751876" y="1988840"/>
            <a:ext cx="7636548" cy="244827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0" y="-1920"/>
            <a:ext cx="9144000" cy="694616"/>
          </a:xfrm>
          <a:prstGeom prst="rect">
            <a:avLst/>
          </a:prstGeom>
          <a:solidFill>
            <a:srgbClr val="880E37"/>
          </a:solidFill>
          <a:ln>
            <a:solidFill>
              <a:srgbClr val="775F3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5738" indent="85725"/>
            <a:r>
              <a:rPr lang="pt-PT" sz="1800" b="1" spc="300" dirty="0">
                <a:solidFill>
                  <a:srgbClr val="FFFFFF"/>
                </a:solidFill>
                <a:cs typeface="Calibri"/>
              </a:rPr>
              <a:t>                                                              Predicativo do sujeito</a:t>
            </a:r>
            <a:endParaRPr lang="pt-PT" sz="1800" dirty="0">
              <a:solidFill>
                <a:srgbClr val="FFFFFF"/>
              </a:solidFill>
              <a:cs typeface="Calibri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28184" y="6422656"/>
            <a:ext cx="2781092" cy="338554"/>
            <a:chOff x="6228184" y="6422656"/>
            <a:chExt cx="2781092" cy="338554"/>
          </a:xfrm>
        </p:grpSpPr>
        <p:sp>
          <p:nvSpPr>
            <p:cNvPr id="18" name="CaixaDeTexto 1"/>
            <p:cNvSpPr txBox="1"/>
            <p:nvPr/>
          </p:nvSpPr>
          <p:spPr>
            <a:xfrm>
              <a:off x="6228184" y="6422656"/>
              <a:ext cx="19922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Livro aberto</a:t>
              </a:r>
              <a:r>
                <a:rPr lang="pt-PT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6.º ano</a:t>
              </a:r>
              <a:endPara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00392" y="6443620"/>
              <a:ext cx="908884" cy="296627"/>
            </a:xfrm>
            <a:prstGeom prst="rect">
              <a:avLst/>
            </a:prstGeom>
          </p:spPr>
        </p:pic>
      </p:grpSp>
      <p:sp>
        <p:nvSpPr>
          <p:cNvPr id="40" name="CaixaDeTexto 39"/>
          <p:cNvSpPr txBox="1"/>
          <p:nvPr/>
        </p:nvSpPr>
        <p:spPr>
          <a:xfrm>
            <a:off x="264186" y="4824218"/>
            <a:ext cx="67820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/>
            <a:r>
              <a:rPr lang="pt-PT" sz="2100" dirty="0">
                <a:solidFill>
                  <a:srgbClr val="A50021"/>
                </a:solidFill>
                <a:sym typeface="Wingdings 3" panose="05040102010807070707" pitchFamily="18" charset="2"/>
              </a:rPr>
              <a:t></a:t>
            </a:r>
            <a:r>
              <a:rPr lang="pt-PT" sz="2100" dirty="0">
                <a:sym typeface="Wingdings 3" panose="05040102010807070707" pitchFamily="18" charset="2"/>
              </a:rPr>
              <a:t> </a:t>
            </a:r>
            <a:r>
              <a:rPr lang="pt-PT" sz="2100" dirty="0"/>
              <a:t>O </a:t>
            </a:r>
            <a:r>
              <a:rPr lang="pt-PT" sz="2100" b="1" dirty="0">
                <a:solidFill>
                  <a:srgbClr val="FF6600"/>
                </a:solidFill>
              </a:rPr>
              <a:t>predicativo do sujeito</a:t>
            </a:r>
            <a:r>
              <a:rPr lang="pt-PT" sz="2100" dirty="0"/>
              <a:t> faz parte do predicado: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751876" y="5714551"/>
            <a:ext cx="9139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/>
            <a:r>
              <a:rPr lang="pt-PT" sz="2100" i="1" dirty="0"/>
              <a:t>O dia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1597482" y="5504165"/>
            <a:ext cx="2686485" cy="877163"/>
          </a:xfrm>
          <a:prstGeom prst="rect">
            <a:avLst/>
          </a:prstGeom>
          <a:noFill/>
          <a:ln w="28575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57188" indent="-357188"/>
            <a:endParaRPr lang="pt-PT" sz="1500" i="1" dirty="0"/>
          </a:p>
          <a:p>
            <a:pPr marL="357188" indent="-357188"/>
            <a:r>
              <a:rPr lang="pt-PT" sz="2100" i="1" dirty="0"/>
              <a:t>está </a:t>
            </a:r>
          </a:p>
          <a:p>
            <a:pPr marL="357188" indent="-357188"/>
            <a:endParaRPr lang="pt-PT" sz="1500" i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2245187" y="5714551"/>
            <a:ext cx="1826118" cy="41549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100" i="1" dirty="0">
                <a:solidFill>
                  <a:srgbClr val="FF6600"/>
                </a:solidFill>
              </a:rPr>
              <a:t>muito quente</a:t>
            </a:r>
            <a:r>
              <a:rPr lang="pt-PT" sz="2100" i="1" dirty="0"/>
              <a:t>.</a:t>
            </a:r>
          </a:p>
        </p:txBody>
      </p:sp>
      <p:sp>
        <p:nvSpPr>
          <p:cNvPr id="4" name="Arco 3"/>
          <p:cNvSpPr/>
          <p:nvPr/>
        </p:nvSpPr>
        <p:spPr>
          <a:xfrm>
            <a:off x="3866630" y="6163347"/>
            <a:ext cx="849170" cy="45719"/>
          </a:xfrm>
          <a:prstGeom prst="arc">
            <a:avLst/>
          </a:prstGeom>
          <a:ln w="28575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Arco 44"/>
          <p:cNvSpPr/>
          <p:nvPr/>
        </p:nvSpPr>
        <p:spPr>
          <a:xfrm rot="21214917">
            <a:off x="3425650" y="5744889"/>
            <a:ext cx="1320428" cy="177411"/>
          </a:xfrm>
          <a:prstGeom prst="arc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4746528" y="5508799"/>
            <a:ext cx="236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FF6600"/>
                </a:solidFill>
              </a:rPr>
              <a:t>predicativo do sujeito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4732254" y="5971430"/>
            <a:ext cx="236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008000"/>
                </a:solidFill>
              </a:rPr>
              <a:t>predicado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08976" y="980728"/>
            <a:ext cx="8700300" cy="82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ct val="114000"/>
              </a:lnSpc>
            </a:pPr>
            <a:r>
              <a:rPr lang="pt-PT" sz="2100" dirty="0">
                <a:solidFill>
                  <a:srgbClr val="A50021"/>
                </a:solidFill>
                <a:sym typeface="Wingdings 3" panose="05040102010807070707" pitchFamily="18" charset="2"/>
              </a:rPr>
              <a:t></a:t>
            </a:r>
            <a:r>
              <a:rPr lang="pt-PT" sz="2100" dirty="0">
                <a:sym typeface="Wingdings 3" panose="05040102010807070707" pitchFamily="18" charset="2"/>
              </a:rPr>
              <a:t> </a:t>
            </a:r>
            <a:r>
              <a:rPr lang="pt-PT" sz="2100" dirty="0"/>
              <a:t>Os elementos à direita dos </a:t>
            </a:r>
            <a:r>
              <a:rPr lang="pt-PT" sz="2100" b="1" dirty="0"/>
              <a:t>verbos copulativos </a:t>
            </a:r>
            <a:r>
              <a:rPr lang="pt-PT" sz="2100" dirty="0"/>
              <a:t>desempenham </a:t>
            </a:r>
            <a:br>
              <a:rPr lang="pt-PT" sz="2100" dirty="0"/>
            </a:br>
            <a:r>
              <a:rPr lang="pt-PT" sz="2100" dirty="0"/>
              <a:t>a função sintática de </a:t>
            </a:r>
            <a:r>
              <a:rPr lang="pt-PT" sz="2100" b="1" dirty="0">
                <a:solidFill>
                  <a:srgbClr val="FF6600"/>
                </a:solidFill>
              </a:rPr>
              <a:t>predicativo do sujeito</a:t>
            </a:r>
            <a:r>
              <a:rPr lang="pt-PT" sz="2100" dirty="0"/>
              <a:t>. 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895376" y="2146283"/>
            <a:ext cx="3532608" cy="4154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pt-PT" sz="2100" dirty="0">
                <a:solidFill>
                  <a:srgbClr val="A50021"/>
                </a:solidFill>
                <a:sym typeface="Wingdings" panose="05000000000000000000" pitchFamily="2" charset="2"/>
              </a:rPr>
              <a:t> </a:t>
            </a:r>
            <a:r>
              <a:rPr lang="pt-PT" sz="2100" i="1" dirty="0"/>
              <a:t>O dia </a:t>
            </a:r>
            <a:r>
              <a:rPr lang="pt-PT" sz="2100" b="1" i="1" dirty="0"/>
              <a:t>está</a:t>
            </a:r>
            <a:r>
              <a:rPr lang="pt-PT" sz="2100" i="1" dirty="0"/>
              <a:t> </a:t>
            </a:r>
            <a:r>
              <a:rPr lang="pt-PT" sz="2100" i="1" u="sng" dirty="0">
                <a:solidFill>
                  <a:srgbClr val="FF6600"/>
                </a:solidFill>
              </a:rPr>
              <a:t>muito quente</a:t>
            </a:r>
            <a:r>
              <a:rPr lang="pt-PT" sz="2100" i="1" dirty="0"/>
              <a:t>.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4778835" y="3352714"/>
            <a:ext cx="2956545" cy="43088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pt-PT" sz="2100" dirty="0">
                <a:solidFill>
                  <a:srgbClr val="A50021"/>
                </a:solidFill>
                <a:sym typeface="Wingdings" panose="05000000000000000000" pitchFamily="2" charset="2"/>
              </a:rPr>
              <a:t> </a:t>
            </a:r>
            <a:r>
              <a:rPr lang="pt-PT" sz="2100" i="1" dirty="0"/>
              <a:t>O rapaz </a:t>
            </a:r>
            <a:r>
              <a:rPr lang="pt-PT" sz="2100" b="1" i="1" dirty="0"/>
              <a:t>ficará</a:t>
            </a:r>
            <a:r>
              <a:rPr lang="pt-PT" sz="2100" i="1" dirty="0"/>
              <a:t> </a:t>
            </a:r>
            <a:r>
              <a:rPr lang="pt-PT" sz="2100" i="1" u="sng" dirty="0">
                <a:solidFill>
                  <a:srgbClr val="FF6600"/>
                </a:solidFill>
              </a:rPr>
              <a:t>ali</a:t>
            </a:r>
            <a:r>
              <a:rPr lang="pt-PT" sz="2100" i="1" dirty="0"/>
              <a:t>.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4783089" y="2146283"/>
            <a:ext cx="3317303" cy="4154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pt-PT" sz="2100" dirty="0">
                <a:solidFill>
                  <a:srgbClr val="A50021"/>
                </a:solidFill>
                <a:sym typeface="Wingdings" panose="05000000000000000000" pitchFamily="2" charset="2"/>
              </a:rPr>
              <a:t> </a:t>
            </a:r>
            <a:r>
              <a:rPr lang="pt-PT" sz="2100" i="1" dirty="0"/>
              <a:t>A árvore </a:t>
            </a:r>
            <a:r>
              <a:rPr lang="pt-PT" sz="2100" b="1" i="1" dirty="0"/>
              <a:t>é</a:t>
            </a:r>
            <a:r>
              <a:rPr lang="pt-PT" sz="2100" i="1" dirty="0"/>
              <a:t> </a:t>
            </a:r>
            <a:r>
              <a:rPr lang="pt-PT" sz="2100" i="1" u="sng" dirty="0">
                <a:solidFill>
                  <a:srgbClr val="FF6600"/>
                </a:solidFill>
              </a:rPr>
              <a:t>um bom abrigo</a:t>
            </a:r>
            <a:r>
              <a:rPr lang="pt-PT" sz="2100" i="1" dirty="0"/>
              <a:t>.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862372" y="3352714"/>
            <a:ext cx="3115271" cy="43088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100" dirty="0">
                <a:solidFill>
                  <a:srgbClr val="A50021"/>
                </a:solidFill>
                <a:sym typeface="Wingdings" panose="05000000000000000000" pitchFamily="2" charset="2"/>
              </a:rPr>
              <a:t> </a:t>
            </a:r>
            <a:r>
              <a:rPr lang="pt-PT" sz="2100" i="1" dirty="0"/>
              <a:t>O João </a:t>
            </a:r>
            <a:r>
              <a:rPr lang="pt-PT" sz="2100" b="1" i="1" dirty="0"/>
              <a:t>parece</a:t>
            </a:r>
            <a:r>
              <a:rPr lang="pt-PT" sz="2100" i="1" dirty="0"/>
              <a:t> </a:t>
            </a:r>
            <a:r>
              <a:rPr lang="pt-PT" sz="2100" i="1" u="sng" dirty="0">
                <a:solidFill>
                  <a:srgbClr val="FF6600"/>
                </a:solidFill>
              </a:rPr>
              <a:t>satisfeito</a:t>
            </a:r>
            <a:r>
              <a:rPr lang="pt-PT" sz="2100" i="1" dirty="0"/>
              <a:t>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942978" y="2752424"/>
            <a:ext cx="2095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rgbClr val="800000"/>
                </a:solidFill>
              </a:rPr>
              <a:t>predicativo do sujeito</a:t>
            </a:r>
          </a:p>
        </p:txBody>
      </p:sp>
      <p:cxnSp>
        <p:nvCxnSpPr>
          <p:cNvPr id="9" name="Conexão reta unidirecional 8"/>
          <p:cNvCxnSpPr>
            <a:endCxn id="7" idx="0"/>
          </p:cNvCxnSpPr>
          <p:nvPr/>
        </p:nvCxnSpPr>
        <p:spPr>
          <a:xfrm>
            <a:off x="2976979" y="2491648"/>
            <a:ext cx="13913" cy="26077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/>
          <p:cNvSpPr txBox="1"/>
          <p:nvPr/>
        </p:nvSpPr>
        <p:spPr>
          <a:xfrm>
            <a:off x="6004564" y="2751072"/>
            <a:ext cx="2095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rgbClr val="800000"/>
                </a:solidFill>
              </a:rPr>
              <a:t>predicativo do sujeito</a:t>
            </a:r>
          </a:p>
        </p:txBody>
      </p:sp>
      <p:cxnSp>
        <p:nvCxnSpPr>
          <p:cNvPr id="38" name="Conexão reta unidirecional 37"/>
          <p:cNvCxnSpPr>
            <a:endCxn id="37" idx="0"/>
          </p:cNvCxnSpPr>
          <p:nvPr/>
        </p:nvCxnSpPr>
        <p:spPr>
          <a:xfrm>
            <a:off x="7038565" y="2490296"/>
            <a:ext cx="13913" cy="26077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/>
          <p:cNvSpPr txBox="1"/>
          <p:nvPr/>
        </p:nvSpPr>
        <p:spPr>
          <a:xfrm>
            <a:off x="2191501" y="3960513"/>
            <a:ext cx="2095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rgbClr val="800000"/>
                </a:solidFill>
              </a:rPr>
              <a:t>predicativo do sujeito</a:t>
            </a:r>
          </a:p>
        </p:txBody>
      </p:sp>
      <p:cxnSp>
        <p:nvCxnSpPr>
          <p:cNvPr id="41" name="Conexão reta unidirecional 40"/>
          <p:cNvCxnSpPr>
            <a:endCxn id="39" idx="0"/>
          </p:cNvCxnSpPr>
          <p:nvPr/>
        </p:nvCxnSpPr>
        <p:spPr>
          <a:xfrm>
            <a:off x="3225502" y="3699737"/>
            <a:ext cx="13913" cy="26077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5760689" y="3962949"/>
            <a:ext cx="2095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rgbClr val="800000"/>
                </a:solidFill>
              </a:rPr>
              <a:t>predicativo do sujeito</a:t>
            </a:r>
          </a:p>
        </p:txBody>
      </p:sp>
      <p:cxnSp>
        <p:nvCxnSpPr>
          <p:cNvPr id="47" name="Conexão reta unidirecional 46"/>
          <p:cNvCxnSpPr>
            <a:endCxn id="42" idx="0"/>
          </p:cNvCxnSpPr>
          <p:nvPr/>
        </p:nvCxnSpPr>
        <p:spPr>
          <a:xfrm>
            <a:off x="6794690" y="3702173"/>
            <a:ext cx="13913" cy="26077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m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61" y="3728897"/>
            <a:ext cx="2029359" cy="270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4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/>
      <p:bldP spid="44" grpId="0" animBg="1"/>
      <p:bldP spid="2" grpId="0" animBg="1"/>
      <p:bldP spid="4" grpId="0" animBg="1"/>
      <p:bldP spid="45" grpId="0" animBg="1"/>
      <p:bldP spid="5" grpId="0"/>
      <p:bldP spid="46" grpId="0"/>
      <p:bldP spid="21" grpId="0"/>
      <p:bldP spid="22" grpId="0"/>
      <p:bldP spid="25" grpId="0"/>
      <p:bldP spid="33" grpId="0"/>
      <p:bldP spid="7" grpId="0"/>
      <p:bldP spid="37" grpId="0"/>
      <p:bldP spid="39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3028">
            <a:off x="5546224" y="1163561"/>
            <a:ext cx="4037832" cy="3008837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683566" y="2668214"/>
            <a:ext cx="6768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A50021"/>
                </a:solidFill>
              </a:rPr>
              <a:t>c.</a:t>
            </a:r>
            <a:r>
              <a:rPr lang="pt-PT" sz="2200" dirty="0"/>
              <a:t> </a:t>
            </a:r>
            <a:r>
              <a:rPr lang="pt-PT" sz="2200" i="1" dirty="0"/>
              <a:t>Ontem, a minha mãe ficou muito aborrecida.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377231" y="805871"/>
            <a:ext cx="85872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A50021"/>
                </a:solidFill>
              </a:rPr>
              <a:t>1.</a:t>
            </a:r>
            <a:r>
              <a:rPr lang="pt-PT" sz="2200" dirty="0"/>
              <a:t> Identifica o </a:t>
            </a:r>
            <a:r>
              <a:rPr lang="pt-PT" sz="2200" b="1" dirty="0">
                <a:solidFill>
                  <a:srgbClr val="A50021"/>
                </a:solidFill>
              </a:rPr>
              <a:t>predicativo do sujeito</a:t>
            </a:r>
            <a:r>
              <a:rPr lang="pt-PT" sz="2200" dirty="0"/>
              <a:t> em cada uma das frases seguintes.</a:t>
            </a: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0" y="-1920"/>
            <a:ext cx="9144000" cy="550600"/>
          </a:xfrm>
          <a:solidFill>
            <a:srgbClr val="947642"/>
          </a:solidFill>
          <a:ln>
            <a:solidFill>
              <a:srgbClr val="775F36"/>
            </a:solidFill>
          </a:ln>
        </p:spPr>
        <p:txBody>
          <a:bodyPr>
            <a:normAutofit/>
          </a:bodyPr>
          <a:lstStyle/>
          <a:p>
            <a:pPr marL="271463" algn="l"/>
            <a:r>
              <a:rPr lang="pt-PT" sz="2400" b="1" i="1" dirty="0">
                <a:solidFill>
                  <a:schemeClr val="bg1"/>
                </a:solidFill>
              </a:rPr>
              <a:t>Atividades</a:t>
            </a:r>
            <a:r>
              <a:rPr lang="pt-PT" sz="2200" i="1" dirty="0">
                <a:solidFill>
                  <a:schemeClr val="bg1"/>
                </a:solidFill>
              </a:rPr>
              <a:t> </a:t>
            </a:r>
            <a:r>
              <a:rPr lang="pt-PT" sz="2200" dirty="0">
                <a:solidFill>
                  <a:schemeClr val="bg1"/>
                </a:solidFill>
              </a:rPr>
              <a:t>– </a:t>
            </a:r>
            <a:r>
              <a:rPr lang="pt-PT" sz="2200" i="1" dirty="0">
                <a:solidFill>
                  <a:schemeClr val="bg1"/>
                </a:solidFill>
              </a:rPr>
              <a:t>trabalho coletivo</a:t>
            </a:r>
            <a:endParaRPr lang="pt-PT" sz="2200" b="1" i="1" dirty="0">
              <a:solidFill>
                <a:schemeClr val="bg1"/>
              </a:solidFill>
            </a:endParaRPr>
          </a:p>
        </p:txBody>
      </p:sp>
      <p:sp>
        <p:nvSpPr>
          <p:cNvPr id="33" name="CaixaDeTexto 1"/>
          <p:cNvSpPr txBox="1"/>
          <p:nvPr/>
        </p:nvSpPr>
        <p:spPr>
          <a:xfrm>
            <a:off x="6228184" y="6474822"/>
            <a:ext cx="199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Livro aberto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6.º ano</a:t>
            </a:r>
            <a:endParaRPr lang="pt-PT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83570" y="1412776"/>
            <a:ext cx="61926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A50021"/>
                </a:solidFill>
              </a:rPr>
              <a:t>a.</a:t>
            </a:r>
            <a:r>
              <a:rPr lang="pt-PT" sz="2200" dirty="0"/>
              <a:t> </a:t>
            </a:r>
            <a:r>
              <a:rPr lang="pt-PT" sz="2200" i="1" dirty="0"/>
              <a:t>O Rafael parece um anjinho. 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83568" y="2060848"/>
            <a:ext cx="61926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A50021"/>
                </a:solidFill>
              </a:rPr>
              <a:t>b.</a:t>
            </a:r>
            <a:r>
              <a:rPr lang="pt-PT" sz="2200" dirty="0"/>
              <a:t> </a:t>
            </a:r>
            <a:r>
              <a:rPr lang="pt-PT" sz="2200" i="1" dirty="0"/>
              <a:t>Os livros são uma grande companhia. 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683566" y="3319137"/>
            <a:ext cx="61926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A50021"/>
                </a:solidFill>
              </a:rPr>
              <a:t>d.</a:t>
            </a:r>
            <a:r>
              <a:rPr lang="pt-PT" sz="2200" dirty="0"/>
              <a:t> </a:t>
            </a:r>
            <a:r>
              <a:rPr lang="pt-PT" sz="2200" i="1" dirty="0"/>
              <a:t>A Carolina anda tão trabalhadora! </a:t>
            </a:r>
          </a:p>
        </p:txBody>
      </p:sp>
      <p:pic>
        <p:nvPicPr>
          <p:cNvPr id="21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392" y="6443620"/>
            <a:ext cx="908884" cy="296627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678067" y="3947680"/>
            <a:ext cx="82864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A50021"/>
                </a:solidFill>
              </a:rPr>
              <a:t>e.</a:t>
            </a:r>
            <a:r>
              <a:rPr lang="pt-PT" sz="2200" dirty="0"/>
              <a:t> </a:t>
            </a:r>
            <a:r>
              <a:rPr lang="pt-PT" sz="2200" i="1" dirty="0"/>
              <a:t>Durante a explicação, os alunos permaneceram em silêncio. </a:t>
            </a:r>
          </a:p>
        </p:txBody>
      </p:sp>
      <p:cxnSp>
        <p:nvCxnSpPr>
          <p:cNvPr id="5" name="Conexão reta 4"/>
          <p:cNvCxnSpPr/>
          <p:nvPr/>
        </p:nvCxnSpPr>
        <p:spPr>
          <a:xfrm>
            <a:off x="2915816" y="1843663"/>
            <a:ext cx="1224136" cy="0"/>
          </a:xfrm>
          <a:prstGeom prst="line">
            <a:avLst/>
          </a:prstGeom>
          <a:ln w="28575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xão reta 26"/>
          <p:cNvCxnSpPr/>
          <p:nvPr/>
        </p:nvCxnSpPr>
        <p:spPr>
          <a:xfrm>
            <a:off x="2555776" y="2491735"/>
            <a:ext cx="2664296" cy="0"/>
          </a:xfrm>
          <a:prstGeom prst="line">
            <a:avLst/>
          </a:prstGeom>
          <a:ln w="28575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xão reta 27"/>
          <p:cNvCxnSpPr/>
          <p:nvPr/>
        </p:nvCxnSpPr>
        <p:spPr>
          <a:xfrm>
            <a:off x="4067944" y="3099101"/>
            <a:ext cx="1944214" cy="0"/>
          </a:xfrm>
          <a:prstGeom prst="line">
            <a:avLst/>
          </a:prstGeom>
          <a:ln w="28575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/>
          <p:cNvCxnSpPr/>
          <p:nvPr/>
        </p:nvCxnSpPr>
        <p:spPr>
          <a:xfrm flipV="1">
            <a:off x="2915816" y="3750024"/>
            <a:ext cx="1938717" cy="15549"/>
          </a:xfrm>
          <a:prstGeom prst="line">
            <a:avLst/>
          </a:prstGeom>
          <a:ln w="28575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xão reta 29"/>
          <p:cNvCxnSpPr/>
          <p:nvPr/>
        </p:nvCxnSpPr>
        <p:spPr>
          <a:xfrm>
            <a:off x="6444210" y="4378567"/>
            <a:ext cx="1224134" cy="0"/>
          </a:xfrm>
          <a:prstGeom prst="line">
            <a:avLst/>
          </a:prstGeom>
          <a:ln w="28575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683567" y="4582289"/>
            <a:ext cx="55446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A50021"/>
                </a:solidFill>
              </a:rPr>
              <a:t>f.</a:t>
            </a:r>
            <a:r>
              <a:rPr lang="pt-PT" sz="2200" dirty="0"/>
              <a:t> </a:t>
            </a:r>
            <a:r>
              <a:rPr lang="pt-PT" sz="2200" i="1" dirty="0"/>
              <a:t>As ruas estavam desertas à hora do calor. 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683565" y="5211670"/>
            <a:ext cx="59046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A50021"/>
                </a:solidFill>
              </a:rPr>
              <a:t>g.</a:t>
            </a:r>
            <a:r>
              <a:rPr lang="pt-PT" sz="2200" dirty="0"/>
              <a:t> </a:t>
            </a:r>
            <a:r>
              <a:rPr lang="pt-PT" sz="2200" i="1" dirty="0"/>
              <a:t>A nossa avó continua uma grande viajante. 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683566" y="5878433"/>
            <a:ext cx="61926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A50021"/>
                </a:solidFill>
              </a:rPr>
              <a:t>h.</a:t>
            </a:r>
            <a:r>
              <a:rPr lang="pt-PT" sz="2200" dirty="0"/>
              <a:t> </a:t>
            </a:r>
            <a:r>
              <a:rPr lang="pt-PT" sz="2200" i="1" dirty="0"/>
              <a:t>A Cecília ficou sem forças depois da corrida. </a:t>
            </a:r>
          </a:p>
        </p:txBody>
      </p:sp>
      <p:cxnSp>
        <p:nvCxnSpPr>
          <p:cNvPr id="38" name="Conexão reta 37"/>
          <p:cNvCxnSpPr/>
          <p:nvPr/>
        </p:nvCxnSpPr>
        <p:spPr>
          <a:xfrm>
            <a:off x="2915816" y="5013176"/>
            <a:ext cx="936104" cy="0"/>
          </a:xfrm>
          <a:prstGeom prst="line">
            <a:avLst/>
          </a:prstGeom>
          <a:ln w="28575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38"/>
          <p:cNvCxnSpPr/>
          <p:nvPr/>
        </p:nvCxnSpPr>
        <p:spPr>
          <a:xfrm>
            <a:off x="3491880" y="5642557"/>
            <a:ext cx="2321413" cy="0"/>
          </a:xfrm>
          <a:prstGeom prst="line">
            <a:avLst/>
          </a:prstGeom>
          <a:ln w="28575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xão reta 25"/>
          <p:cNvCxnSpPr/>
          <p:nvPr/>
        </p:nvCxnSpPr>
        <p:spPr>
          <a:xfrm>
            <a:off x="2699793" y="6309320"/>
            <a:ext cx="1152127" cy="0"/>
          </a:xfrm>
          <a:prstGeom prst="line">
            <a:avLst/>
          </a:prstGeom>
          <a:ln w="28575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57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377231" y="692696"/>
            <a:ext cx="85872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A50021"/>
                </a:solidFill>
              </a:rPr>
              <a:t>2.</a:t>
            </a:r>
            <a:r>
              <a:rPr lang="pt-PT" sz="2200" dirty="0"/>
              <a:t> Completa as frases seguintes com um </a:t>
            </a:r>
            <a:r>
              <a:rPr lang="pt-PT" sz="2200" b="1" dirty="0">
                <a:solidFill>
                  <a:srgbClr val="A50021"/>
                </a:solidFill>
              </a:rPr>
              <a:t>predicativo do sujeito</a:t>
            </a:r>
            <a:r>
              <a:rPr lang="pt-PT" sz="2200" dirty="0"/>
              <a:t>.</a:t>
            </a: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0" y="-1920"/>
            <a:ext cx="9144000" cy="550600"/>
          </a:xfrm>
          <a:solidFill>
            <a:srgbClr val="947642"/>
          </a:solidFill>
          <a:ln>
            <a:solidFill>
              <a:srgbClr val="775F36"/>
            </a:solidFill>
          </a:ln>
        </p:spPr>
        <p:txBody>
          <a:bodyPr>
            <a:normAutofit/>
          </a:bodyPr>
          <a:lstStyle/>
          <a:p>
            <a:pPr marL="271463" algn="l"/>
            <a:r>
              <a:rPr lang="pt-PT" sz="2400" b="1" i="1" dirty="0">
                <a:solidFill>
                  <a:schemeClr val="bg1"/>
                </a:solidFill>
              </a:rPr>
              <a:t>Atividades</a:t>
            </a:r>
            <a:r>
              <a:rPr lang="pt-PT" sz="2200" i="1" dirty="0">
                <a:solidFill>
                  <a:schemeClr val="bg1"/>
                </a:solidFill>
              </a:rPr>
              <a:t> </a:t>
            </a:r>
            <a:r>
              <a:rPr lang="pt-PT" sz="2200" dirty="0">
                <a:solidFill>
                  <a:schemeClr val="bg1"/>
                </a:solidFill>
              </a:rPr>
              <a:t>– </a:t>
            </a:r>
            <a:r>
              <a:rPr lang="pt-PT" sz="2200" i="1" dirty="0">
                <a:solidFill>
                  <a:schemeClr val="bg1"/>
                </a:solidFill>
              </a:rPr>
              <a:t>trabalho de pares</a:t>
            </a:r>
            <a:endParaRPr lang="pt-PT" sz="2200" b="1" i="1" dirty="0">
              <a:solidFill>
                <a:schemeClr val="bg1"/>
              </a:solidFill>
            </a:endParaRPr>
          </a:p>
        </p:txBody>
      </p:sp>
      <p:sp>
        <p:nvSpPr>
          <p:cNvPr id="33" name="CaixaDeTexto 1"/>
          <p:cNvSpPr txBox="1"/>
          <p:nvPr/>
        </p:nvSpPr>
        <p:spPr>
          <a:xfrm>
            <a:off x="6228184" y="6474822"/>
            <a:ext cx="199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Livro aberto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6.º ano</a:t>
            </a:r>
            <a:endParaRPr lang="pt-PT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83570" y="1299601"/>
            <a:ext cx="61926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A50021"/>
                </a:solidFill>
              </a:rPr>
              <a:t>a.</a:t>
            </a:r>
            <a:r>
              <a:rPr lang="pt-PT" sz="2200" dirty="0"/>
              <a:t> </a:t>
            </a:r>
            <a:r>
              <a:rPr lang="pt-PT" sz="2200" i="1" dirty="0"/>
              <a:t>O teu quarto está ____________________.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83567" y="1906698"/>
            <a:ext cx="61926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A50021"/>
                </a:solidFill>
              </a:rPr>
              <a:t>b.</a:t>
            </a:r>
            <a:r>
              <a:rPr lang="pt-PT" sz="2200" dirty="0"/>
              <a:t> </a:t>
            </a:r>
            <a:r>
              <a:rPr lang="pt-PT" sz="2200" i="1" dirty="0"/>
              <a:t>Aquela nuvem parece ___________________.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683566" y="2462692"/>
            <a:ext cx="52804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A50021"/>
                </a:solidFill>
              </a:rPr>
              <a:t>c.</a:t>
            </a:r>
            <a:r>
              <a:rPr lang="pt-PT" sz="2200" dirty="0"/>
              <a:t> </a:t>
            </a:r>
            <a:r>
              <a:rPr lang="pt-PT" sz="2200" i="1" dirty="0"/>
              <a:t>Ela sempre foi ___________________.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3131840" y="1290310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000" b="1" dirty="0">
                <a:solidFill>
                  <a:schemeClr val="bg2">
                    <a:lumMod val="25000"/>
                  </a:schemeClr>
                </a:solidFill>
              </a:rPr>
              <a:t>Ex.:</a:t>
            </a:r>
            <a:r>
              <a:rPr lang="pt-PT" sz="2000" i="1" dirty="0"/>
              <a:t> </a:t>
            </a:r>
            <a:r>
              <a:rPr lang="pt-PT" sz="2000" i="1" dirty="0">
                <a:solidFill>
                  <a:srgbClr val="C00000"/>
                </a:solidFill>
              </a:rPr>
              <a:t>bem arrumado</a:t>
            </a:r>
            <a:endParaRPr lang="pt-PT" sz="2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1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6443620"/>
            <a:ext cx="908884" cy="29662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7" y="1657961"/>
            <a:ext cx="3352002" cy="2016060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683566" y="3060121"/>
            <a:ext cx="67687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A50021"/>
                </a:solidFill>
              </a:rPr>
              <a:t>d.</a:t>
            </a:r>
            <a:r>
              <a:rPr lang="pt-PT" sz="2200" dirty="0"/>
              <a:t> </a:t>
            </a:r>
            <a:r>
              <a:rPr lang="pt-PT" sz="2200" i="1" dirty="0"/>
              <a:t>A banda da Ana é ____________________.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3203848" y="3050121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000" b="1" dirty="0">
                <a:solidFill>
                  <a:schemeClr val="bg2">
                    <a:lumMod val="25000"/>
                  </a:schemeClr>
                </a:solidFill>
              </a:rPr>
              <a:t>Ex.:</a:t>
            </a:r>
            <a:r>
              <a:rPr lang="pt-PT" sz="2000" i="1" dirty="0"/>
              <a:t> </a:t>
            </a:r>
            <a:r>
              <a:rPr lang="pt-PT" sz="2000" i="1" dirty="0">
                <a:solidFill>
                  <a:srgbClr val="C00000"/>
                </a:solidFill>
              </a:rPr>
              <a:t>magnífica</a:t>
            </a:r>
            <a:endParaRPr lang="pt-PT" sz="2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635896" y="1887030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000" b="1" dirty="0">
                <a:solidFill>
                  <a:schemeClr val="bg2">
                    <a:lumMod val="25000"/>
                  </a:schemeClr>
                </a:solidFill>
              </a:rPr>
              <a:t>Ex.:</a:t>
            </a:r>
            <a:r>
              <a:rPr lang="pt-PT" sz="2000" i="1" dirty="0"/>
              <a:t> </a:t>
            </a:r>
            <a:r>
              <a:rPr lang="pt-PT" sz="2000" i="1" dirty="0">
                <a:solidFill>
                  <a:srgbClr val="C00000"/>
                </a:solidFill>
              </a:rPr>
              <a:t>um castelo</a:t>
            </a:r>
            <a:endParaRPr lang="pt-PT" sz="2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2843808" y="2454956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000" b="1" dirty="0">
                <a:solidFill>
                  <a:schemeClr val="bg2">
                    <a:lumMod val="25000"/>
                  </a:schemeClr>
                </a:solidFill>
              </a:rPr>
              <a:t>Ex.:</a:t>
            </a:r>
            <a:r>
              <a:rPr lang="pt-PT" sz="2000" i="1" dirty="0"/>
              <a:t> </a:t>
            </a:r>
            <a:r>
              <a:rPr lang="pt-PT" sz="2000" i="1" dirty="0">
                <a:solidFill>
                  <a:srgbClr val="C00000"/>
                </a:solidFill>
              </a:rPr>
              <a:t>uma boa amiga</a:t>
            </a:r>
            <a:endParaRPr lang="pt-PT" sz="2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377230" y="3933056"/>
            <a:ext cx="8766770" cy="842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lnSpc>
                <a:spcPct val="114000"/>
              </a:lnSpc>
              <a:spcBef>
                <a:spcPts val="600"/>
              </a:spcBef>
            </a:pPr>
            <a:r>
              <a:rPr lang="pt-PT" sz="2200" b="1" dirty="0">
                <a:solidFill>
                  <a:srgbClr val="A50021"/>
                </a:solidFill>
              </a:rPr>
              <a:t>3.</a:t>
            </a:r>
            <a:r>
              <a:rPr lang="pt-PT" sz="2200" dirty="0"/>
              <a:t> Circunda o único </a:t>
            </a:r>
            <a:r>
              <a:rPr lang="pt-PT" sz="2200" b="1" dirty="0"/>
              <a:t>verbo copulativo</a:t>
            </a:r>
            <a:r>
              <a:rPr lang="pt-PT" sz="2200" dirty="0"/>
              <a:t> no texto abaixo; de seguida, sublinha o </a:t>
            </a:r>
            <a:r>
              <a:rPr lang="pt-PT" sz="2200" b="1" dirty="0">
                <a:solidFill>
                  <a:srgbClr val="A50021"/>
                </a:solidFill>
              </a:rPr>
              <a:t>predicativo do sujeito</a:t>
            </a:r>
            <a:r>
              <a:rPr lang="pt-PT" sz="2200" dirty="0"/>
              <a:t>.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710418" y="4941168"/>
            <a:ext cx="8254070" cy="124341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93663" indent="169863">
              <a:lnSpc>
                <a:spcPct val="120000"/>
              </a:lnSpc>
            </a:pPr>
            <a:r>
              <a:rPr lang="pt-PT" sz="2200" i="1" dirty="0"/>
              <a:t>Muito alto, sempre bem vestido, de cabelos compridos e </a:t>
            </a:r>
            <a:r>
              <a:rPr lang="pt-PT" sz="2200" i="1" dirty="0" err="1"/>
              <a:t>encaracola-dos</a:t>
            </a:r>
            <a:r>
              <a:rPr lang="pt-PT" sz="2200" i="1" dirty="0"/>
              <a:t>, o Luís pesa o dobro de mim e nunca está calado. </a:t>
            </a:r>
          </a:p>
          <a:p>
            <a:pPr marL="271463" indent="271463" algn="r"/>
            <a:r>
              <a:rPr lang="pt-PT" sz="2200" i="1" dirty="0"/>
              <a:t>                                                            </a:t>
            </a:r>
            <a:r>
              <a:rPr lang="pt-PT" sz="1400" dirty="0"/>
              <a:t>António Mota,</a:t>
            </a:r>
            <a:r>
              <a:rPr lang="pt-PT" sz="1400" i="1" dirty="0"/>
              <a:t> Pedro Alecrim</a:t>
            </a:r>
            <a:r>
              <a:rPr lang="pt-PT" sz="1400" dirty="0"/>
              <a:t>,</a:t>
            </a:r>
            <a:r>
              <a:rPr lang="pt-PT" sz="1400" i="1" dirty="0"/>
              <a:t> </a:t>
            </a:r>
            <a:r>
              <a:rPr lang="pt-PT" sz="1400" dirty="0"/>
              <a:t>Ed. ASA, 2016</a:t>
            </a:r>
          </a:p>
        </p:txBody>
      </p:sp>
      <p:sp>
        <p:nvSpPr>
          <p:cNvPr id="4" name="Oval 3"/>
          <p:cNvSpPr/>
          <p:nvPr/>
        </p:nvSpPr>
        <p:spPr>
          <a:xfrm>
            <a:off x="5461379" y="5419131"/>
            <a:ext cx="576064" cy="3798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" name="Conexão reta 5"/>
          <p:cNvCxnSpPr/>
          <p:nvPr/>
        </p:nvCxnSpPr>
        <p:spPr>
          <a:xfrm>
            <a:off x="6037443" y="5798993"/>
            <a:ext cx="76680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78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7" grpId="0"/>
      <p:bldP spid="28" grpId="0"/>
      <p:bldP spid="30" grpId="0"/>
      <p:bldP spid="32" grpId="0"/>
      <p:bldP spid="34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377231" y="764704"/>
            <a:ext cx="8587257" cy="86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lnSpc>
                <a:spcPct val="114000"/>
              </a:lnSpc>
              <a:spcBef>
                <a:spcPts val="600"/>
              </a:spcBef>
            </a:pPr>
            <a:r>
              <a:rPr lang="pt-PT" sz="2200" b="1" dirty="0">
                <a:solidFill>
                  <a:srgbClr val="A50021"/>
                </a:solidFill>
              </a:rPr>
              <a:t>4.</a:t>
            </a:r>
            <a:r>
              <a:rPr lang="pt-PT" sz="2200" dirty="0"/>
              <a:t> Assinala apenas as frases em que há um </a:t>
            </a:r>
            <a:r>
              <a:rPr lang="pt-PT" sz="2200" b="1" dirty="0">
                <a:solidFill>
                  <a:srgbClr val="A50021"/>
                </a:solidFill>
              </a:rPr>
              <a:t>verbo copulativo</a:t>
            </a:r>
            <a:r>
              <a:rPr lang="pt-PT" sz="2200" dirty="0"/>
              <a:t> seguido do respetivo </a:t>
            </a:r>
            <a:r>
              <a:rPr lang="pt-PT" sz="2200" b="1" dirty="0">
                <a:solidFill>
                  <a:srgbClr val="A50021"/>
                </a:solidFill>
              </a:rPr>
              <a:t>predicativo do sujeito</a:t>
            </a:r>
            <a:r>
              <a:rPr lang="pt-PT" sz="2200" dirty="0"/>
              <a:t>.</a:t>
            </a: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0" y="-1920"/>
            <a:ext cx="9144000" cy="550600"/>
          </a:xfrm>
          <a:solidFill>
            <a:srgbClr val="947642"/>
          </a:solidFill>
          <a:ln>
            <a:solidFill>
              <a:srgbClr val="775F36"/>
            </a:solidFill>
          </a:ln>
        </p:spPr>
        <p:txBody>
          <a:bodyPr>
            <a:normAutofit/>
          </a:bodyPr>
          <a:lstStyle/>
          <a:p>
            <a:pPr marL="271463" algn="l"/>
            <a:r>
              <a:rPr lang="pt-PT" sz="2400" b="1" i="1" dirty="0">
                <a:solidFill>
                  <a:schemeClr val="bg1"/>
                </a:solidFill>
              </a:rPr>
              <a:t>Atividades</a:t>
            </a:r>
            <a:r>
              <a:rPr lang="pt-PT" sz="2200" i="1" dirty="0">
                <a:solidFill>
                  <a:schemeClr val="bg1"/>
                </a:solidFill>
              </a:rPr>
              <a:t> </a:t>
            </a:r>
            <a:r>
              <a:rPr lang="pt-PT" sz="2200" dirty="0">
                <a:solidFill>
                  <a:schemeClr val="bg1"/>
                </a:solidFill>
              </a:rPr>
              <a:t>– </a:t>
            </a:r>
            <a:r>
              <a:rPr lang="pt-PT" sz="2200" i="1" dirty="0">
                <a:solidFill>
                  <a:schemeClr val="bg1"/>
                </a:solidFill>
              </a:rPr>
              <a:t>trabalho individual</a:t>
            </a:r>
            <a:endParaRPr lang="pt-PT" sz="2200" b="1" i="1" dirty="0">
              <a:solidFill>
                <a:schemeClr val="bg1"/>
              </a:solidFill>
            </a:endParaRPr>
          </a:p>
        </p:txBody>
      </p:sp>
      <p:sp>
        <p:nvSpPr>
          <p:cNvPr id="33" name="CaixaDeTexto 1"/>
          <p:cNvSpPr txBox="1"/>
          <p:nvPr/>
        </p:nvSpPr>
        <p:spPr>
          <a:xfrm>
            <a:off x="6228184" y="6474822"/>
            <a:ext cx="199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Livro aberto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6.º ano</a:t>
            </a:r>
            <a:endParaRPr lang="pt-PT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1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6443620"/>
            <a:ext cx="908884" cy="296627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" t="18640" r="17979" b="7949"/>
          <a:stretch/>
        </p:blipFill>
        <p:spPr>
          <a:xfrm rot="386438">
            <a:off x="6239737" y="1918164"/>
            <a:ext cx="2850377" cy="165021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83568" y="1748423"/>
            <a:ext cx="64807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A50021"/>
                </a:solidFill>
              </a:rPr>
              <a:t>a.</a:t>
            </a:r>
            <a:r>
              <a:rPr lang="pt-PT" sz="2200" dirty="0"/>
              <a:t> </a:t>
            </a:r>
            <a:r>
              <a:rPr lang="pt-PT" sz="2200" dirty="0">
                <a:sym typeface="Wingdings 2" panose="05020102010507070707" pitchFamily="18" charset="2"/>
              </a:rPr>
              <a:t> </a:t>
            </a:r>
            <a:r>
              <a:rPr lang="pt-PT" sz="2200" i="1" dirty="0"/>
              <a:t>O livro da Céu tem umas ilustrações engraçadas.</a:t>
            </a:r>
          </a:p>
          <a:p>
            <a:pPr marL="271463" indent="-271463">
              <a:spcBef>
                <a:spcPts val="1200"/>
              </a:spcBef>
            </a:pPr>
            <a:r>
              <a:rPr lang="pt-PT" sz="2200" b="1" dirty="0">
                <a:solidFill>
                  <a:srgbClr val="A50021"/>
                </a:solidFill>
              </a:rPr>
              <a:t>b.</a:t>
            </a:r>
            <a:r>
              <a:rPr lang="pt-PT" sz="2200" dirty="0"/>
              <a:t> </a:t>
            </a:r>
            <a:r>
              <a:rPr lang="pt-PT" sz="2200" dirty="0">
                <a:sym typeface="Wingdings 2" panose="05020102010507070707" pitchFamily="18" charset="2"/>
              </a:rPr>
              <a:t> </a:t>
            </a:r>
            <a:r>
              <a:rPr lang="pt-PT" sz="2200" i="1" dirty="0"/>
              <a:t>A meio do discurso, a Zita ficou atrapalhada. </a:t>
            </a:r>
          </a:p>
          <a:p>
            <a:pPr marL="271463" indent="-271463">
              <a:spcBef>
                <a:spcPts val="1200"/>
              </a:spcBef>
            </a:pPr>
            <a:r>
              <a:rPr lang="pt-PT" sz="2200" b="1" dirty="0">
                <a:solidFill>
                  <a:srgbClr val="A50021"/>
                </a:solidFill>
              </a:rPr>
              <a:t>c.</a:t>
            </a:r>
            <a:r>
              <a:rPr lang="pt-PT" sz="2200" dirty="0"/>
              <a:t> </a:t>
            </a:r>
            <a:r>
              <a:rPr lang="pt-PT" sz="2200" dirty="0">
                <a:sym typeface="Wingdings 2" panose="05020102010507070707" pitchFamily="18" charset="2"/>
              </a:rPr>
              <a:t> </a:t>
            </a:r>
            <a:r>
              <a:rPr lang="pt-PT" sz="2200" i="1" dirty="0"/>
              <a:t>As paredes da casa estão com humidade.</a:t>
            </a:r>
          </a:p>
          <a:p>
            <a:pPr marL="271463" indent="-271463">
              <a:spcBef>
                <a:spcPts val="1200"/>
              </a:spcBef>
            </a:pPr>
            <a:r>
              <a:rPr lang="pt-PT" sz="2200" b="1" dirty="0">
                <a:solidFill>
                  <a:srgbClr val="A50021"/>
                </a:solidFill>
              </a:rPr>
              <a:t>d.</a:t>
            </a:r>
            <a:r>
              <a:rPr lang="pt-PT" sz="2200" dirty="0"/>
              <a:t> </a:t>
            </a:r>
            <a:r>
              <a:rPr lang="pt-PT" sz="2200" dirty="0">
                <a:sym typeface="Wingdings 2" panose="05020102010507070707" pitchFamily="18" charset="2"/>
              </a:rPr>
              <a:t> </a:t>
            </a:r>
            <a:r>
              <a:rPr lang="pt-PT" sz="2200" i="1" dirty="0"/>
              <a:t>A empregada da loja fez um belo embrulho.</a:t>
            </a:r>
          </a:p>
          <a:p>
            <a:pPr marL="271463" indent="-271463">
              <a:spcBef>
                <a:spcPts val="1200"/>
              </a:spcBef>
            </a:pPr>
            <a:r>
              <a:rPr lang="pt-PT" sz="2200" b="1" dirty="0">
                <a:solidFill>
                  <a:srgbClr val="A50021"/>
                </a:solidFill>
              </a:rPr>
              <a:t>e.</a:t>
            </a:r>
            <a:r>
              <a:rPr lang="pt-PT" sz="2200" dirty="0"/>
              <a:t> </a:t>
            </a:r>
            <a:r>
              <a:rPr lang="pt-PT" sz="2200" dirty="0">
                <a:sym typeface="Wingdings 2" panose="05020102010507070707" pitchFamily="18" charset="2"/>
              </a:rPr>
              <a:t> </a:t>
            </a:r>
            <a:r>
              <a:rPr lang="pt-PT" sz="2200" i="1" dirty="0"/>
              <a:t>O meu irmão parece um bebé chorão.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77230" y="4390888"/>
            <a:ext cx="8587257" cy="478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lnSpc>
                <a:spcPct val="114000"/>
              </a:lnSpc>
              <a:spcBef>
                <a:spcPts val="600"/>
              </a:spcBef>
            </a:pPr>
            <a:r>
              <a:rPr lang="pt-PT" sz="2200" b="1" dirty="0">
                <a:solidFill>
                  <a:srgbClr val="A50021"/>
                </a:solidFill>
              </a:rPr>
              <a:t>5.</a:t>
            </a:r>
            <a:r>
              <a:rPr lang="pt-PT" sz="2200" dirty="0"/>
              <a:t> Assinala o único provérbio que contém um </a:t>
            </a:r>
            <a:r>
              <a:rPr lang="pt-PT" sz="2200" b="1" dirty="0">
                <a:solidFill>
                  <a:srgbClr val="A50021"/>
                </a:solidFill>
              </a:rPr>
              <a:t>predicativo do sujeito</a:t>
            </a:r>
            <a:r>
              <a:rPr lang="pt-PT" sz="2200" dirty="0"/>
              <a:t>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83568" y="4941168"/>
            <a:ext cx="648072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</a:pPr>
            <a:r>
              <a:rPr lang="pt-PT" sz="2200" b="1" dirty="0">
                <a:solidFill>
                  <a:srgbClr val="A50021"/>
                </a:solidFill>
              </a:rPr>
              <a:t>a.</a:t>
            </a:r>
            <a:r>
              <a:rPr lang="pt-PT" sz="2200" dirty="0"/>
              <a:t> </a:t>
            </a:r>
            <a:r>
              <a:rPr lang="pt-PT" sz="2200" dirty="0">
                <a:sym typeface="Wingdings 2" panose="05020102010507070707" pitchFamily="18" charset="2"/>
              </a:rPr>
              <a:t> </a:t>
            </a:r>
            <a:r>
              <a:rPr lang="pt-PT" sz="2200" i="1" dirty="0"/>
              <a:t>Livro fechado não faz letrado.</a:t>
            </a:r>
          </a:p>
          <a:p>
            <a:pPr marL="271463" indent="-271463">
              <a:spcBef>
                <a:spcPts val="1200"/>
              </a:spcBef>
            </a:pPr>
            <a:r>
              <a:rPr lang="pt-PT" sz="2200" b="1" dirty="0">
                <a:solidFill>
                  <a:srgbClr val="A50021"/>
                </a:solidFill>
              </a:rPr>
              <a:t>b.</a:t>
            </a:r>
            <a:r>
              <a:rPr lang="pt-PT" sz="2200" dirty="0"/>
              <a:t> </a:t>
            </a:r>
            <a:r>
              <a:rPr lang="pt-PT" sz="2200" dirty="0">
                <a:sym typeface="Wingdings 2" panose="05020102010507070707" pitchFamily="18" charset="2"/>
              </a:rPr>
              <a:t> </a:t>
            </a:r>
            <a:r>
              <a:rPr lang="pt-PT" sz="2200" i="1" dirty="0"/>
              <a:t>Gato miador não é bom caçador. </a:t>
            </a:r>
          </a:p>
          <a:p>
            <a:pPr marL="271463" indent="-271463">
              <a:spcBef>
                <a:spcPts val="1200"/>
              </a:spcBef>
            </a:pPr>
            <a:r>
              <a:rPr lang="pt-PT" sz="2200" b="1" dirty="0">
                <a:solidFill>
                  <a:srgbClr val="A50021"/>
                </a:solidFill>
              </a:rPr>
              <a:t>c.</a:t>
            </a:r>
            <a:r>
              <a:rPr lang="pt-PT" sz="2200" dirty="0"/>
              <a:t> </a:t>
            </a:r>
            <a:r>
              <a:rPr lang="pt-PT" sz="2200" dirty="0">
                <a:sym typeface="Wingdings 2" panose="05020102010507070707" pitchFamily="18" charset="2"/>
              </a:rPr>
              <a:t> </a:t>
            </a:r>
            <a:r>
              <a:rPr lang="pt-PT" sz="2200" i="1" dirty="0"/>
              <a:t>Boa árvore não dá ruim fruto.</a:t>
            </a:r>
          </a:p>
        </p:txBody>
      </p:sp>
      <p:cxnSp>
        <p:nvCxnSpPr>
          <p:cNvPr id="4" name="Conexão reta 3"/>
          <p:cNvCxnSpPr/>
          <p:nvPr/>
        </p:nvCxnSpPr>
        <p:spPr>
          <a:xfrm>
            <a:off x="1061610" y="2296759"/>
            <a:ext cx="270030" cy="26814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xão reta 5"/>
          <p:cNvCxnSpPr/>
          <p:nvPr/>
        </p:nvCxnSpPr>
        <p:spPr>
          <a:xfrm flipH="1">
            <a:off x="1061610" y="2290882"/>
            <a:ext cx="252028" cy="288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ta 17"/>
          <p:cNvCxnSpPr/>
          <p:nvPr/>
        </p:nvCxnSpPr>
        <p:spPr>
          <a:xfrm>
            <a:off x="1046953" y="2791103"/>
            <a:ext cx="270030" cy="26814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ta 18"/>
          <p:cNvCxnSpPr/>
          <p:nvPr/>
        </p:nvCxnSpPr>
        <p:spPr>
          <a:xfrm flipH="1">
            <a:off x="1046953" y="2785226"/>
            <a:ext cx="252028" cy="288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xão reta 21"/>
          <p:cNvCxnSpPr/>
          <p:nvPr/>
        </p:nvCxnSpPr>
        <p:spPr>
          <a:xfrm>
            <a:off x="1049643" y="3758913"/>
            <a:ext cx="270030" cy="26814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xão reta 23"/>
          <p:cNvCxnSpPr/>
          <p:nvPr/>
        </p:nvCxnSpPr>
        <p:spPr>
          <a:xfrm flipH="1">
            <a:off x="1049643" y="3753036"/>
            <a:ext cx="252028" cy="288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ta 24"/>
          <p:cNvCxnSpPr/>
          <p:nvPr/>
        </p:nvCxnSpPr>
        <p:spPr>
          <a:xfrm>
            <a:off x="1061610" y="5506862"/>
            <a:ext cx="270030" cy="26814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xão reta 25"/>
          <p:cNvCxnSpPr/>
          <p:nvPr/>
        </p:nvCxnSpPr>
        <p:spPr>
          <a:xfrm flipH="1">
            <a:off x="1061610" y="5500985"/>
            <a:ext cx="252028" cy="288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28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17006</TotalTime>
  <Words>692</Words>
  <Application>Microsoft Office PowerPoint</Application>
  <PresentationFormat>Apresentação no Ecrã (4:3)</PresentationFormat>
  <Paragraphs>102</Paragraphs>
  <Slides>7</Slides>
  <Notes>7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Atividades – trabalho coletivo</vt:lpstr>
      <vt:lpstr>Atividades – trabalho de pares</vt:lpstr>
      <vt:lpstr>Atividades – trabalho individual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Dúvidas gramaticais frequentes</dc:title>
  <dc:creator>Fernanda Costa</dc:creator>
  <cp:lastModifiedBy>professor</cp:lastModifiedBy>
  <cp:revision>813</cp:revision>
  <cp:lastPrinted>2016-12-09T09:14:36Z</cp:lastPrinted>
  <dcterms:created xsi:type="dcterms:W3CDTF">2014-04-16T08:49:45Z</dcterms:created>
  <dcterms:modified xsi:type="dcterms:W3CDTF">2024-02-26T12:34:56Z</dcterms:modified>
</cp:coreProperties>
</file>