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8" r:id="rId3"/>
    <p:sldId id="299" r:id="rId4"/>
    <p:sldId id="302" r:id="rId5"/>
    <p:sldId id="300" r:id="rId6"/>
    <p:sldId id="303" r:id="rId7"/>
    <p:sldId id="304" r:id="rId8"/>
    <p:sldId id="305" r:id="rId9"/>
  </p:sldIdLst>
  <p:sldSz cx="12192000" cy="6858000"/>
  <p:notesSz cx="7010400" cy="9296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DB4233"/>
    <a:srgbClr val="FFFFCC"/>
    <a:srgbClr val="1A698A"/>
    <a:srgbClr val="0000FF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Estilo Claro 3 - Destaqu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36035C-B54E-4784-B5B0-15E7CC41508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D6AE25-9742-4FC3-827D-95B8C9E8BA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369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F8265C-6DA4-47BB-B32E-F19BDF677F9E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69B0B8-BBF0-41A6-BB6E-DACE9C4CA1D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761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69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849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147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346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544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088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803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08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41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66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052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0A19-A78E-41D6-B57B-E849360E911C}" type="datetimeFigureOut">
              <a:rPr lang="pt-PT" smtClean="0"/>
              <a:pPr/>
              <a:t>24/10/2023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4C2D-0EE8-476D-A54B-4207644094E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4.mp3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audio" Target="../media/media4.mp3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18451"/>
          <a:stretch/>
        </p:blipFill>
        <p:spPr>
          <a:xfrm>
            <a:off x="3277373" y="693562"/>
            <a:ext cx="5656582" cy="5768445"/>
          </a:xfrm>
          <a:prstGeom prst="rect">
            <a:avLst/>
          </a:prstGeom>
          <a:blipFill>
            <a:blip r:embed="rId3">
              <a:alphaModFix amt="15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4556099" y="3193063"/>
            <a:ext cx="309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Verbo</a:t>
            </a:r>
            <a:endParaRPr lang="pt-PT" sz="3600" b="1" dirty="0">
              <a:solidFill>
                <a:srgbClr val="FF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323616" y="416898"/>
            <a:ext cx="2868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b="1" dirty="0"/>
              <a:t>Palavras em Linha </a:t>
            </a:r>
            <a:r>
              <a:rPr lang="pt-PT" sz="1100" dirty="0"/>
              <a:t>| 5.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PT" sz="1100" dirty="0"/>
              <a:t> ano</a:t>
            </a:r>
          </a:p>
          <a:p>
            <a:pPr algn="r"/>
            <a:r>
              <a:rPr lang="pt-PT" sz="1000" dirty="0"/>
              <a:t>Maria do Céu Vieira Lopes | Rodolfo Aparício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8610" y="69669"/>
            <a:ext cx="836186" cy="3902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9208" y="3168325"/>
            <a:ext cx="1250771" cy="285481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3616" y="3168325"/>
            <a:ext cx="1102953" cy="28548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19" y="69669"/>
            <a:ext cx="3314267" cy="15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1.11111E-6 L -0.19558 1.1111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2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5410" y="6627476"/>
            <a:ext cx="2751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Palavras em Linha </a:t>
            </a:r>
            <a:r>
              <a:rPr lang="pt-PT" sz="1100" dirty="0"/>
              <a:t>| 5.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PT" sz="1100" dirty="0"/>
              <a:t> ano</a:t>
            </a:r>
            <a:endParaRPr lang="pt-PT" sz="1100" b="1" dirty="0">
              <a:solidFill>
                <a:srgbClr val="F89E53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467780"/>
            <a:ext cx="836186" cy="39022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71501" y="285751"/>
            <a:ext cx="8938259" cy="750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PT" sz="32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Verbo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87" r="35482" b="-1"/>
          <a:stretch/>
        </p:blipFill>
        <p:spPr>
          <a:xfrm>
            <a:off x="10440537" y="4084"/>
            <a:ext cx="1751463" cy="2605563"/>
          </a:xfrm>
          <a:prstGeom prst="rect">
            <a:avLst/>
          </a:prstGeom>
          <a:blipFill>
            <a:blip r:embed="rId8">
              <a:alphaModFix amt="15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21" name="Retângulo 20"/>
          <p:cNvSpPr/>
          <p:nvPr/>
        </p:nvSpPr>
        <p:spPr>
          <a:xfrm rot="3348272">
            <a:off x="10792795" y="607075"/>
            <a:ext cx="1332687" cy="4885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t-PT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Sequência C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431" y="2927021"/>
            <a:ext cx="1161445" cy="3052119"/>
          </a:xfrm>
          <a:prstGeom prst="rect">
            <a:avLst/>
          </a:prstGeom>
        </p:spPr>
      </p:pic>
      <p:sp>
        <p:nvSpPr>
          <p:cNvPr id="12" name="Nota de aviso rectangular arredondada 11"/>
          <p:cNvSpPr/>
          <p:nvPr/>
        </p:nvSpPr>
        <p:spPr>
          <a:xfrm>
            <a:off x="5040630" y="1558345"/>
            <a:ext cx="5305564" cy="2273349"/>
          </a:xfrm>
          <a:prstGeom prst="wedgeRoundRectCallout">
            <a:avLst>
              <a:gd name="adj1" fmla="val -73815"/>
              <a:gd name="adj2" fmla="val 44421"/>
              <a:gd name="adj3" fmla="val 16667"/>
            </a:avLst>
          </a:prstGeom>
          <a:solidFill>
            <a:schemeClr val="bg1"/>
          </a:solidFill>
          <a:ln w="28575">
            <a:solidFill>
              <a:srgbClr val="DB4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verbo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 é o núcleo do grupo verbal. É a palavra que exprime ações, estados ou fenómenos representados no tempo. </a:t>
            </a:r>
          </a:p>
          <a:p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O verbo é a palavra mais variável da língua portuguesa, pois varia em tempo, modo, pessoa e número. </a:t>
            </a:r>
          </a:p>
        </p:txBody>
      </p:sp>
      <p:pic>
        <p:nvPicPr>
          <p:cNvPr id="2" name="PPT-100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968876" y="426313"/>
            <a:ext cx="609600" cy="609600"/>
          </a:xfrm>
          <a:prstGeom prst="rect">
            <a:avLst/>
          </a:prstGeom>
        </p:spPr>
      </p:pic>
      <p:pic>
        <p:nvPicPr>
          <p:cNvPr id="3" name="PPT-100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968876" y="1730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84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4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5410" y="6627476"/>
            <a:ext cx="2751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Palavras em Linha </a:t>
            </a:r>
            <a:r>
              <a:rPr lang="pt-PT" sz="1100" dirty="0"/>
              <a:t>| 5.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PT" sz="1100" dirty="0"/>
              <a:t> ano</a:t>
            </a:r>
            <a:endParaRPr lang="pt-PT" sz="1100" b="1" dirty="0">
              <a:solidFill>
                <a:srgbClr val="F89E53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467780"/>
            <a:ext cx="836186" cy="39022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71501" y="285751"/>
            <a:ext cx="8938259" cy="750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PT" sz="32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Conjugação verbal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87" r="35482" b="-1"/>
          <a:stretch/>
        </p:blipFill>
        <p:spPr>
          <a:xfrm>
            <a:off x="10440537" y="4084"/>
            <a:ext cx="1751463" cy="2605563"/>
          </a:xfrm>
          <a:prstGeom prst="rect">
            <a:avLst/>
          </a:prstGeom>
          <a:blipFill>
            <a:blip r:embed="rId8">
              <a:alphaModFix amt="15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21" name="Retângulo 20"/>
          <p:cNvSpPr/>
          <p:nvPr/>
        </p:nvSpPr>
        <p:spPr>
          <a:xfrm rot="3348272">
            <a:off x="10792795" y="607075"/>
            <a:ext cx="1332687" cy="4885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t-PT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Sequência C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15" y="3897760"/>
            <a:ext cx="1046465" cy="2749968"/>
          </a:xfrm>
          <a:prstGeom prst="rect">
            <a:avLst/>
          </a:prstGeom>
        </p:spPr>
      </p:pic>
      <p:sp>
        <p:nvSpPr>
          <p:cNvPr id="57" name="Nota de aviso rectangular arredondada 56"/>
          <p:cNvSpPr/>
          <p:nvPr/>
        </p:nvSpPr>
        <p:spPr>
          <a:xfrm>
            <a:off x="4415535" y="837760"/>
            <a:ext cx="5172379" cy="2507991"/>
          </a:xfrm>
          <a:prstGeom prst="wedgeRoundRectCallout">
            <a:avLst>
              <a:gd name="adj1" fmla="val -42400"/>
              <a:gd name="adj2" fmla="val 89764"/>
              <a:gd name="adj3" fmla="val 16667"/>
            </a:avLst>
          </a:prstGeom>
          <a:solidFill>
            <a:schemeClr val="bg1"/>
          </a:solidFill>
          <a:ln w="28575">
            <a:solidFill>
              <a:srgbClr val="DB4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rgbClr val="C00000"/>
                </a:solidFill>
              </a:rPr>
              <a:t>Conjugação verbal 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é o conjunto de todas as formas de um verbo.</a:t>
            </a:r>
          </a:p>
          <a:p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Conjugar um verbo é, assim, dizê‑lo em todos os tempos, modos, pessoas e números.</a:t>
            </a:r>
          </a:p>
          <a:p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Os verbos, de acordo com a sua </a:t>
            </a:r>
            <a:r>
              <a:rPr lang="pt-PT" sz="2000" b="1" dirty="0">
                <a:solidFill>
                  <a:srgbClr val="C00000"/>
                </a:solidFill>
              </a:rPr>
              <a:t>vogal temática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, agrupam‑se em três </a:t>
            </a:r>
            <a:r>
              <a:rPr lang="pt-PT" sz="2000" b="1" dirty="0">
                <a:solidFill>
                  <a:srgbClr val="C00000"/>
                </a:solidFill>
              </a:rPr>
              <a:t>paradigmas flexionais 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ou modelos de conjugação.</a:t>
            </a:r>
          </a:p>
        </p:txBody>
      </p:sp>
      <p:pic>
        <p:nvPicPr>
          <p:cNvPr id="58" name="Imagem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0959" y="3815605"/>
            <a:ext cx="1086363" cy="2811871"/>
          </a:xfrm>
          <a:prstGeom prst="rect">
            <a:avLst/>
          </a:prstGeom>
        </p:spPr>
      </p:pic>
      <p:pic>
        <p:nvPicPr>
          <p:cNvPr id="2" name="PPT-100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968876" y="532960"/>
            <a:ext cx="609600" cy="609600"/>
          </a:xfrm>
          <a:prstGeom prst="rect">
            <a:avLst/>
          </a:prstGeom>
        </p:spPr>
      </p:pic>
      <p:pic>
        <p:nvPicPr>
          <p:cNvPr id="3" name="PPT-100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968876" y="1279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32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32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32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87" r="35482" b="-1"/>
          <a:stretch/>
        </p:blipFill>
        <p:spPr>
          <a:xfrm>
            <a:off x="10440537" y="4084"/>
            <a:ext cx="1751463" cy="2605563"/>
          </a:xfrm>
          <a:prstGeom prst="rect">
            <a:avLst/>
          </a:prstGeom>
          <a:blipFill>
            <a:blip r:embed="rId3">
              <a:alphaModFix amt="15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71" name="Retângulo 70"/>
          <p:cNvSpPr/>
          <p:nvPr/>
        </p:nvSpPr>
        <p:spPr>
          <a:xfrm rot="3348272">
            <a:off x="10792795" y="607075"/>
            <a:ext cx="1332687" cy="4885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t-PT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Sequência C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51613" y="1703550"/>
            <a:ext cx="2455817" cy="96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2950359" y="1878525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err="1"/>
              <a:t>am</a:t>
            </a:r>
            <a:r>
              <a:rPr lang="pt-PT" dirty="0"/>
              <a:t> + 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18012" y="1137493"/>
            <a:ext cx="427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1.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ª</a:t>
            </a:r>
            <a:r>
              <a:rPr lang="pt-PT" sz="2000" b="1" dirty="0"/>
              <a:t> conjugação – verbos de tema em </a:t>
            </a:r>
            <a:r>
              <a:rPr lang="pt-PT" sz="2000" b="1" dirty="0">
                <a:solidFill>
                  <a:srgbClr val="C00000"/>
                </a:solidFill>
              </a:rPr>
              <a:t>a</a:t>
            </a:r>
            <a:r>
              <a:rPr lang="pt-PT" sz="2000" b="1" dirty="0"/>
              <a:t>:</a:t>
            </a:r>
          </a:p>
        </p:txBody>
      </p:sp>
      <p:sp>
        <p:nvSpPr>
          <p:cNvPr id="3" name="Retângulo 2"/>
          <p:cNvSpPr/>
          <p:nvPr/>
        </p:nvSpPr>
        <p:spPr>
          <a:xfrm>
            <a:off x="792482" y="2012704"/>
            <a:ext cx="1219200" cy="3483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amar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65122" y="1946030"/>
            <a:ext cx="1010194" cy="2471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76306" y="1652340"/>
            <a:ext cx="67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tema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75316" y="187861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+ 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03865" y="2148358"/>
            <a:ext cx="801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</a:rPr>
              <a:t>radical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70219" y="2130622"/>
            <a:ext cx="92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accent1"/>
                </a:solidFill>
              </a:rPr>
              <a:t>vogal</a:t>
            </a:r>
          </a:p>
          <a:p>
            <a:r>
              <a:rPr lang="pt-PT" sz="1600" dirty="0">
                <a:solidFill>
                  <a:schemeClr val="accent1"/>
                </a:solidFill>
              </a:rPr>
              <a:t>temática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5329644" y="1680951"/>
            <a:ext cx="3933008" cy="101184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Exemplos de verbos da 1.</a:t>
            </a:r>
            <a:r>
              <a:rPr lang="pt-PT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ª 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conjugação: lavar, levantar, desejar, esperar, pintar, andar…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9690464" y="1752098"/>
            <a:ext cx="2214843" cy="122013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200" dirty="0">
              <a:solidFill>
                <a:srgbClr val="003399"/>
              </a:solidFill>
            </a:endParaRPr>
          </a:p>
          <a:p>
            <a:pPr algn="just"/>
            <a:r>
              <a:rPr lang="pt-PT" sz="1200" dirty="0">
                <a:solidFill>
                  <a:srgbClr val="003399"/>
                </a:solidFill>
              </a:rPr>
              <a:t>Geralmente a vogal temática de um verbo regular </a:t>
            </a:r>
            <a:r>
              <a:rPr lang="pt-PT" sz="1200" dirty="0" err="1">
                <a:solidFill>
                  <a:srgbClr val="003399"/>
                </a:solidFill>
              </a:rPr>
              <a:t>encon-</a:t>
            </a:r>
            <a:endParaRPr lang="pt-PT" sz="1200" dirty="0">
              <a:solidFill>
                <a:srgbClr val="003399"/>
              </a:solidFill>
            </a:endParaRPr>
          </a:p>
          <a:p>
            <a:pPr algn="just"/>
            <a:r>
              <a:rPr lang="pt-PT" sz="1200" dirty="0" err="1">
                <a:solidFill>
                  <a:srgbClr val="003399"/>
                </a:solidFill>
              </a:rPr>
              <a:t>tra-se</a:t>
            </a:r>
            <a:r>
              <a:rPr lang="pt-PT" sz="1200" dirty="0">
                <a:solidFill>
                  <a:srgbClr val="003399"/>
                </a:solidFill>
              </a:rPr>
              <a:t> antes do </a:t>
            </a:r>
            <a:r>
              <a:rPr lang="pt-PT" sz="1200" b="1" i="1" dirty="0">
                <a:solidFill>
                  <a:srgbClr val="C00000"/>
                </a:solidFill>
              </a:rPr>
              <a:t>r</a:t>
            </a:r>
            <a:r>
              <a:rPr lang="pt-PT" sz="1200" dirty="0">
                <a:solidFill>
                  <a:srgbClr val="003399"/>
                </a:solidFill>
              </a:rPr>
              <a:t> do infinitivo impessoal.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9690464" y="1485650"/>
            <a:ext cx="1933690" cy="57124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/>
              <a:t>Nota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945882" y="1880634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err="1">
                <a:solidFill>
                  <a:srgbClr val="FF0000"/>
                </a:solidFill>
              </a:rPr>
              <a:t>am</a:t>
            </a:r>
            <a:r>
              <a:rPr lang="pt-PT" dirty="0"/>
              <a:t> + </a:t>
            </a:r>
            <a:r>
              <a:rPr lang="pt-PT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2550101" y="3548488"/>
            <a:ext cx="2455817" cy="96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Retângulo 39"/>
          <p:cNvSpPr/>
          <p:nvPr/>
        </p:nvSpPr>
        <p:spPr>
          <a:xfrm>
            <a:off x="2892903" y="3723463"/>
            <a:ext cx="92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/>
              <a:t>com + e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16500" y="2982431"/>
            <a:ext cx="427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2.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ª</a:t>
            </a:r>
            <a:r>
              <a:rPr lang="pt-PT" sz="2000" b="1" dirty="0"/>
              <a:t> conjugação – verbos de tema em </a:t>
            </a:r>
            <a:r>
              <a:rPr lang="pt-PT" sz="2000" b="1" dirty="0">
                <a:solidFill>
                  <a:srgbClr val="C00000"/>
                </a:solidFill>
              </a:rPr>
              <a:t>e</a:t>
            </a:r>
            <a:r>
              <a:rPr lang="pt-PT" sz="2000" b="1" dirty="0"/>
              <a:t>: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790970" y="3857642"/>
            <a:ext cx="1219200" cy="3483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comer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863610" y="3809074"/>
            <a:ext cx="1010194" cy="2471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074794" y="3497278"/>
            <a:ext cx="67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tema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3873804" y="3723552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+ r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2602353" y="3993296"/>
            <a:ext cx="801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</a:rPr>
              <a:t>radical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3368707" y="3975560"/>
            <a:ext cx="92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accent1"/>
                </a:solidFill>
              </a:rPr>
              <a:t>vogal</a:t>
            </a:r>
          </a:p>
          <a:p>
            <a:r>
              <a:rPr lang="pt-PT" sz="1600" dirty="0">
                <a:solidFill>
                  <a:schemeClr val="accent1"/>
                </a:solidFill>
              </a:rPr>
              <a:t>temática</a:t>
            </a:r>
          </a:p>
        </p:txBody>
      </p:sp>
      <p:sp>
        <p:nvSpPr>
          <p:cNvPr id="48" name="Retângulo arredondado 47"/>
          <p:cNvSpPr/>
          <p:nvPr/>
        </p:nvSpPr>
        <p:spPr>
          <a:xfrm>
            <a:off x="5328132" y="3525889"/>
            <a:ext cx="3933008" cy="101184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Exemplos de verbos da 2.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ª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 conjugação: correr, ceder, aprender, pôr, dispor…</a:t>
            </a:r>
          </a:p>
        </p:txBody>
      </p:sp>
      <p:sp>
        <p:nvSpPr>
          <p:cNvPr id="50" name="Retângulo arredondado 49"/>
          <p:cNvSpPr/>
          <p:nvPr/>
        </p:nvSpPr>
        <p:spPr>
          <a:xfrm>
            <a:off x="9688952" y="3597036"/>
            <a:ext cx="2216355" cy="1294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200" dirty="0"/>
          </a:p>
          <a:p>
            <a:pPr algn="just"/>
            <a:r>
              <a:rPr lang="pt-PT" sz="1200" dirty="0">
                <a:solidFill>
                  <a:srgbClr val="003399"/>
                </a:solidFill>
              </a:rPr>
              <a:t>É a origem latina do verbo </a:t>
            </a:r>
            <a:r>
              <a:rPr lang="pt-PT" sz="1200" dirty="0">
                <a:solidFill>
                  <a:srgbClr val="C00000"/>
                </a:solidFill>
              </a:rPr>
              <a:t>pôr</a:t>
            </a:r>
            <a:r>
              <a:rPr lang="pt-PT" sz="1200" dirty="0"/>
              <a:t> </a:t>
            </a:r>
            <a:r>
              <a:rPr lang="pt-PT" sz="1200" dirty="0">
                <a:solidFill>
                  <a:srgbClr val="003399"/>
                </a:solidFill>
              </a:rPr>
              <a:t>(</a:t>
            </a:r>
            <a:r>
              <a:rPr lang="pt-PT" sz="1200" i="1" dirty="0" err="1">
                <a:solidFill>
                  <a:srgbClr val="C00000"/>
                </a:solidFill>
              </a:rPr>
              <a:t>ponere</a:t>
            </a:r>
            <a:r>
              <a:rPr lang="pt-PT" sz="1200" dirty="0">
                <a:solidFill>
                  <a:srgbClr val="003399"/>
                </a:solidFill>
              </a:rPr>
              <a:t>) que explica que este verbo e os seus derivados sejam incluídos na </a:t>
            </a:r>
            <a:r>
              <a:rPr lang="pt-PT" sz="1200" dirty="0">
                <a:solidFill>
                  <a:srgbClr val="C00000"/>
                </a:solidFill>
              </a:rPr>
              <a:t>2.</a:t>
            </a:r>
            <a:r>
              <a:rPr lang="pt-PT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ª</a:t>
            </a:r>
            <a:r>
              <a:rPr lang="pt-PT" sz="1200" dirty="0">
                <a:solidFill>
                  <a:srgbClr val="C00000"/>
                </a:solidFill>
              </a:rPr>
              <a:t> conjugação</a:t>
            </a:r>
            <a:r>
              <a:rPr lang="pt-PT" sz="120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51" name="Seta para a direita 50"/>
          <p:cNvSpPr/>
          <p:nvPr/>
        </p:nvSpPr>
        <p:spPr>
          <a:xfrm>
            <a:off x="9688952" y="3330588"/>
            <a:ext cx="1935202" cy="57124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/>
              <a:t>Nota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2888426" y="3725572"/>
            <a:ext cx="92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com</a:t>
            </a:r>
            <a:r>
              <a:rPr lang="pt-PT" dirty="0"/>
              <a:t> + </a:t>
            </a:r>
            <a:r>
              <a:rPr lang="pt-PT" dirty="0">
                <a:solidFill>
                  <a:srgbClr val="92D050"/>
                </a:solidFill>
              </a:rPr>
              <a:t>e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2548597" y="5462782"/>
            <a:ext cx="2455817" cy="96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tângulo 53"/>
          <p:cNvSpPr/>
          <p:nvPr/>
        </p:nvSpPr>
        <p:spPr>
          <a:xfrm>
            <a:off x="2928909" y="5637757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err="1"/>
              <a:t>part</a:t>
            </a:r>
            <a:r>
              <a:rPr lang="pt-PT" dirty="0"/>
              <a:t> + i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414996" y="4896725"/>
            <a:ext cx="427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3.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ª</a:t>
            </a:r>
            <a:r>
              <a:rPr lang="pt-PT" sz="2000" b="1" dirty="0"/>
              <a:t> conjugação – verbos de tema em </a:t>
            </a:r>
            <a:r>
              <a:rPr lang="pt-PT" sz="2000" b="1" dirty="0">
                <a:solidFill>
                  <a:srgbClr val="C00000"/>
                </a:solidFill>
              </a:rPr>
              <a:t>i</a:t>
            </a:r>
            <a:r>
              <a:rPr lang="pt-PT" sz="2000" b="1" dirty="0"/>
              <a:t>: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789466" y="5771936"/>
            <a:ext cx="1219200" cy="3483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partir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2862106" y="5723370"/>
            <a:ext cx="1010194" cy="2471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3073290" y="5411572"/>
            <a:ext cx="67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tema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3872300" y="5637846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+ r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2600849" y="5907590"/>
            <a:ext cx="801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</a:rPr>
              <a:t>radical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3367203" y="5889854"/>
            <a:ext cx="92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accent1"/>
                </a:solidFill>
              </a:rPr>
              <a:t>vogal</a:t>
            </a:r>
          </a:p>
          <a:p>
            <a:r>
              <a:rPr lang="pt-PT" sz="1600" dirty="0">
                <a:solidFill>
                  <a:schemeClr val="accent1"/>
                </a:solidFill>
              </a:rPr>
              <a:t>temática</a:t>
            </a:r>
          </a:p>
        </p:txBody>
      </p:sp>
      <p:sp>
        <p:nvSpPr>
          <p:cNvPr id="62" name="Retângulo arredondado 61"/>
          <p:cNvSpPr/>
          <p:nvPr/>
        </p:nvSpPr>
        <p:spPr>
          <a:xfrm>
            <a:off x="5326628" y="5440183"/>
            <a:ext cx="3933008" cy="101184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Exemplos de verbos da 3.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ª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 conjugação: possuir, existir, concluir…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2933486" y="5639868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err="1">
                <a:solidFill>
                  <a:srgbClr val="FF0000"/>
                </a:solidFill>
              </a:rPr>
              <a:t>part</a:t>
            </a:r>
            <a:r>
              <a:rPr lang="pt-PT" dirty="0"/>
              <a:t> + </a:t>
            </a:r>
            <a:r>
              <a:rPr lang="pt-PT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14" name="Chaveta à esquerda 13"/>
          <p:cNvSpPr/>
          <p:nvPr/>
        </p:nvSpPr>
        <p:spPr>
          <a:xfrm>
            <a:off x="2320836" y="1662033"/>
            <a:ext cx="269966" cy="1040458"/>
          </a:xfrm>
          <a:prstGeom prst="leftBrace">
            <a:avLst>
              <a:gd name="adj1" fmla="val 0"/>
              <a:gd name="adj2" fmla="val 50000"/>
            </a:avLst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Chaveta à esquerda 64"/>
          <p:cNvSpPr/>
          <p:nvPr/>
        </p:nvSpPr>
        <p:spPr>
          <a:xfrm>
            <a:off x="2320836" y="3507072"/>
            <a:ext cx="269966" cy="1040458"/>
          </a:xfrm>
          <a:prstGeom prst="leftBrace">
            <a:avLst>
              <a:gd name="adj1" fmla="val 0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Chaveta à esquerda 66"/>
          <p:cNvSpPr/>
          <p:nvPr/>
        </p:nvSpPr>
        <p:spPr>
          <a:xfrm>
            <a:off x="2320836" y="5425944"/>
            <a:ext cx="269966" cy="1040458"/>
          </a:xfrm>
          <a:prstGeom prst="leftBrace">
            <a:avLst>
              <a:gd name="adj1" fmla="val 0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571501" y="285751"/>
            <a:ext cx="8938259" cy="750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PT" sz="32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Conjugação verbal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275410" y="6627476"/>
            <a:ext cx="2751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Palavras em Linha </a:t>
            </a:r>
            <a:r>
              <a:rPr lang="pt-PT" sz="1100" dirty="0"/>
              <a:t>| 5.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PT" sz="1100" dirty="0"/>
              <a:t> ano</a:t>
            </a:r>
            <a:endParaRPr lang="pt-PT" sz="1100" b="1" dirty="0">
              <a:solidFill>
                <a:srgbClr val="F89E53"/>
              </a:solidFill>
            </a:endParaRP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467780"/>
            <a:ext cx="83618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  <p:bldP spid="3" grpId="0" animBg="1"/>
      <p:bldP spid="7" grpId="0" animBg="1"/>
      <p:bldP spid="6" grpId="0"/>
      <p:bldP spid="8" grpId="0"/>
      <p:bldP spid="9" grpId="0"/>
      <p:bldP spid="10" grpId="0"/>
      <p:bldP spid="11" grpId="0" animBg="1"/>
      <p:bldP spid="15" grpId="0" animBg="1"/>
      <p:bldP spid="16" grpId="0" animBg="1"/>
      <p:bldP spid="16" grpId="1" animBg="1"/>
      <p:bldP spid="12" grpId="0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50" grpId="0" animBg="1"/>
      <p:bldP spid="51" grpId="0" animBg="1"/>
      <p:bldP spid="51" grpId="1" animBg="1"/>
      <p:bldP spid="52" grpId="0"/>
      <p:bldP spid="53" grpId="0" animBg="1"/>
      <p:bldP spid="54" grpId="0"/>
      <p:bldP spid="55" grpId="0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6" grpId="0"/>
      <p:bldP spid="14" grpId="0" animBg="1"/>
      <p:bldP spid="65" grpId="0" animBg="1"/>
      <p:bldP spid="67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5410" y="6627476"/>
            <a:ext cx="2751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Palavras em Linha </a:t>
            </a:r>
            <a:r>
              <a:rPr lang="pt-PT" sz="1100" dirty="0"/>
              <a:t>| 5.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PT" sz="1100" dirty="0"/>
              <a:t> ano</a:t>
            </a:r>
            <a:endParaRPr lang="pt-PT" sz="1100" b="1" dirty="0">
              <a:solidFill>
                <a:srgbClr val="F89E53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467780"/>
            <a:ext cx="836186" cy="39022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71501" y="285751"/>
            <a:ext cx="8938259" cy="750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PT" sz="32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Verbo regular e vergo irregular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87" r="35482" b="-1"/>
          <a:stretch/>
        </p:blipFill>
        <p:spPr>
          <a:xfrm>
            <a:off x="10440537" y="4084"/>
            <a:ext cx="1751463" cy="2605563"/>
          </a:xfrm>
          <a:prstGeom prst="rect">
            <a:avLst/>
          </a:prstGeom>
          <a:blipFill>
            <a:blip r:embed="rId6">
              <a:alphaModFix amt="15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21" name="Retângulo 20"/>
          <p:cNvSpPr/>
          <p:nvPr/>
        </p:nvSpPr>
        <p:spPr>
          <a:xfrm rot="3348272">
            <a:off x="10792795" y="607075"/>
            <a:ext cx="1332687" cy="4885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t-PT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Sequência C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71501" y="1154467"/>
            <a:ext cx="97527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Verbo regular </a:t>
            </a:r>
            <a:r>
              <a:rPr lang="pt-PT" sz="2000" dirty="0"/>
              <a:t>é o que mantém o radical em toda a sua conjugação e segue o paradigma respetivo.</a:t>
            </a:r>
          </a:p>
          <a:p>
            <a:endParaRPr lang="pt-PT" sz="2000" dirty="0"/>
          </a:p>
          <a:p>
            <a:r>
              <a:rPr lang="pt-PT" sz="2000" dirty="0"/>
              <a:t>	</a:t>
            </a:r>
            <a:r>
              <a:rPr lang="pt-PT" sz="2000" b="1" dirty="0">
                <a:solidFill>
                  <a:srgbClr val="C00000"/>
                </a:solidFill>
              </a:rPr>
              <a:t>falar</a:t>
            </a:r>
            <a:r>
              <a:rPr lang="pt-PT" sz="2000" dirty="0"/>
              <a:t> — </a:t>
            </a:r>
            <a:r>
              <a:rPr lang="pt-PT" sz="2000" b="1" dirty="0">
                <a:solidFill>
                  <a:srgbClr val="C00000"/>
                </a:solidFill>
              </a:rPr>
              <a:t>fal</a:t>
            </a:r>
            <a:r>
              <a:rPr lang="pt-PT" sz="2000" dirty="0">
                <a:solidFill>
                  <a:srgbClr val="C00000"/>
                </a:solidFill>
              </a:rPr>
              <a:t>o</a:t>
            </a:r>
            <a:r>
              <a:rPr lang="pt-PT" sz="2000" dirty="0"/>
              <a:t>, </a:t>
            </a:r>
            <a:r>
              <a:rPr lang="pt-PT" sz="2000" b="1" dirty="0">
                <a:solidFill>
                  <a:srgbClr val="C00000"/>
                </a:solidFill>
              </a:rPr>
              <a:t>fal</a:t>
            </a:r>
            <a:r>
              <a:rPr lang="pt-PT" sz="2000" dirty="0">
                <a:solidFill>
                  <a:srgbClr val="C00000"/>
                </a:solidFill>
              </a:rPr>
              <a:t>ei</a:t>
            </a:r>
            <a:r>
              <a:rPr lang="pt-PT" sz="2000" dirty="0"/>
              <a:t>, </a:t>
            </a:r>
            <a:r>
              <a:rPr lang="pt-PT" sz="2000" b="1" dirty="0">
                <a:solidFill>
                  <a:srgbClr val="C00000"/>
                </a:solidFill>
              </a:rPr>
              <a:t>fal</a:t>
            </a:r>
            <a:r>
              <a:rPr lang="pt-PT" sz="2000" dirty="0">
                <a:solidFill>
                  <a:srgbClr val="C00000"/>
                </a:solidFill>
              </a:rPr>
              <a:t>ava</a:t>
            </a:r>
            <a:r>
              <a:rPr lang="pt-PT" sz="2000" dirty="0"/>
              <a:t>, </a:t>
            </a:r>
            <a:r>
              <a:rPr lang="pt-PT" sz="2000" b="1" dirty="0">
                <a:solidFill>
                  <a:srgbClr val="C00000"/>
                </a:solidFill>
              </a:rPr>
              <a:t>fal</a:t>
            </a:r>
            <a:r>
              <a:rPr lang="pt-PT" sz="2000" dirty="0">
                <a:solidFill>
                  <a:srgbClr val="C00000"/>
                </a:solidFill>
              </a:rPr>
              <a:t>ara</a:t>
            </a:r>
            <a:r>
              <a:rPr lang="pt-PT" sz="2000" dirty="0"/>
              <a:t>, </a:t>
            </a:r>
            <a:r>
              <a:rPr lang="pt-PT" sz="2000" b="1" dirty="0">
                <a:solidFill>
                  <a:srgbClr val="C00000"/>
                </a:solidFill>
              </a:rPr>
              <a:t>fal</a:t>
            </a:r>
            <a:r>
              <a:rPr lang="pt-PT" sz="2000" dirty="0">
                <a:solidFill>
                  <a:srgbClr val="C00000"/>
                </a:solidFill>
              </a:rPr>
              <a:t>arei</a:t>
            </a:r>
          </a:p>
          <a:p>
            <a:endParaRPr lang="pt-PT" sz="2000" dirty="0"/>
          </a:p>
          <a:p>
            <a:endParaRPr lang="pt-PT" sz="2000" dirty="0"/>
          </a:p>
          <a:p>
            <a:r>
              <a:rPr lang="pt-PT" sz="2000" b="1" dirty="0">
                <a:solidFill>
                  <a:srgbClr val="C00000"/>
                </a:solidFill>
              </a:rPr>
              <a:t>Verbo irregular </a:t>
            </a:r>
            <a:r>
              <a:rPr lang="pt-PT" sz="2000" dirty="0"/>
              <a:t>é o que não mantém o radical em toda a sua conjugação.</a:t>
            </a:r>
          </a:p>
          <a:p>
            <a:endParaRPr lang="pt-PT" sz="2000" dirty="0"/>
          </a:p>
          <a:p>
            <a:r>
              <a:rPr lang="pt-PT" sz="2000" dirty="0"/>
              <a:t>	</a:t>
            </a:r>
            <a:r>
              <a:rPr lang="pt-PT" sz="2000" b="1" dirty="0">
                <a:solidFill>
                  <a:srgbClr val="C00000"/>
                </a:solidFill>
              </a:rPr>
              <a:t>ir</a:t>
            </a:r>
            <a:r>
              <a:rPr lang="pt-PT" sz="2000" dirty="0"/>
              <a:t> — </a:t>
            </a:r>
            <a:r>
              <a:rPr lang="pt-PT" sz="2000" dirty="0">
                <a:solidFill>
                  <a:srgbClr val="C00000"/>
                </a:solidFill>
              </a:rPr>
              <a:t>vou</a:t>
            </a:r>
            <a:r>
              <a:rPr lang="pt-PT" sz="2000" dirty="0"/>
              <a:t>,</a:t>
            </a:r>
            <a:r>
              <a:rPr lang="pt-PT" sz="2000" dirty="0">
                <a:solidFill>
                  <a:srgbClr val="C00000"/>
                </a:solidFill>
              </a:rPr>
              <a:t> fui</a:t>
            </a:r>
            <a:r>
              <a:rPr lang="pt-PT" sz="2000" dirty="0"/>
              <a:t>,</a:t>
            </a:r>
            <a:r>
              <a:rPr lang="pt-PT" sz="2000" dirty="0">
                <a:solidFill>
                  <a:srgbClr val="C00000"/>
                </a:solidFill>
              </a:rPr>
              <a:t> ia</a:t>
            </a:r>
            <a:r>
              <a:rPr lang="pt-PT" sz="2000" dirty="0"/>
              <a:t>,</a:t>
            </a:r>
            <a:r>
              <a:rPr lang="pt-PT" sz="2000" dirty="0">
                <a:solidFill>
                  <a:srgbClr val="C00000"/>
                </a:solidFill>
              </a:rPr>
              <a:t> irei</a:t>
            </a:r>
            <a:r>
              <a:rPr lang="pt-PT" sz="2000" dirty="0"/>
              <a:t>,</a:t>
            </a:r>
            <a:r>
              <a:rPr lang="pt-PT" sz="2000" dirty="0">
                <a:solidFill>
                  <a:srgbClr val="C00000"/>
                </a:solidFill>
              </a:rPr>
              <a:t> vá</a:t>
            </a:r>
            <a:r>
              <a:rPr lang="pt-PT" sz="2000" dirty="0"/>
              <a:t>,</a:t>
            </a:r>
            <a:r>
              <a:rPr lang="pt-PT" sz="2000" dirty="0">
                <a:solidFill>
                  <a:srgbClr val="C00000"/>
                </a:solidFill>
              </a:rPr>
              <a:t> viesse</a:t>
            </a:r>
            <a:r>
              <a:rPr lang="pt-PT" sz="2000" dirty="0"/>
              <a:t>,</a:t>
            </a:r>
            <a:r>
              <a:rPr lang="pt-PT" sz="2000" dirty="0">
                <a:solidFill>
                  <a:srgbClr val="C00000"/>
                </a:solidFill>
              </a:rPr>
              <a:t> vindo</a:t>
            </a:r>
          </a:p>
          <a:p>
            <a:endParaRPr lang="pt-PT" sz="2000" dirty="0"/>
          </a:p>
          <a:p>
            <a:r>
              <a:rPr lang="pt-PT" sz="2000" dirty="0"/>
              <a:t>Exemplos de outros verbos irregulares: dizer, estar, fazer, poder, querer, ser, ter, pôr.</a:t>
            </a:r>
          </a:p>
        </p:txBody>
      </p:sp>
      <p:pic>
        <p:nvPicPr>
          <p:cNvPr id="2" name="PPT-100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968876" y="544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5410" y="6627476"/>
            <a:ext cx="2751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Palavras em Linha </a:t>
            </a:r>
            <a:r>
              <a:rPr lang="pt-PT" sz="1100" dirty="0"/>
              <a:t>| 5.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PT" sz="1100" dirty="0"/>
              <a:t> ano</a:t>
            </a:r>
            <a:endParaRPr lang="pt-PT" sz="1100" b="1" dirty="0">
              <a:solidFill>
                <a:srgbClr val="F89E53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467780"/>
            <a:ext cx="836186" cy="39022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71501" y="285751"/>
            <a:ext cx="8938259" cy="750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PT" sz="32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Subclasses do verbo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87" r="35482" b="-1"/>
          <a:stretch/>
        </p:blipFill>
        <p:spPr>
          <a:xfrm>
            <a:off x="10440537" y="4084"/>
            <a:ext cx="1751463" cy="2605563"/>
          </a:xfrm>
          <a:prstGeom prst="rect">
            <a:avLst/>
          </a:prstGeom>
          <a:blipFill>
            <a:blip r:embed="rId6">
              <a:alphaModFix amt="15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21" name="Retângulo 20"/>
          <p:cNvSpPr/>
          <p:nvPr/>
        </p:nvSpPr>
        <p:spPr>
          <a:xfrm rot="3348272">
            <a:off x="10792795" y="607075"/>
            <a:ext cx="1332687" cy="4885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t-PT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Sequência C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71501" y="1154467"/>
            <a:ext cx="97527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Verbo principal </a:t>
            </a:r>
            <a:r>
              <a:rPr lang="pt-PT" sz="2000" dirty="0"/>
              <a:t>— é aquele que seleciona o sujeito e o(s) complemento(s).</a:t>
            </a:r>
          </a:p>
          <a:p>
            <a:endParaRPr lang="pt-PT" sz="2000" dirty="0"/>
          </a:p>
          <a:p>
            <a:r>
              <a:rPr lang="pt-PT" sz="2000" dirty="0"/>
              <a:t>	A avó </a:t>
            </a:r>
            <a:r>
              <a:rPr lang="pt-PT" sz="2000" b="1" dirty="0"/>
              <a:t>ofereceu</a:t>
            </a:r>
            <a:r>
              <a:rPr lang="pt-PT" sz="2000" dirty="0"/>
              <a:t> à Rita um livro de poesia.</a:t>
            </a:r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r>
              <a:rPr lang="pt-PT" sz="2000" b="1" dirty="0">
                <a:solidFill>
                  <a:srgbClr val="C00000"/>
                </a:solidFill>
              </a:rPr>
              <a:t>Verbo auxiliar </a:t>
            </a:r>
            <a:r>
              <a:rPr lang="pt-PT" sz="2000" dirty="0"/>
              <a:t>— antecede um verbo principal, formando com ele um complexo verbal.</a:t>
            </a:r>
          </a:p>
          <a:p>
            <a:endParaRPr lang="pt-PT" sz="2000" dirty="0"/>
          </a:p>
          <a:p>
            <a:r>
              <a:rPr lang="pt-PT" sz="2000" dirty="0"/>
              <a:t>	A Rita contou que a avó lhe       </a:t>
            </a: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tinha</a:t>
            </a:r>
            <a:r>
              <a:rPr lang="pt-PT" sz="2000" b="1" dirty="0"/>
              <a:t>       </a:t>
            </a:r>
            <a:r>
              <a:rPr lang="pt-PT" sz="2000" b="1" dirty="0">
                <a:solidFill>
                  <a:srgbClr val="C00000"/>
                </a:solidFill>
              </a:rPr>
              <a:t>oferecido	</a:t>
            </a:r>
            <a:r>
              <a:rPr lang="pt-PT" sz="2000" b="1" dirty="0"/>
              <a:t> </a:t>
            </a:r>
            <a:r>
              <a:rPr lang="pt-PT" sz="2000" dirty="0"/>
              <a:t>um livro de poesia.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892733" y="3926734"/>
            <a:ext cx="1933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accent1">
                    <a:lumMod val="50000"/>
                  </a:schemeClr>
                </a:solidFill>
              </a:rPr>
              <a:t>verbo ter</a:t>
            </a:r>
          </a:p>
          <a:p>
            <a:pPr algn="ctr"/>
            <a:r>
              <a:rPr lang="pt-PT" sz="1600" dirty="0">
                <a:solidFill>
                  <a:schemeClr val="accent1">
                    <a:lumMod val="50000"/>
                  </a:schemeClr>
                </a:solidFill>
              </a:rPr>
              <a:t>(auxiliar dos</a:t>
            </a:r>
          </a:p>
          <a:p>
            <a:pPr algn="ctr"/>
            <a:r>
              <a:rPr lang="pt-PT" sz="1600" dirty="0">
                <a:solidFill>
                  <a:schemeClr val="accent1">
                    <a:lumMod val="50000"/>
                  </a:schemeClr>
                </a:solidFill>
              </a:rPr>
              <a:t>tempos compostos) </a:t>
            </a:r>
          </a:p>
          <a:p>
            <a:endParaRPr lang="pt-P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688977" y="3926734"/>
            <a:ext cx="146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rgbClr val="C00000"/>
                </a:solidFill>
              </a:rPr>
              <a:t>verbo principal no particípio</a:t>
            </a:r>
          </a:p>
        </p:txBody>
      </p:sp>
      <p:pic>
        <p:nvPicPr>
          <p:cNvPr id="3" name="PPT-100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808287" y="544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5410" y="6627476"/>
            <a:ext cx="2751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Palavras em Linha </a:t>
            </a:r>
            <a:r>
              <a:rPr lang="pt-PT" sz="1100" dirty="0"/>
              <a:t>| 5.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PT" sz="1100" dirty="0"/>
              <a:t> ano</a:t>
            </a:r>
            <a:endParaRPr lang="pt-PT" sz="1100" b="1" dirty="0">
              <a:solidFill>
                <a:srgbClr val="F89E53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467780"/>
            <a:ext cx="836186" cy="39022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71501" y="285751"/>
            <a:ext cx="8938259" cy="750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PT" sz="32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Formas finitas e não finitas do verbo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87" r="35482" b="-1"/>
          <a:stretch/>
        </p:blipFill>
        <p:spPr>
          <a:xfrm>
            <a:off x="10440537" y="4084"/>
            <a:ext cx="1751463" cy="2605563"/>
          </a:xfrm>
          <a:prstGeom prst="rect">
            <a:avLst/>
          </a:prstGeom>
          <a:blipFill>
            <a:blip r:embed="rId6">
              <a:alphaModFix amt="15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21" name="Retângulo 20"/>
          <p:cNvSpPr/>
          <p:nvPr/>
        </p:nvSpPr>
        <p:spPr>
          <a:xfrm rot="3348272">
            <a:off x="10792795" y="607075"/>
            <a:ext cx="1332687" cy="4885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t-PT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Sequência C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71501" y="1154467"/>
            <a:ext cx="9752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rgbClr val="C00000"/>
                </a:solidFill>
              </a:rPr>
              <a:t>Formas finitas</a:t>
            </a:r>
            <a:endParaRPr lang="pt-PT" sz="2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16921"/>
              </p:ext>
            </p:extLst>
          </p:nvPr>
        </p:nvGraphicFramePr>
        <p:xfrm>
          <a:off x="653307" y="1629804"/>
          <a:ext cx="9945024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Modo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Tempo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pt-PT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Indicativo</a:t>
                      </a:r>
                    </a:p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locutor apresenta a ação como certa, real. 	</a:t>
                      </a:r>
                    </a:p>
                    <a:p>
                      <a:endParaRPr lang="pt-PT" b="1" dirty="0">
                        <a:ln>
                          <a:noFill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Presente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ando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como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parto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pt-PT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Pretérito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perfeito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andei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comi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imperfeito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andava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comia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partia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mais‑que‑perfeito simples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andara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comera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partira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mais‑que‑perfeito composto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tinha andado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tinha comido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tinha partido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Futuro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andarei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comerei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eu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partirei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Imperativo</a:t>
                      </a:r>
                    </a:p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locutor expressa uma ordem, um pedido, um conselho.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anda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(tu) /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andai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(vós) </a:t>
                      </a:r>
                    </a:p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come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(tu) /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comei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(vós) </a:t>
                      </a:r>
                    </a:p>
                    <a:p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parte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(tu) / 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(vós) 	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PT-100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808287" y="544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5410" y="6627476"/>
            <a:ext cx="2751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Palavras em Linha </a:t>
            </a:r>
            <a:r>
              <a:rPr lang="pt-PT" sz="1100" dirty="0"/>
              <a:t>| 5.</a:t>
            </a:r>
            <a:r>
              <a:rPr lang="pt-PT" sz="11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PT" sz="1100" dirty="0"/>
              <a:t> ano</a:t>
            </a:r>
            <a:endParaRPr lang="pt-PT" sz="1100" b="1" dirty="0">
              <a:solidFill>
                <a:srgbClr val="F89E53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67780"/>
            <a:ext cx="836186" cy="39022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71501" y="285751"/>
            <a:ext cx="8938259" cy="750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PT" sz="3200" b="1" dirty="0">
                <a:solidFill>
                  <a:srgbClr val="00339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Formas finitas e não finitas do verbo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87" r="35482" b="-1"/>
          <a:stretch/>
        </p:blipFill>
        <p:spPr>
          <a:xfrm>
            <a:off x="10440537" y="4084"/>
            <a:ext cx="1751463" cy="2605563"/>
          </a:xfrm>
          <a:prstGeom prst="rect">
            <a:avLst/>
          </a:prstGeom>
          <a:blipFill>
            <a:blip r:embed="rId4">
              <a:alphaModFix amt="15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21" name="Retângulo 20"/>
          <p:cNvSpPr/>
          <p:nvPr/>
        </p:nvSpPr>
        <p:spPr>
          <a:xfrm rot="3348272">
            <a:off x="10792795" y="607075"/>
            <a:ext cx="1332687" cy="4885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t-PT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Sequência C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71501" y="1154467"/>
            <a:ext cx="9752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rgbClr val="C00000"/>
                </a:solidFill>
              </a:rPr>
              <a:t>Formas não finitas</a:t>
            </a:r>
            <a:endParaRPr lang="pt-PT" sz="20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01079"/>
              </p:ext>
            </p:extLst>
          </p:nvPr>
        </p:nvGraphicFramePr>
        <p:xfrm>
          <a:off x="1326506" y="1689248"/>
          <a:ext cx="8316522" cy="114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Infinitivo impessoal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andar, comer, partir.	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25">
                <a:tc>
                  <a:txBody>
                    <a:bodyPr/>
                    <a:lstStyle/>
                    <a:p>
                      <a:r>
                        <a:rPr lang="pt-PT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Particípio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andado, comido, partido.</a:t>
                      </a:r>
                      <a:endParaRPr lang="pt-PT" sz="1800" b="0" i="0" u="none" strike="noStrike" kern="120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i="0" u="none" strike="noStrike" kern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Gerúndio</a:t>
                      </a:r>
                      <a:endParaRPr lang="pt-PT" sz="1800" b="0" i="0" u="none" strike="noStrike" kern="12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andando, comendo, partindo.</a:t>
                      </a:r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68741"/>
              </p:ext>
            </p:extLst>
          </p:nvPr>
        </p:nvGraphicFramePr>
        <p:xfrm>
          <a:off x="1326506" y="3006569"/>
          <a:ext cx="8316522" cy="114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9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Pessoa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pt-PT" sz="1600" b="1" i="0" u="none" strike="noStrike" kern="1200" baseline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ª</a:t>
                      </a:r>
                      <a:endParaRPr lang="pt-PT" sz="1800" b="1" i="0" u="none" strike="noStrike" kern="1200" baseline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pt-PT" sz="1600" b="1" i="0" u="none" strike="noStrike" kern="1200" baseline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ª</a:t>
                      </a:r>
                      <a:endParaRPr lang="pt-PT" sz="1800" b="1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pt-PT" sz="1600" b="1" i="0" u="none" strike="noStrike" kern="1200" baseline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ª</a:t>
                      </a:r>
                      <a:endParaRPr lang="pt-PT" sz="1800" b="1" i="0" u="none" strike="noStrike" kern="1200" baseline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25">
                <a:tc rowSpan="2">
                  <a:txBody>
                    <a:bodyPr/>
                    <a:lstStyle/>
                    <a:p>
                      <a:r>
                        <a:rPr lang="pt-PT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Número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Singular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 / ela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sz="1800" b="0" i="0" u="none" strike="noStrike" kern="120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1" i="0" u="none" strike="noStrike" kern="120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nós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vós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u="none" strike="noStrike" kern="120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eles / elas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733</Words>
  <Application>Microsoft Office PowerPoint</Application>
  <PresentationFormat>Ecrã Panorâmico</PresentationFormat>
  <Paragraphs>127</Paragraphs>
  <Slides>8</Slides>
  <Notes>0</Notes>
  <HiddenSlides>0</HiddenSlides>
  <MMClips>7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Verbo:</dc:title>
  <dc:creator>Ricardo Fernandes</dc:creator>
  <cp:lastModifiedBy>professor</cp:lastModifiedBy>
  <cp:revision>217</cp:revision>
  <cp:lastPrinted>2016-03-09T12:53:41Z</cp:lastPrinted>
  <dcterms:created xsi:type="dcterms:W3CDTF">2015-11-10T12:03:06Z</dcterms:created>
  <dcterms:modified xsi:type="dcterms:W3CDTF">2023-10-24T12:01:07Z</dcterms:modified>
</cp:coreProperties>
</file>