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3" r:id="rId2"/>
    <p:sldId id="375" r:id="rId3"/>
    <p:sldId id="376" r:id="rId4"/>
    <p:sldId id="383" r:id="rId5"/>
    <p:sldId id="382" r:id="rId6"/>
    <p:sldId id="377" r:id="rId7"/>
  </p:sldIdLst>
  <p:sldSz cx="9144000" cy="6858000" type="screen4x3"/>
  <p:notesSz cx="6718300" cy="98552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2F21"/>
    <a:srgbClr val="A92E20"/>
    <a:srgbClr val="A50021"/>
    <a:srgbClr val="00B050"/>
    <a:srgbClr val="4F81BD"/>
    <a:srgbClr val="FF0066"/>
    <a:srgbClr val="880E37"/>
    <a:srgbClr val="008000"/>
    <a:srgbClr val="800000"/>
    <a:srgbClr val="775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7" autoAdjust="0"/>
    <p:restoredTop sz="87864" autoAdjust="0"/>
  </p:normalViewPr>
  <p:slideViewPr>
    <p:cSldViewPr>
      <p:cViewPr varScale="1">
        <p:scale>
          <a:sx n="94" d="100"/>
          <a:sy n="94" d="100"/>
        </p:scale>
        <p:origin x="48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1263" cy="494472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3" y="1"/>
            <a:ext cx="2911263" cy="494472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543EAD4D-CBC6-4CBB-88D6-041FB9DB2352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0730"/>
            <a:ext cx="2911263" cy="49447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3" y="9360730"/>
            <a:ext cx="2911263" cy="49447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5E4EE859-0812-42E3-B875-CCBDCDBA55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42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276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05483" y="0"/>
            <a:ext cx="2911263" cy="49276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08A6FE8D-4423-44E7-B3B5-D23A48CFD94C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360730"/>
            <a:ext cx="2911263" cy="49276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05483" y="9360730"/>
            <a:ext cx="2911263" cy="49276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667C878F-3C3E-420C-94C5-E79B77E8AC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383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80F-B61C-4740-84FF-77B461345A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714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619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851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7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791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53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8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553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2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4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52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3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20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561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85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33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AB2A-926F-49A7-842D-CDB45BBE6E5F}" type="datetimeFigureOut">
              <a:rPr lang="pt-PT" smtClean="0"/>
              <a:t>23/04/2024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59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"/>
          <p:cNvSpPr txBox="1"/>
          <p:nvPr/>
        </p:nvSpPr>
        <p:spPr>
          <a:xfrm>
            <a:off x="6228184" y="6422656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91680" y="2452752"/>
            <a:ext cx="5688632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sz="2000" dirty="0">
              <a:solidFill>
                <a:srgbClr val="008000"/>
              </a:solidFill>
            </a:endParaRPr>
          </a:p>
          <a:p>
            <a:pPr indent="261938">
              <a:spcBef>
                <a:spcPts val="3000"/>
              </a:spcBef>
            </a:pPr>
            <a:r>
              <a:rPr lang="pt-PT" sz="3200" b="1" dirty="0">
                <a:solidFill>
                  <a:srgbClr val="880E37"/>
                </a:solidFill>
              </a:rPr>
              <a:t>Frase ativa e</a:t>
            </a:r>
          </a:p>
          <a:p>
            <a:pPr indent="261938">
              <a:spcAft>
                <a:spcPts val="3000"/>
              </a:spcAft>
            </a:pPr>
            <a:r>
              <a:rPr lang="pt-PT" sz="3200" b="1" dirty="0">
                <a:solidFill>
                  <a:srgbClr val="880E37"/>
                </a:solidFill>
              </a:rPr>
              <a:t>frase passiva</a:t>
            </a:r>
            <a:endParaRPr lang="pt-PT" sz="3200" b="1" dirty="0">
              <a:solidFill>
                <a:srgbClr val="008000"/>
              </a:solidFill>
            </a:endParaRPr>
          </a:p>
          <a:p>
            <a:pPr algn="ctr"/>
            <a:endParaRPr lang="pt-PT" sz="1000" dirty="0">
              <a:solidFill>
                <a:srgbClr val="008000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5" t="20874" r="44882" b="4970"/>
          <a:stretch/>
        </p:blipFill>
        <p:spPr>
          <a:xfrm>
            <a:off x="3995936" y="-27384"/>
            <a:ext cx="5184576" cy="537220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23" y="6390115"/>
            <a:ext cx="966074" cy="2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8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4139952" y="2812866"/>
            <a:ext cx="936104" cy="4080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Oval 39"/>
          <p:cNvSpPr/>
          <p:nvPr/>
        </p:nvSpPr>
        <p:spPr>
          <a:xfrm>
            <a:off x="3614688" y="3877121"/>
            <a:ext cx="1173336" cy="51820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775F3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 algn="l"/>
            <a:r>
              <a:rPr lang="pt-PT" sz="2400" b="1" spc="300" dirty="0">
                <a:solidFill>
                  <a:srgbClr val="FFFFFF"/>
                </a:solidFill>
                <a:cs typeface="Calibri"/>
              </a:rPr>
              <a:t>Frase ativa e frase passiva</a:t>
            </a:r>
            <a:endParaRPr lang="pt-PT" sz="24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2"/>
          <a:stretch/>
        </p:blipFill>
        <p:spPr>
          <a:xfrm>
            <a:off x="-2492202" y="345388"/>
            <a:ext cx="4176464" cy="193225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228184" y="6422656"/>
            <a:ext cx="2781092" cy="338554"/>
            <a:chOff x="6228184" y="6422656"/>
            <a:chExt cx="2781092" cy="338554"/>
          </a:xfrm>
        </p:grpSpPr>
        <p:sp>
          <p:nvSpPr>
            <p:cNvPr id="18" name="CaixaDeTexto 1"/>
            <p:cNvSpPr txBox="1"/>
            <p:nvPr/>
          </p:nvSpPr>
          <p:spPr>
            <a:xfrm>
              <a:off x="6228184" y="6422656"/>
              <a:ext cx="199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Livro aberto</a:t>
              </a:r>
              <a:r>
                <a:rPr lang="pt-P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6.º ano</a:t>
              </a:r>
              <a:endPara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0392" y="6443620"/>
              <a:ext cx="908884" cy="296627"/>
            </a:xfrm>
            <a:prstGeom prst="rect">
              <a:avLst/>
            </a:prstGeom>
          </p:spPr>
        </p:pic>
      </p:grp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3"/>
          <a:stretch/>
        </p:blipFill>
        <p:spPr>
          <a:xfrm flipH="1">
            <a:off x="7308304" y="4549770"/>
            <a:ext cx="4248472" cy="19326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68932" y="2782089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>
                <a:solidFill>
                  <a:srgbClr val="00B050"/>
                </a:solidFill>
              </a:rPr>
              <a:t>Os pintainhos </a:t>
            </a:r>
            <a:r>
              <a:rPr lang="pt-PT" sz="2200" dirty="0"/>
              <a:t>seguem </a:t>
            </a:r>
            <a:r>
              <a:rPr lang="pt-PT" sz="2200" dirty="0">
                <a:solidFill>
                  <a:schemeClr val="accent1">
                    <a:lumMod val="75000"/>
                  </a:schemeClr>
                </a:solidFill>
              </a:rPr>
              <a:t>a galinha</a:t>
            </a:r>
            <a:r>
              <a:rPr lang="pt-PT" sz="2200" dirty="0"/>
              <a:t>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483768" y="3940958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>
                <a:solidFill>
                  <a:schemeClr val="accent1">
                    <a:lumMod val="75000"/>
                  </a:schemeClr>
                </a:solidFill>
              </a:rPr>
              <a:t>A galinha </a:t>
            </a:r>
            <a:r>
              <a:rPr lang="pt-PT" sz="2200" dirty="0"/>
              <a:t>é seguida </a:t>
            </a:r>
            <a:r>
              <a:rPr lang="pt-PT" sz="2200" dirty="0">
                <a:solidFill>
                  <a:srgbClr val="00B050"/>
                </a:solidFill>
              </a:rPr>
              <a:t>pelos pintainhos</a:t>
            </a:r>
            <a:r>
              <a:rPr lang="pt-PT" sz="2200" dirty="0"/>
              <a:t>.</a:t>
            </a:r>
          </a:p>
        </p:txBody>
      </p:sp>
      <p:cxnSp>
        <p:nvCxnSpPr>
          <p:cNvPr id="10" name="Conexão reta unidirecional 9"/>
          <p:cNvCxnSpPr/>
          <p:nvPr/>
        </p:nvCxnSpPr>
        <p:spPr>
          <a:xfrm flipH="1">
            <a:off x="3275856" y="3220878"/>
            <a:ext cx="2232248" cy="720080"/>
          </a:xfrm>
          <a:prstGeom prst="straightConnector1">
            <a:avLst/>
          </a:prstGeom>
          <a:ln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unidirecional 20"/>
          <p:cNvCxnSpPr/>
          <p:nvPr/>
        </p:nvCxnSpPr>
        <p:spPr>
          <a:xfrm>
            <a:off x="3491880" y="3212976"/>
            <a:ext cx="2088232" cy="752713"/>
          </a:xfrm>
          <a:prstGeom prst="straightConnector1">
            <a:avLst/>
          </a:prstGeom>
          <a:ln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2"/>
          <p:cNvCxnSpPr/>
          <p:nvPr/>
        </p:nvCxnSpPr>
        <p:spPr>
          <a:xfrm>
            <a:off x="2555776" y="2776555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915816" y="2387311"/>
            <a:ext cx="83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rgbClr val="008000"/>
                </a:solidFill>
              </a:rPr>
              <a:t>sujeito</a:t>
            </a:r>
          </a:p>
        </p:txBody>
      </p:sp>
      <p:cxnSp>
        <p:nvCxnSpPr>
          <p:cNvPr id="16" name="Conexão reta 15"/>
          <p:cNvCxnSpPr/>
          <p:nvPr/>
        </p:nvCxnSpPr>
        <p:spPr>
          <a:xfrm>
            <a:off x="5148064" y="2776555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932040" y="219615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complemento</a:t>
            </a:r>
          </a:p>
          <a:p>
            <a:pPr algn="ct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direto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678081" y="4365104"/>
            <a:ext cx="835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sujeito</a:t>
            </a:r>
          </a:p>
        </p:txBody>
      </p:sp>
      <p:cxnSp>
        <p:nvCxnSpPr>
          <p:cNvPr id="25" name="Conexão reta 24"/>
          <p:cNvCxnSpPr/>
          <p:nvPr/>
        </p:nvCxnSpPr>
        <p:spPr>
          <a:xfrm>
            <a:off x="2555776" y="4379747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25"/>
          <p:cNvCxnSpPr/>
          <p:nvPr/>
        </p:nvCxnSpPr>
        <p:spPr>
          <a:xfrm>
            <a:off x="4896036" y="4379747"/>
            <a:ext cx="17641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824028" y="436510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rgbClr val="008000"/>
                </a:solidFill>
              </a:rPr>
              <a:t>complemento agente da passiva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80517" y="2812866"/>
            <a:ext cx="1771203" cy="369332"/>
          </a:xfrm>
          <a:prstGeom prst="rect">
            <a:avLst/>
          </a:prstGeom>
          <a:solidFill>
            <a:srgbClr val="880E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FRASE ATIVA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280516" y="4010415"/>
            <a:ext cx="1771203" cy="369332"/>
          </a:xfrm>
          <a:prstGeom prst="rect">
            <a:avLst/>
          </a:prstGeom>
          <a:solidFill>
            <a:srgbClr val="880E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FRASE PASSIVA</a:t>
            </a:r>
          </a:p>
        </p:txBody>
      </p:sp>
      <p:cxnSp>
        <p:nvCxnSpPr>
          <p:cNvPr id="37" name="Conexão reta unidirecional 36"/>
          <p:cNvCxnSpPr>
            <a:stCxn id="34" idx="3"/>
          </p:cNvCxnSpPr>
          <p:nvPr/>
        </p:nvCxnSpPr>
        <p:spPr>
          <a:xfrm flipV="1">
            <a:off x="2051720" y="2996952"/>
            <a:ext cx="252028" cy="580"/>
          </a:xfrm>
          <a:prstGeom prst="straightConnector1">
            <a:avLst/>
          </a:prstGeom>
          <a:ln w="38100">
            <a:solidFill>
              <a:srgbClr val="880E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unidirecional 37"/>
          <p:cNvCxnSpPr/>
          <p:nvPr/>
        </p:nvCxnSpPr>
        <p:spPr>
          <a:xfrm flipV="1">
            <a:off x="2051719" y="4207313"/>
            <a:ext cx="252028" cy="580"/>
          </a:xfrm>
          <a:prstGeom prst="straightConnector1">
            <a:avLst/>
          </a:prstGeom>
          <a:ln w="38100">
            <a:solidFill>
              <a:srgbClr val="880E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/>
          <p:cNvSpPr/>
          <p:nvPr/>
        </p:nvSpPr>
        <p:spPr>
          <a:xfrm>
            <a:off x="2925249" y="5051566"/>
            <a:ext cx="2410469" cy="12577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accent4">
                    <a:lumMod val="75000"/>
                  </a:schemeClr>
                </a:solidFill>
              </a:rPr>
              <a:t>verbo auxiliar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i="1" dirty="0">
                <a:solidFill>
                  <a:schemeClr val="tx1"/>
                </a:solidFill>
              </a:rPr>
              <a:t>ser</a:t>
            </a:r>
          </a:p>
          <a:p>
            <a:pPr algn="ctr"/>
            <a:r>
              <a:rPr lang="pt-PT" sz="1600" b="1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pt-PT" sz="1600" dirty="0">
                <a:solidFill>
                  <a:schemeClr val="accent4">
                    <a:lumMod val="75000"/>
                  </a:schemeClr>
                </a:solidFill>
              </a:rPr>
              <a:t>verbo principal </a:t>
            </a:r>
            <a:r>
              <a:rPr lang="pt-PT" sz="1600" i="1" dirty="0">
                <a:solidFill>
                  <a:schemeClr val="tx1"/>
                </a:solidFill>
              </a:rPr>
              <a:t>seguir </a:t>
            </a:r>
            <a:br>
              <a:rPr lang="pt-PT" sz="1600" i="1" dirty="0">
                <a:solidFill>
                  <a:schemeClr val="tx1"/>
                </a:solidFill>
              </a:rPr>
            </a:br>
            <a:r>
              <a:rPr lang="pt-PT" sz="1600" dirty="0">
                <a:solidFill>
                  <a:schemeClr val="tx1"/>
                </a:solidFill>
              </a:rPr>
              <a:t>(</a:t>
            </a:r>
            <a:r>
              <a:rPr lang="pt-PT" sz="1600" dirty="0">
                <a:solidFill>
                  <a:schemeClr val="accent4">
                    <a:lumMod val="75000"/>
                  </a:schemeClr>
                </a:solidFill>
              </a:rPr>
              <a:t>no particípio</a:t>
            </a:r>
            <a:r>
              <a:rPr lang="pt-PT" sz="1600" dirty="0">
                <a:solidFill>
                  <a:schemeClr val="tx1"/>
                </a:solidFill>
              </a:rPr>
              <a:t>)</a:t>
            </a:r>
            <a:endParaRPr lang="pt-PT" sz="1600" i="1" dirty="0">
              <a:solidFill>
                <a:schemeClr val="tx1"/>
              </a:solidFill>
            </a:endParaRPr>
          </a:p>
        </p:txBody>
      </p:sp>
      <p:cxnSp>
        <p:nvCxnSpPr>
          <p:cNvPr id="7" name="Conexão curva 6"/>
          <p:cNvCxnSpPr/>
          <p:nvPr/>
        </p:nvCxnSpPr>
        <p:spPr>
          <a:xfrm rot="5400000">
            <a:off x="3885804" y="4649472"/>
            <a:ext cx="554557" cy="46260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3"/>
          <a:stretch/>
        </p:blipFill>
        <p:spPr>
          <a:xfrm flipH="1">
            <a:off x="1691680" y="4676678"/>
            <a:ext cx="4248472" cy="19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-0.00995 L 0.53351 -0.0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324 L -0.53941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-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" grpId="0"/>
      <p:bldP spid="20" grpId="0"/>
      <p:bldP spid="5" grpId="0"/>
      <p:bldP spid="5" grpId="1"/>
      <p:bldP spid="22" grpId="0"/>
      <p:bldP spid="22" grpId="1"/>
      <p:bldP spid="24" grpId="0"/>
      <p:bldP spid="24" grpId="1"/>
      <p:bldP spid="27" grpId="0"/>
      <p:bldP spid="27" grpId="1"/>
      <p:bldP spid="34" grpId="0" animBg="1"/>
      <p:bldP spid="35" grpId="0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775F3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 algn="l"/>
            <a:r>
              <a:rPr lang="pt-PT" sz="1800" b="1" spc="300" dirty="0">
                <a:solidFill>
                  <a:srgbClr val="FFFFFF"/>
                </a:solidFill>
                <a:cs typeface="Calibri"/>
              </a:rPr>
              <a:t>					        Frase ativa e frase passiva</a:t>
            </a:r>
            <a:endParaRPr lang="pt-PT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28184" y="6422656"/>
            <a:ext cx="2781092" cy="338554"/>
            <a:chOff x="6228184" y="6422656"/>
            <a:chExt cx="2781092" cy="338554"/>
          </a:xfrm>
        </p:grpSpPr>
        <p:sp>
          <p:nvSpPr>
            <p:cNvPr id="10" name="CaixaDeTexto 1"/>
            <p:cNvSpPr txBox="1"/>
            <p:nvPr/>
          </p:nvSpPr>
          <p:spPr>
            <a:xfrm>
              <a:off x="6228184" y="6422656"/>
              <a:ext cx="199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Livro aberto</a:t>
              </a:r>
              <a:r>
                <a:rPr lang="pt-P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6.º ano</a:t>
              </a:r>
              <a:endPara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0392" y="6443620"/>
              <a:ext cx="908884" cy="296627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/>
        </p:nvSpPr>
        <p:spPr>
          <a:xfrm>
            <a:off x="323528" y="20608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Os pintainhos 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seguem</a:t>
            </a:r>
            <a:r>
              <a:rPr lang="pt-PT" sz="2000" dirty="0"/>
              <a:t> a galinha.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3428773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Os pintainhos </a:t>
            </a:r>
            <a:r>
              <a:rPr lang="pt-PT" sz="2000" b="1" dirty="0">
                <a:solidFill>
                  <a:srgbClr val="00B0F0"/>
                </a:solidFill>
              </a:rPr>
              <a:t>seguiram</a:t>
            </a:r>
            <a:r>
              <a:rPr lang="pt-PT" sz="2000" dirty="0"/>
              <a:t> a galinha.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47570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Os pintainhos </a:t>
            </a:r>
            <a:r>
              <a:rPr lang="pt-PT" sz="2000" b="1" dirty="0">
                <a:solidFill>
                  <a:srgbClr val="FF0066"/>
                </a:solidFill>
              </a:rPr>
              <a:t>seguirão</a:t>
            </a:r>
            <a:r>
              <a:rPr lang="pt-PT" sz="2000" dirty="0"/>
              <a:t> a galinha.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1521" y="1127450"/>
            <a:ext cx="8640958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200" dirty="0"/>
              <a:t>             </a:t>
            </a:r>
            <a:r>
              <a:rPr lang="pt-PT" sz="2200" dirty="0">
                <a:solidFill>
                  <a:srgbClr val="880E37"/>
                </a:solidFill>
              </a:rPr>
              <a:t>FRASES ATIVAS</a:t>
            </a:r>
            <a:r>
              <a:rPr lang="pt-PT" sz="2200" dirty="0"/>
              <a:t>                                              </a:t>
            </a:r>
            <a:r>
              <a:rPr lang="pt-PT" sz="2200" dirty="0">
                <a:solidFill>
                  <a:srgbClr val="880E37"/>
                </a:solidFill>
              </a:rPr>
              <a:t>FRASES PASSIVAS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50675" y="2089719"/>
            <a:ext cx="424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A galinha  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é  seguida</a:t>
            </a:r>
            <a:r>
              <a:rPr lang="pt-PT" sz="2000" b="1" dirty="0"/>
              <a:t> </a:t>
            </a:r>
            <a:r>
              <a:rPr lang="pt-PT" sz="2000" dirty="0"/>
              <a:t>pelos pintainhos.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70474" y="3460938"/>
            <a:ext cx="433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A galinha  </a:t>
            </a:r>
            <a:r>
              <a:rPr lang="pt-PT" sz="2000" b="1" dirty="0">
                <a:solidFill>
                  <a:srgbClr val="00B0F0"/>
                </a:solidFill>
              </a:rPr>
              <a:t>foi  seguida</a:t>
            </a:r>
            <a:r>
              <a:rPr lang="pt-PT" sz="2000" b="1" dirty="0"/>
              <a:t> </a:t>
            </a:r>
            <a:r>
              <a:rPr lang="pt-PT" sz="2000" dirty="0"/>
              <a:t>pelos pintainhos.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650675" y="4752697"/>
            <a:ext cx="4493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A galinha  </a:t>
            </a:r>
            <a:r>
              <a:rPr lang="pt-PT" sz="2000" b="1" dirty="0">
                <a:solidFill>
                  <a:srgbClr val="FF0066"/>
                </a:solidFill>
              </a:rPr>
              <a:t>será  seguida</a:t>
            </a:r>
            <a:r>
              <a:rPr lang="pt-PT" sz="2000" dirty="0"/>
              <a:t> pelos pintainhos.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87624" y="2699628"/>
            <a:ext cx="230425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Presente do indicativo</a:t>
            </a:r>
          </a:p>
        </p:txBody>
      </p:sp>
      <p:cxnSp>
        <p:nvCxnSpPr>
          <p:cNvPr id="4" name="Conexão reta unidirecional 3"/>
          <p:cNvCxnSpPr>
            <a:stCxn id="2" idx="0"/>
          </p:cNvCxnSpPr>
          <p:nvPr/>
        </p:nvCxnSpPr>
        <p:spPr>
          <a:xfrm flipV="1">
            <a:off x="2339752" y="2460958"/>
            <a:ext cx="0" cy="23867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83568" y="4067780"/>
            <a:ext cx="316835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Pretérito perfeito do indicativo</a:t>
            </a:r>
          </a:p>
        </p:txBody>
      </p:sp>
      <p:cxnSp>
        <p:nvCxnSpPr>
          <p:cNvPr id="27" name="Conexão reta unidirecional 26"/>
          <p:cNvCxnSpPr/>
          <p:nvPr/>
        </p:nvCxnSpPr>
        <p:spPr>
          <a:xfrm flipV="1">
            <a:off x="2321179" y="3828883"/>
            <a:ext cx="0" cy="23867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1169051" y="5365311"/>
            <a:ext cx="2304256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Futuro do indicativo</a:t>
            </a:r>
          </a:p>
        </p:txBody>
      </p:sp>
      <p:cxnSp>
        <p:nvCxnSpPr>
          <p:cNvPr id="29" name="Conexão reta unidirecional 28"/>
          <p:cNvCxnSpPr>
            <a:stCxn id="28" idx="0"/>
          </p:cNvCxnSpPr>
          <p:nvPr/>
        </p:nvCxnSpPr>
        <p:spPr>
          <a:xfrm flipV="1">
            <a:off x="2321179" y="5126641"/>
            <a:ext cx="0" cy="23867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curva 4"/>
          <p:cNvCxnSpPr/>
          <p:nvPr/>
        </p:nvCxnSpPr>
        <p:spPr>
          <a:xfrm rot="10800000" flipV="1">
            <a:off x="3703832" y="2492896"/>
            <a:ext cx="2169434" cy="366366"/>
          </a:xfrm>
          <a:prstGeom prst="curvedConnector3">
            <a:avLst>
              <a:gd name="adj1" fmla="val 707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curva 22"/>
          <p:cNvCxnSpPr/>
          <p:nvPr/>
        </p:nvCxnSpPr>
        <p:spPr>
          <a:xfrm rot="10800000" flipV="1">
            <a:off x="3995938" y="3840535"/>
            <a:ext cx="1901530" cy="411910"/>
          </a:xfrm>
          <a:prstGeom prst="curvedConnector3">
            <a:avLst>
              <a:gd name="adj1" fmla="val 1097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curva 24"/>
          <p:cNvCxnSpPr/>
          <p:nvPr/>
        </p:nvCxnSpPr>
        <p:spPr>
          <a:xfrm rot="10800000" flipV="1">
            <a:off x="3631979" y="5168843"/>
            <a:ext cx="2380181" cy="381134"/>
          </a:xfrm>
          <a:prstGeom prst="curvedConnector3">
            <a:avLst>
              <a:gd name="adj1" fmla="val 513"/>
            </a:avLst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20"/>
          <p:cNvSpPr/>
          <p:nvPr/>
        </p:nvSpPr>
        <p:spPr>
          <a:xfrm>
            <a:off x="5753452" y="4767382"/>
            <a:ext cx="517415" cy="40051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etângulo arredondado 30"/>
          <p:cNvSpPr/>
          <p:nvPr/>
        </p:nvSpPr>
        <p:spPr>
          <a:xfrm>
            <a:off x="5782776" y="3482848"/>
            <a:ext cx="373400" cy="36089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tângulo arredondado 31"/>
          <p:cNvSpPr/>
          <p:nvPr/>
        </p:nvSpPr>
        <p:spPr>
          <a:xfrm>
            <a:off x="5734373" y="2137141"/>
            <a:ext cx="277787" cy="35575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3"/>
          <a:stretch/>
        </p:blipFill>
        <p:spPr>
          <a:xfrm flipH="1">
            <a:off x="6248323" y="5316066"/>
            <a:ext cx="2455664" cy="11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3" grpId="0"/>
      <p:bldP spid="15" grpId="0"/>
      <p:bldP spid="16" grpId="0"/>
      <p:bldP spid="17" grpId="0"/>
      <p:bldP spid="2" grpId="0" animBg="1"/>
      <p:bldP spid="20" grpId="0" animBg="1"/>
      <p:bldP spid="28" grpId="0" animBg="1"/>
      <p:bldP spid="21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775F3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 algn="l"/>
            <a:r>
              <a:rPr lang="pt-PT" sz="1800" b="1" spc="300" dirty="0">
                <a:solidFill>
                  <a:srgbClr val="FFFFFF"/>
                </a:solidFill>
                <a:cs typeface="Calibri"/>
              </a:rPr>
              <a:t>					        Frase ativa e frase passiva</a:t>
            </a:r>
            <a:endParaRPr lang="pt-PT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28184" y="6422656"/>
            <a:ext cx="2781092" cy="338554"/>
            <a:chOff x="6228184" y="6422656"/>
            <a:chExt cx="2781092" cy="338554"/>
          </a:xfrm>
        </p:grpSpPr>
        <p:sp>
          <p:nvSpPr>
            <p:cNvPr id="10" name="CaixaDeTexto 1"/>
            <p:cNvSpPr txBox="1"/>
            <p:nvPr/>
          </p:nvSpPr>
          <p:spPr>
            <a:xfrm>
              <a:off x="6228184" y="6422656"/>
              <a:ext cx="199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Livro aberto</a:t>
              </a:r>
              <a:r>
                <a:rPr lang="pt-P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6.º ano</a:t>
              </a:r>
              <a:endPara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0392" y="6443620"/>
              <a:ext cx="908884" cy="296627"/>
            </a:xfrm>
            <a:prstGeom prst="rect">
              <a:avLst/>
            </a:prstGeom>
          </p:spPr>
        </p:pic>
      </p:grpSp>
      <p:sp>
        <p:nvSpPr>
          <p:cNvPr id="16" name="CaixaDeTexto 15"/>
          <p:cNvSpPr txBox="1"/>
          <p:nvPr/>
        </p:nvSpPr>
        <p:spPr>
          <a:xfrm>
            <a:off x="390400" y="1075383"/>
            <a:ext cx="864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pt-PT" sz="2000" dirty="0">
                <a:solidFill>
                  <a:srgbClr val="948A54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pt-PT" sz="2000" dirty="0">
                <a:sym typeface="Wingdings 3" panose="05040102010807070707" pitchFamily="18" charset="2"/>
              </a:rPr>
              <a:t> A</a:t>
            </a:r>
            <a:r>
              <a:rPr lang="pt-PT" sz="2200" dirty="0"/>
              <a:t>lterações que ocorrem na </a:t>
            </a:r>
            <a:r>
              <a:rPr lang="pt-PT" sz="2200" b="1" dirty="0"/>
              <a:t>transformação</a:t>
            </a:r>
            <a:r>
              <a:rPr lang="pt-PT" sz="2200" dirty="0"/>
              <a:t> de uma </a:t>
            </a:r>
            <a:r>
              <a:rPr lang="pt-PT" sz="2200" b="1" dirty="0">
                <a:solidFill>
                  <a:srgbClr val="A50021"/>
                </a:solidFill>
              </a:rPr>
              <a:t>frase ativa</a:t>
            </a:r>
            <a:r>
              <a:rPr lang="pt-PT" sz="2200" dirty="0"/>
              <a:t> numa </a:t>
            </a:r>
            <a:r>
              <a:rPr lang="pt-PT" sz="2200" b="1" dirty="0">
                <a:solidFill>
                  <a:srgbClr val="A50021"/>
                </a:solidFill>
              </a:rPr>
              <a:t>frase passiva</a:t>
            </a:r>
            <a:r>
              <a:rPr lang="pt-PT" sz="2200" dirty="0"/>
              <a:t>. </a:t>
            </a: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3"/>
          <a:stretch/>
        </p:blipFill>
        <p:spPr>
          <a:xfrm flipH="1">
            <a:off x="6248323" y="5316066"/>
            <a:ext cx="2455664" cy="1117072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49995"/>
              </p:ext>
            </p:extLst>
          </p:nvPr>
        </p:nvGraphicFramePr>
        <p:xfrm>
          <a:off x="827583" y="2230202"/>
          <a:ext cx="7678887" cy="3049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726">
                <a:tc>
                  <a:txBody>
                    <a:bodyPr/>
                    <a:lstStyle/>
                    <a:p>
                      <a:pPr algn="ctr"/>
                      <a:r>
                        <a:rPr lang="pt-PT" sz="2200" dirty="0">
                          <a:solidFill>
                            <a:srgbClr val="880E37"/>
                          </a:solidFill>
                        </a:rPr>
                        <a:t>FRASES ATIVAS</a:t>
                      </a:r>
                      <a:endParaRPr lang="pt-PT" sz="2200" dirty="0"/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dirty="0">
                          <a:solidFill>
                            <a:srgbClr val="880E37"/>
                          </a:solidFill>
                        </a:rPr>
                        <a:t>FRASES PASSIVAS</a:t>
                      </a:r>
                      <a:endParaRPr lang="pt-PT" sz="2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                                 </a:t>
                      </a:r>
                      <a:r>
                        <a:rPr lang="pt-PT" sz="2200" dirty="0"/>
                        <a:t>sujeito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769">
                <a:tc>
                  <a:txBody>
                    <a:bodyPr/>
                    <a:lstStyle/>
                    <a:p>
                      <a:pPr algn="l"/>
                      <a:r>
                        <a:rPr lang="pt-PT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         </a:t>
                      </a:r>
                      <a:r>
                        <a:rPr lang="pt-PT" sz="2200" dirty="0"/>
                        <a:t>complemento direto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200" dirty="0">
                          <a:sym typeface="Wingdings" panose="05000000000000000000" pitchFamily="2" charset="2"/>
                        </a:rPr>
                        <a:t> </a:t>
                      </a:r>
                      <a:endParaRPr lang="pt-PT" sz="2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769">
                <a:tc>
                  <a:txBody>
                    <a:bodyPr/>
                    <a:lstStyle/>
                    <a:p>
                      <a:pPr algn="l"/>
                      <a:r>
                        <a:rPr lang="pt-PT" sz="2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     verbo principal</a:t>
                      </a:r>
                      <a:endParaRPr lang="pt-PT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-185738"/>
                      <a:endParaRPr lang="pt-PT" sz="2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4499992" y="2988245"/>
            <a:ext cx="3937039" cy="44075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2200" dirty="0">
                <a:sym typeface="Wingdings" panose="05000000000000000000" pitchFamily="2" charset="2"/>
              </a:rPr>
              <a:t>c</a:t>
            </a:r>
            <a:r>
              <a:rPr lang="pt-PT" sz="2200" dirty="0"/>
              <a:t>omplemento agente da passiva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499992" y="3814378"/>
            <a:ext cx="3937039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2200" dirty="0"/>
              <a:t>sujeito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499992" y="4480911"/>
            <a:ext cx="3938913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2200" dirty="0">
                <a:sym typeface="Wingdings" panose="05000000000000000000" pitchFamily="2" charset="2"/>
              </a:rPr>
              <a:t>verbo auxiliar </a:t>
            </a:r>
            <a:r>
              <a:rPr lang="pt-PT" sz="2200" i="1" dirty="0">
                <a:sym typeface="Wingdings" panose="05000000000000000000" pitchFamily="2" charset="2"/>
              </a:rPr>
              <a:t>ser</a:t>
            </a:r>
            <a:r>
              <a:rPr lang="pt-PT" sz="2200" dirty="0">
                <a:sym typeface="Wingdings" panose="05000000000000000000" pitchFamily="2" charset="2"/>
              </a:rPr>
              <a:t> + particípio </a:t>
            </a:r>
            <a:br>
              <a:rPr lang="pt-PT" sz="2200" dirty="0">
                <a:sym typeface="Wingdings" panose="05000000000000000000" pitchFamily="2" charset="2"/>
              </a:rPr>
            </a:br>
            <a:r>
              <a:rPr lang="pt-PT" sz="2200" dirty="0">
                <a:sym typeface="Wingdings" panose="05000000000000000000" pitchFamily="2" charset="2"/>
              </a:rPr>
              <a:t>do verbo principal</a:t>
            </a:r>
            <a:endParaRPr lang="pt-PT" sz="2200" dirty="0"/>
          </a:p>
        </p:txBody>
      </p:sp>
      <p:cxnSp>
        <p:nvCxnSpPr>
          <p:cNvPr id="4" name="Conexão reta unidirecional 3"/>
          <p:cNvCxnSpPr/>
          <p:nvPr/>
        </p:nvCxnSpPr>
        <p:spPr>
          <a:xfrm>
            <a:off x="3995936" y="3212976"/>
            <a:ext cx="432048" cy="0"/>
          </a:xfrm>
          <a:prstGeom prst="straightConnector1">
            <a:avLst/>
          </a:prstGeom>
          <a:ln w="5715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/>
          <p:cNvCxnSpPr/>
          <p:nvPr/>
        </p:nvCxnSpPr>
        <p:spPr>
          <a:xfrm>
            <a:off x="3995936" y="4077072"/>
            <a:ext cx="432048" cy="0"/>
          </a:xfrm>
          <a:prstGeom prst="straightConnector1">
            <a:avLst/>
          </a:prstGeom>
          <a:ln w="5715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6"/>
          <p:cNvCxnSpPr/>
          <p:nvPr/>
        </p:nvCxnSpPr>
        <p:spPr>
          <a:xfrm>
            <a:off x="3995936" y="4869160"/>
            <a:ext cx="432048" cy="0"/>
          </a:xfrm>
          <a:prstGeom prst="straightConnector1">
            <a:avLst/>
          </a:prstGeom>
          <a:ln w="5715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4366265"/>
            <a:ext cx="2088232" cy="43088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2200" b="1" i="1" dirty="0">
                <a:solidFill>
                  <a:srgbClr val="008000"/>
                </a:solidFill>
              </a:rPr>
              <a:t>Os</a:t>
            </a:r>
            <a:endParaRPr lang="pt-PT" sz="2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264696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pt-PT" sz="1600" b="1" dirty="0">
              <a:solidFill>
                <a:srgbClr val="A5002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t-PT" sz="2000" dirty="0">
                <a:solidFill>
                  <a:srgbClr val="948A54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pt-PT" sz="2400" dirty="0">
                <a:solidFill>
                  <a:srgbClr val="948A54"/>
                </a:solidFill>
              </a:rPr>
              <a:t> </a:t>
            </a:r>
            <a:r>
              <a:rPr lang="pt-PT" sz="2400" b="1" dirty="0">
                <a:solidFill>
                  <a:srgbClr val="A50021"/>
                </a:solidFill>
              </a:rPr>
              <a:t>Características e identificação</a:t>
            </a:r>
          </a:p>
          <a:p>
            <a:pPr marL="273050" indent="80963">
              <a:spcBef>
                <a:spcPts val="2200"/>
              </a:spcBef>
              <a:spcAft>
                <a:spcPts val="1200"/>
              </a:spcAft>
              <a:buNone/>
            </a:pPr>
            <a:r>
              <a:rPr lang="pt-PT" sz="2200" b="1" dirty="0">
                <a:solidFill>
                  <a:srgbClr val="775F36"/>
                </a:solidFill>
                <a:sym typeface="Wingdings" panose="05000000000000000000" pitchFamily="2" charset="2"/>
              </a:rPr>
              <a:t>a.</a:t>
            </a:r>
            <a:r>
              <a:rPr lang="pt-PT" sz="2200" dirty="0"/>
              <a:t> Surge em </a:t>
            </a:r>
            <a:r>
              <a:rPr lang="pt-PT" sz="2200" b="1" dirty="0"/>
              <a:t>frases passivas</a:t>
            </a:r>
            <a:r>
              <a:rPr lang="pt-PT" sz="2200" dirty="0"/>
              <a:t>:</a:t>
            </a:r>
          </a:p>
          <a:p>
            <a:pPr marL="273050" indent="360363">
              <a:spcBef>
                <a:spcPts val="2400"/>
              </a:spcBef>
              <a:buNone/>
            </a:pPr>
            <a:r>
              <a:rPr lang="pt-PT" sz="2200" dirty="0">
                <a:solidFill>
                  <a:srgbClr val="886A38"/>
                </a:solidFill>
                <a:sym typeface="Wingdings 3" panose="05040102010807070707" pitchFamily="18" charset="2"/>
              </a:rPr>
              <a:t></a:t>
            </a:r>
            <a:r>
              <a:rPr lang="pt-PT" sz="2200" dirty="0">
                <a:sym typeface="Wingdings 3" panose="05040102010807070707" pitchFamily="18" charset="2"/>
              </a:rPr>
              <a:t> </a:t>
            </a:r>
            <a:r>
              <a:rPr lang="pt-PT" sz="2200" i="1" dirty="0"/>
              <a:t>A               foi seguida                                      </a:t>
            </a:r>
            <a:r>
              <a:rPr lang="pt-PT" sz="2200" dirty="0"/>
              <a:t>.</a:t>
            </a:r>
          </a:p>
          <a:p>
            <a:pPr marL="273050" indent="2955925">
              <a:spcBef>
                <a:spcPts val="600"/>
              </a:spcBef>
              <a:buNone/>
            </a:pPr>
            <a:r>
              <a:rPr lang="pt-PT" sz="1800" dirty="0">
                <a:solidFill>
                  <a:srgbClr val="A50021"/>
                </a:solidFill>
                <a:sym typeface="Wingdings" panose="05000000000000000000" pitchFamily="2" charset="2"/>
              </a:rPr>
              <a:t>       c. agente da passiva</a:t>
            </a:r>
          </a:p>
          <a:p>
            <a:pPr marL="273050" indent="80963">
              <a:spcBef>
                <a:spcPts val="2200"/>
              </a:spcBef>
              <a:spcAft>
                <a:spcPts val="1200"/>
              </a:spcAft>
              <a:buNone/>
            </a:pPr>
            <a:r>
              <a:rPr lang="pt-PT" sz="2200" b="1" dirty="0">
                <a:solidFill>
                  <a:srgbClr val="775F36"/>
                </a:solidFill>
                <a:sym typeface="Wingdings" panose="05000000000000000000" pitchFamily="2" charset="2"/>
              </a:rPr>
              <a:t>b.</a:t>
            </a:r>
            <a:r>
              <a:rPr lang="pt-PT" sz="2200" dirty="0"/>
              <a:t> Equivale ao sujeito da </a:t>
            </a:r>
            <a:r>
              <a:rPr lang="pt-PT" sz="2200" b="1" dirty="0"/>
              <a:t>frase ativa</a:t>
            </a:r>
            <a:r>
              <a:rPr lang="pt-PT" sz="2200" dirty="0"/>
              <a:t> correspondente:</a:t>
            </a:r>
          </a:p>
          <a:p>
            <a:pPr marL="273050" indent="-11113">
              <a:spcBef>
                <a:spcPts val="800"/>
              </a:spcBef>
              <a:buNone/>
            </a:pPr>
            <a:endParaRPr lang="pt-PT" sz="1200" dirty="0">
              <a:solidFill>
                <a:srgbClr val="A50021"/>
              </a:solidFill>
              <a:sym typeface="Wingdings 3" panose="05040102010807070707" pitchFamily="18" charset="2"/>
            </a:endParaRPr>
          </a:p>
          <a:p>
            <a:pPr marL="273050" indent="360363">
              <a:spcBef>
                <a:spcPts val="600"/>
              </a:spcBef>
              <a:buNone/>
            </a:pPr>
            <a:r>
              <a:rPr lang="pt-PT" sz="2200" dirty="0">
                <a:solidFill>
                  <a:srgbClr val="886A38"/>
                </a:solidFill>
                <a:sym typeface="Wingdings 3" panose="05040102010807070707" pitchFamily="18" charset="2"/>
              </a:rPr>
              <a:t></a:t>
            </a:r>
            <a:r>
              <a:rPr lang="pt-PT" sz="2200" dirty="0">
                <a:sym typeface="Wingdings 3" panose="05040102010807070707" pitchFamily="18" charset="2"/>
              </a:rPr>
              <a:t> </a:t>
            </a:r>
            <a:r>
              <a:rPr lang="pt-PT" sz="2200" i="1" dirty="0"/>
              <a:t>                                   seguiram a            .</a:t>
            </a:r>
          </a:p>
          <a:p>
            <a:pPr marL="273050" indent="898525">
              <a:spcBef>
                <a:spcPts val="800"/>
              </a:spcBef>
              <a:buNone/>
            </a:pPr>
            <a:r>
              <a:rPr lang="pt-PT" sz="1800" dirty="0">
                <a:solidFill>
                  <a:srgbClr val="A50021"/>
                </a:solidFill>
                <a:sym typeface="Wingdings 3" panose="05040102010807070707" pitchFamily="18" charset="2"/>
              </a:rPr>
              <a:t>         sujeito</a:t>
            </a:r>
          </a:p>
          <a:p>
            <a:pPr marL="273050" indent="80963">
              <a:spcBef>
                <a:spcPts val="2200"/>
              </a:spcBef>
              <a:buNone/>
            </a:pPr>
            <a:r>
              <a:rPr lang="pt-PT" sz="2200" b="1" dirty="0">
                <a:solidFill>
                  <a:srgbClr val="775F36"/>
                </a:solidFill>
                <a:sym typeface="Wingdings" panose="05000000000000000000" pitchFamily="2" charset="2"/>
              </a:rPr>
              <a:t>c.</a:t>
            </a:r>
            <a:r>
              <a:rPr lang="pt-PT" sz="2200" dirty="0"/>
              <a:t> É introduzido pela preposição </a:t>
            </a:r>
            <a:r>
              <a:rPr lang="pt-PT" sz="2200" b="1" i="1" dirty="0"/>
              <a:t>por</a:t>
            </a:r>
            <a:r>
              <a:rPr lang="pt-PT" sz="2200" dirty="0"/>
              <a:t> </a:t>
            </a:r>
            <a:r>
              <a:rPr lang="pt-PT" sz="1800" dirty="0"/>
              <a:t>(simples ou contraída)</a:t>
            </a:r>
            <a:r>
              <a:rPr lang="pt-PT" sz="2200" dirty="0"/>
              <a:t>.</a:t>
            </a:r>
          </a:p>
          <a:p>
            <a:pPr marL="273050" indent="350838">
              <a:spcBef>
                <a:spcPts val="1200"/>
              </a:spcBef>
              <a:buNone/>
            </a:pPr>
            <a:r>
              <a:rPr lang="pt-PT" sz="2200" dirty="0">
                <a:solidFill>
                  <a:srgbClr val="886A38"/>
                </a:solidFill>
                <a:sym typeface="Wingdings 3" panose="05040102010807070707" pitchFamily="18" charset="2"/>
              </a:rPr>
              <a:t></a:t>
            </a:r>
            <a:r>
              <a:rPr lang="pt-PT" sz="2200" dirty="0">
                <a:sym typeface="Wingdings 3" panose="05040102010807070707" pitchFamily="18" charset="2"/>
              </a:rPr>
              <a:t> </a:t>
            </a:r>
            <a:r>
              <a:rPr lang="pt-PT" sz="2200" i="1" dirty="0"/>
              <a:t>A galinha foi seguida </a:t>
            </a:r>
            <a:r>
              <a:rPr lang="pt-PT" sz="2200" b="1" i="1" dirty="0">
                <a:solidFill>
                  <a:srgbClr val="008000"/>
                </a:solidFill>
              </a:rPr>
              <a:t>pelos</a:t>
            </a:r>
            <a:r>
              <a:rPr lang="pt-PT" sz="2200" i="1" dirty="0"/>
              <a:t> </a:t>
            </a:r>
            <a:r>
              <a:rPr lang="pt-PT" sz="2200" i="1" dirty="0">
                <a:solidFill>
                  <a:srgbClr val="008000"/>
                </a:solidFill>
              </a:rPr>
              <a:t>pintainhos</a:t>
            </a:r>
            <a:r>
              <a:rPr lang="pt-PT" sz="2200" i="1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296114"/>
            <a:ext cx="1368152" cy="35702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17810" t="68138" r="33843" b="413"/>
          <a:stretch/>
        </p:blipFill>
        <p:spPr>
          <a:xfrm>
            <a:off x="4506450" y="2392780"/>
            <a:ext cx="1440160" cy="43204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671369" y="2420888"/>
            <a:ext cx="2223778" cy="43088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PT" sz="2200" b="1" i="1" dirty="0">
                <a:solidFill>
                  <a:srgbClr val="008000"/>
                </a:solidFill>
              </a:rPr>
              <a:t>pelos</a:t>
            </a:r>
            <a:endParaRPr lang="pt-PT" sz="2200" dirty="0">
              <a:solidFill>
                <a:srgbClr val="008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492" y="4143559"/>
            <a:ext cx="585596" cy="7256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62851"/>
          <a:stretch/>
        </p:blipFill>
        <p:spPr>
          <a:xfrm>
            <a:off x="1511129" y="2318135"/>
            <a:ext cx="607833" cy="754624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775F3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 algn="l"/>
            <a:r>
              <a:rPr lang="pt-PT" sz="2200" b="1" spc="300" dirty="0">
                <a:solidFill>
                  <a:srgbClr val="FFFFFF"/>
                </a:solidFill>
                <a:cs typeface="Calibri"/>
              </a:rPr>
              <a:t>Complemento agente da passiva</a:t>
            </a:r>
            <a:endParaRPr lang="pt-PT" sz="2200" b="1" spc="3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59632" y="4221088"/>
            <a:ext cx="2088232" cy="43088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PT" sz="2200" b="1" i="1" dirty="0">
                <a:solidFill>
                  <a:srgbClr val="008000"/>
                </a:solidFill>
              </a:rPr>
              <a:t>Os</a:t>
            </a:r>
            <a:endParaRPr lang="pt-PT" sz="2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28184" y="6422656"/>
            <a:ext cx="2781092" cy="338554"/>
            <a:chOff x="6228184" y="6422656"/>
            <a:chExt cx="2781092" cy="338554"/>
          </a:xfrm>
        </p:grpSpPr>
        <p:sp>
          <p:nvSpPr>
            <p:cNvPr id="18" name="CaixaDeTexto 1"/>
            <p:cNvSpPr txBox="1"/>
            <p:nvPr/>
          </p:nvSpPr>
          <p:spPr>
            <a:xfrm>
              <a:off x="6228184" y="6422656"/>
              <a:ext cx="199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Livro aberto</a:t>
              </a:r>
              <a:r>
                <a:rPr lang="pt-P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6.º ano</a:t>
              </a:r>
              <a:endPara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00392" y="6443620"/>
              <a:ext cx="908884" cy="296627"/>
            </a:xfrm>
            <a:prstGeom prst="rect">
              <a:avLst/>
            </a:prstGeom>
          </p:spPr>
        </p:pic>
      </p:grpSp>
      <p:sp>
        <p:nvSpPr>
          <p:cNvPr id="4" name="CaixaDeTexto 3"/>
          <p:cNvSpPr txBox="1"/>
          <p:nvPr/>
        </p:nvSpPr>
        <p:spPr>
          <a:xfrm>
            <a:off x="4211960" y="5877272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3051175">
              <a:buNone/>
            </a:pPr>
            <a:r>
              <a:rPr lang="pt-PT" dirty="0"/>
              <a:t> (= </a:t>
            </a:r>
            <a:r>
              <a:rPr lang="pt-PT" sz="2000" b="1" i="1" dirty="0"/>
              <a:t>por</a:t>
            </a:r>
            <a:r>
              <a:rPr lang="pt-PT" sz="2000" dirty="0"/>
              <a:t> + </a:t>
            </a:r>
            <a:r>
              <a:rPr lang="pt-PT" sz="2000" i="1" dirty="0"/>
              <a:t>os</a:t>
            </a:r>
            <a:r>
              <a:rPr lang="pt-PT" sz="2000" dirty="0"/>
              <a:t>)</a:t>
            </a:r>
          </a:p>
        </p:txBody>
      </p:sp>
      <p:cxnSp>
        <p:nvCxnSpPr>
          <p:cNvPr id="16" name="Conexão em ângulos retos 15"/>
          <p:cNvCxnSpPr/>
          <p:nvPr/>
        </p:nvCxnSpPr>
        <p:spPr>
          <a:xfrm>
            <a:off x="3671369" y="6123976"/>
            <a:ext cx="835081" cy="257352"/>
          </a:xfrm>
          <a:prstGeom prst="bentConnector3">
            <a:avLst>
              <a:gd name="adj1" fmla="val 63905"/>
            </a:avLst>
          </a:prstGeom>
          <a:ln w="28575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6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71448" y="981889"/>
            <a:ext cx="8733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B02F21"/>
                </a:solidFill>
              </a:rPr>
              <a:t>1.</a:t>
            </a:r>
            <a:r>
              <a:rPr lang="pt-PT" sz="2200" dirty="0"/>
              <a:t> Assinala as </a:t>
            </a: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</a:rPr>
              <a:t>frases ativas</a:t>
            </a:r>
            <a:r>
              <a:rPr lang="pt-PT" sz="2200" dirty="0"/>
              <a:t> (</a:t>
            </a: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PT" sz="2200" dirty="0"/>
              <a:t>) e as </a:t>
            </a:r>
            <a:r>
              <a:rPr lang="pt-PT" sz="2200" b="1" dirty="0">
                <a:solidFill>
                  <a:srgbClr val="00B050"/>
                </a:solidFill>
              </a:rPr>
              <a:t>frases passivas</a:t>
            </a:r>
            <a:r>
              <a:rPr lang="pt-PT" sz="2200" dirty="0"/>
              <a:t> (</a:t>
            </a:r>
            <a:r>
              <a:rPr lang="pt-PT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PT" sz="2200" dirty="0"/>
              <a:t>).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b="1" i="1" dirty="0">
                <a:solidFill>
                  <a:schemeClr val="bg1"/>
                </a:solidFill>
              </a:rPr>
              <a:t> </a:t>
            </a:r>
            <a:r>
              <a:rPr lang="pt-PT" sz="2200" i="1" dirty="0">
                <a:solidFill>
                  <a:schemeClr val="bg1"/>
                </a:solidFill>
              </a:rPr>
              <a:t>– trabalho individual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581855"/>
              </p:ext>
            </p:extLst>
          </p:nvPr>
        </p:nvGraphicFramePr>
        <p:xfrm>
          <a:off x="755576" y="1412776"/>
          <a:ext cx="7632848" cy="467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3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pt-PT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pt-PT" sz="2200" dirty="0"/>
                    </a:p>
                  </a:txBody>
                  <a:tcPr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92E20"/>
                          </a:solidFill>
                        </a:rPr>
                        <a:t>a.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baseline="0" dirty="0"/>
                        <a:t>A Pilar encontrou um gato na rua.</a:t>
                      </a:r>
                      <a:endParaRPr lang="pt-PT" sz="2100" b="1" baseline="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b.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O atleta lesionado foi visto pelo médico do clube.</a:t>
                      </a:r>
                      <a:endParaRPr lang="pt-PT" sz="2100" b="1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c.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Todos os textos serão avaliados por um júri.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d.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Ela avistava uma bela paisagem de sua casa. 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e.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A casa é pintada pelo Rui de cinco em cinco anos.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f.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O cavalo da</a:t>
                      </a:r>
                      <a:r>
                        <a:rPr lang="pt-PT" sz="2100" b="0" i="1" baseline="0" dirty="0"/>
                        <a:t> Ana saltou a cerca de madeira.</a:t>
                      </a:r>
                      <a:r>
                        <a:rPr lang="pt-PT" sz="2100" b="0" i="1" dirty="0"/>
                        <a:t> 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g.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Nós fomos servidos pelo dono do restaurante.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h.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A festa é organizada pela</a:t>
                      </a:r>
                      <a:r>
                        <a:rPr lang="pt-PT" sz="2100" b="0" i="1" baseline="0" dirty="0"/>
                        <a:t> Junta de Freguesia.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936">
                <a:tc>
                  <a:txBody>
                    <a:bodyPr/>
                    <a:lstStyle/>
                    <a:p>
                      <a:r>
                        <a:rPr lang="pt-PT" sz="2100" b="1" dirty="0">
                          <a:solidFill>
                            <a:srgbClr val="A50021"/>
                          </a:solidFill>
                        </a:rPr>
                        <a:t>i.</a:t>
                      </a:r>
                      <a:r>
                        <a:rPr lang="pt-PT" sz="2100" b="1" dirty="0"/>
                        <a:t> </a:t>
                      </a:r>
                      <a:r>
                        <a:rPr lang="pt-PT" sz="2100" b="0" i="1" dirty="0"/>
                        <a:t>O Simão enviou uma longa mensagem por </a:t>
                      </a:r>
                      <a:r>
                        <a:rPr lang="pt-PT" sz="2100" b="0" i="0" dirty="0"/>
                        <a:t>e-mail</a:t>
                      </a:r>
                      <a:r>
                        <a:rPr lang="pt-PT" sz="2100" b="0" i="1" dirty="0"/>
                        <a:t>.</a:t>
                      </a:r>
                      <a:endParaRPr lang="pt-PT" sz="2100" dirty="0"/>
                    </a:p>
                  </a:txBody>
                  <a:tcPr anchor="ctr"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2100" dirty="0"/>
                    </a:p>
                  </a:txBody>
                  <a:tcPr anchor="ctr">
                    <a:lnL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47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002303" y="1914513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002302" y="5660090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776424" y="2346561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776423" y="2859784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002301" y="3290671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776422" y="3787881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002301" y="4221671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776423" y="4714819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776422" y="5228042"/>
            <a:ext cx="44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A50021"/>
                </a:solidFill>
              </a:rPr>
              <a:t>X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228184" y="6422656"/>
            <a:ext cx="2781092" cy="338554"/>
            <a:chOff x="6228184" y="6422656"/>
            <a:chExt cx="2781092" cy="338554"/>
          </a:xfrm>
        </p:grpSpPr>
        <p:sp>
          <p:nvSpPr>
            <p:cNvPr id="18" name="CaixaDeTexto 1"/>
            <p:cNvSpPr txBox="1"/>
            <p:nvPr/>
          </p:nvSpPr>
          <p:spPr>
            <a:xfrm>
              <a:off x="6228184" y="6422656"/>
              <a:ext cx="199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Livro aberto</a:t>
              </a:r>
              <a:r>
                <a:rPr lang="pt-P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6.º ano</a:t>
              </a:r>
              <a:endPara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0392" y="6443620"/>
              <a:ext cx="908884" cy="296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5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3" grpId="0"/>
      <p:bldP spid="26" grpId="0"/>
      <p:bldP spid="28" grpId="0"/>
      <p:bldP spid="29" grpId="0"/>
      <p:bldP spid="30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15423</TotalTime>
  <Words>416</Words>
  <Application>Microsoft Office PowerPoint</Application>
  <PresentationFormat>Apresentação no Ecrã (4:3)</PresentationFormat>
  <Paragraphs>88</Paragraphs>
  <Slides>6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Atividades – trabalho individual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Dúvidas gramaticais frequentes</dc:title>
  <dc:creator>Fernanda Costa</dc:creator>
  <cp:lastModifiedBy>professor</cp:lastModifiedBy>
  <cp:revision>711</cp:revision>
  <cp:lastPrinted>2017-02-17T15:35:17Z</cp:lastPrinted>
  <dcterms:created xsi:type="dcterms:W3CDTF">2014-04-16T08:49:45Z</dcterms:created>
  <dcterms:modified xsi:type="dcterms:W3CDTF">2024-04-23T11:52:04Z</dcterms:modified>
</cp:coreProperties>
</file>