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71" r:id="rId4"/>
    <p:sldId id="289" r:id="rId5"/>
    <p:sldId id="290" r:id="rId6"/>
    <p:sldId id="288" r:id="rId7"/>
    <p:sldId id="291" r:id="rId8"/>
    <p:sldId id="284" r:id="rId9"/>
    <p:sldId id="281" r:id="rId10"/>
    <p:sldId id="282" r:id="rId11"/>
    <p:sldId id="286" r:id="rId1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963"/>
    <a:srgbClr val="E24955"/>
    <a:srgbClr val="E0432D"/>
    <a:srgbClr val="B92025"/>
    <a:srgbClr val="AA0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5179" autoAdjust="0"/>
  </p:normalViewPr>
  <p:slideViewPr>
    <p:cSldViewPr snapToGrid="0" snapToObjects="1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48AB8A-44C4-4260-8B97-34EF9E7B15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59588D-DEBC-4522-8B12-5CB4C269810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BA3D2E37-FFED-4EE3-8D5E-4A05A7CF4FB7}" type="datetimeFigureOut">
              <a:rPr lang="pt-PT"/>
              <a:pPr>
                <a:defRPr/>
              </a:pPr>
              <a:t>21/01/2019</a:t>
            </a:fld>
            <a:endParaRPr lang="pt-P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37F56F4-5737-4BD7-AABE-AF51171979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B90E119-6A50-4583-87C7-E60F4E965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pt-PT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AC059-A75C-4C35-890D-1340435E1F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B1914-74B6-4074-9D9C-6799DF1C6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6B21A1-6256-474C-8347-45511BB8B1FB}" type="slidenum">
              <a:rPr lang="pt-PT" altLang="pt-PT"/>
              <a:pPr/>
              <a:t>‹nº›</a:t>
            </a:fld>
            <a:endParaRPr lang="pt-PT" alt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596A01D-3663-4F26-AFCE-EBFF073265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387D9EB-0F55-45E0-A394-8502B3CF57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altLang="pt-PT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A1480CC5-A5E7-4A5C-AE0A-629DDB97F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3A991C4-533A-43FF-8F1D-E2068FDC5A40}" type="slidenum">
              <a:rPr lang="pt-PT" altLang="pt-PT"/>
              <a:pPr/>
              <a:t>5</a:t>
            </a:fld>
            <a:endParaRPr lang="pt-PT" alt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60C15-5EF6-4074-8011-6E58E14B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6E62F-3951-4C17-9D59-B49C2D9A15B9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804F3-0AFB-427D-A8EA-9C3879247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F542D-5FA6-4E1C-AADE-DF9C43BD7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EEE95-A394-42D6-947A-1C293833845F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49357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4E77C-FE0D-4331-AFCA-DD911521D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0CEE6-5D04-47D5-9C3C-77A67200C202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EDEA6-408E-4BA5-A782-93467485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B98E2-84D8-4BF3-B3A9-9123CD94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98129-4B14-4E8F-8B46-6A793BEF59B8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08335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A1ECA-DC04-4E08-82E2-FB8E394A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4DFFD-D914-4FEC-83CD-BF55B2E933CB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71FC7-F8D3-4B6A-AE86-49E2F900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DCFF-CCC7-4E82-BEE2-5AEE45E6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B5838-B574-4F18-8FAD-0BEF6EA042BC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59944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97017-8641-470C-B25C-868E049D1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252CB-5F05-4E23-B8E2-5CF4B828E97E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BBF9D-45DA-487B-8B8C-0FFBF3C0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806CA-09CD-4EEC-BE47-CCFF434E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F4E7B-DD4D-4DF1-B535-40E1A91D7AB8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340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9E1B7-41DD-4BBC-9857-38B7E9E0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CB996-6A89-40A9-8FFC-D8BDE734902F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52E22-0B48-40F9-B867-7A8A1B63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8A4EC-7073-434C-8F6B-16D0569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EE74F-D31B-4D0E-A0BA-B8B3AB3545A9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73406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277F31-56C3-4D65-A3CB-4A84F342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657E-5C6F-4651-858C-2AE81CBE7D63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BF37FF-72AE-44BC-9761-FD248BF80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44D495-5694-44DB-AD71-330D8248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A9086B-D772-4C0E-9B84-9C5179360680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487440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10D5CC-EBBB-4141-B18C-E25AB2698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6FFBA-18A7-4128-A21A-71F1A11342A5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D40A56-7214-4B45-AE22-C0A91BB4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CD489A-9164-49A8-8BAA-83B0621E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6B038-4886-438F-8C5B-ADFB89E2A3CC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09342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2211664-6751-4C80-84A4-FF8BDCB4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DEC97-0B22-4014-8AB7-E37132441DB3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A97D9FF-A34A-442E-B6DF-A41F556F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0E57E6-AA14-47B0-A7D7-2BE33364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51BAB-FE9A-4CBA-BDFC-B1AA3955D6AC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79738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A96581-DD99-4265-9BD5-3605AD1A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36780-1DEA-4A1F-A57A-71EF7793F519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C77E6D-1A66-476B-97C8-E2597F58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1212CD-7E46-41D8-9D27-8FE7ABEE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71892-BC20-4241-BC26-27F6075CA4C8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98806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CBEB58-2EED-4DA9-9C33-86021D57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65D09-20BA-4332-B30B-A9B24C196B76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7C77F5-D0A5-41B9-A095-1B32F532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9F85F9-FCF4-498F-BA81-F7E675033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72CCF-B7E0-489B-8FEF-9DCB4C844B71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21807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FD7F0B-C358-411A-867B-BF188E25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E930-D0BD-437A-A8FE-D51613C69090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59F57F-A06B-4C9A-ADDA-D46F89F7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6EF354-0491-4403-909E-289836DBB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20A08-27C2-48D2-B9E5-B20EFFA0BB07}" type="slidenum">
              <a:rPr lang="en-US" altLang="pt-PT"/>
              <a:pPr/>
              <a:t>‹nº›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408291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AF23E68-C86F-400C-A66E-3802732747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Click to edit Master title style</a:t>
            </a:r>
            <a:endParaRPr lang="en-US" altLang="pt-PT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C57C87F-488F-496C-A8BB-1EC72CC82C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Click to edit Master text styles</a:t>
            </a:r>
          </a:p>
          <a:p>
            <a:pPr lvl="1"/>
            <a:r>
              <a:rPr lang="pt-PT" altLang="pt-PT"/>
              <a:t>Second level</a:t>
            </a:r>
          </a:p>
          <a:p>
            <a:pPr lvl="2"/>
            <a:r>
              <a:rPr lang="pt-PT" altLang="pt-PT"/>
              <a:t>Third level</a:t>
            </a:r>
          </a:p>
          <a:p>
            <a:pPr lvl="3"/>
            <a:r>
              <a:rPr lang="pt-PT" altLang="pt-PT"/>
              <a:t>Fourth level</a:t>
            </a:r>
          </a:p>
          <a:p>
            <a:pPr lvl="4"/>
            <a:r>
              <a:rPr lang="pt-PT" altLang="pt-PT"/>
              <a:t>Fifth level</a:t>
            </a:r>
            <a:endParaRPr lang="en-US" alt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02D43-3FD6-495C-8D0A-35CA8070F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3814A4-6DF7-4DC1-A8E0-BC354598B424}" type="datetimeFigureOut">
              <a:rPr lang="en-US"/>
              <a:pPr>
                <a:defRPr/>
              </a:pPr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30A23-225C-4381-A149-92BB13542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3FA9F-A4CB-4530-A2F6-67088E21B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5BDFEA5-684C-4EE3-9E82-34A3F8F2903C}" type="slidenum">
              <a:rPr lang="en-US" altLang="pt-PT"/>
              <a:pPr/>
              <a:t>‹nº›</a:t>
            </a:fld>
            <a:endParaRPr lang="en-US" alt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>
            <a:extLst>
              <a:ext uri="{FF2B5EF4-FFF2-40B4-BE49-F238E27FC236}">
                <a16:creationId xmlns:a16="http://schemas.microsoft.com/office/drawing/2014/main" id="{5386536E-5167-42B7-BD7B-7A9C2C164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585788"/>
            <a:ext cx="394811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pt-PT" sz="4400" b="1">
                <a:solidFill>
                  <a:srgbClr val="133963"/>
                </a:solidFill>
              </a:rPr>
              <a:t>Modo Conjuntivo</a:t>
            </a:r>
            <a:endParaRPr lang="en-US" altLang="pt-PT" sz="4400" b="1">
              <a:solidFill>
                <a:srgbClr val="13396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>
            <a:extLst>
              <a:ext uri="{FF2B5EF4-FFF2-40B4-BE49-F238E27FC236}">
                <a16:creationId xmlns:a16="http://schemas.microsoft.com/office/drawing/2014/main" id="{75E9B49C-9AA2-4E9C-BF6A-95CBD8DC7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800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Modo conjuntivo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11267" name="CaixaDeTexto 1">
            <a:extLst>
              <a:ext uri="{FF2B5EF4-FFF2-40B4-BE49-F238E27FC236}">
                <a16:creationId xmlns:a16="http://schemas.microsoft.com/office/drawing/2014/main" id="{BD0F8782-DFB4-434E-84F0-231B9EFB9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1404938"/>
            <a:ext cx="7631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2- Completa as seguintes frases com os verbos assinalados. </a:t>
            </a:r>
          </a:p>
        </p:txBody>
      </p:sp>
      <p:sp>
        <p:nvSpPr>
          <p:cNvPr id="11268" name="CaixaDeTexto 2">
            <a:extLst>
              <a:ext uri="{FF2B5EF4-FFF2-40B4-BE49-F238E27FC236}">
                <a16:creationId xmlns:a16="http://schemas.microsoft.com/office/drawing/2014/main" id="{AC4C4819-6C27-437F-BBFC-104AB22E1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090738"/>
            <a:ext cx="78771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a) Espero que te ____________ ( sentir/presente do conjuntivo) melhor com esta notícia.</a:t>
            </a:r>
          </a:p>
        </p:txBody>
      </p:sp>
      <p:sp>
        <p:nvSpPr>
          <p:cNvPr id="11269" name="CaixaDeTexto 26">
            <a:extLst>
              <a:ext uri="{FF2B5EF4-FFF2-40B4-BE49-F238E27FC236}">
                <a16:creationId xmlns:a16="http://schemas.microsoft.com/office/drawing/2014/main" id="{CBBEAEF1-B1A6-4846-91B7-0860BA656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3319463"/>
            <a:ext cx="7877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b) Se não  __________   (ter/ pretérito imperfeito do conjuntivo) medo, poderias passear na floresta.</a:t>
            </a:r>
          </a:p>
        </p:txBody>
      </p:sp>
      <p:sp>
        <p:nvSpPr>
          <p:cNvPr id="11270" name="CaixaDeTexto 31">
            <a:extLst>
              <a:ext uri="{FF2B5EF4-FFF2-40B4-BE49-F238E27FC236}">
                <a16:creationId xmlns:a16="http://schemas.microsoft.com/office/drawing/2014/main" id="{604D4CB5-BA79-4BAA-BD77-BB2A72CA3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4330700"/>
            <a:ext cx="787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c)  Quando eles  ___________ (chegar/ futuro do conjuntivo), avisa-me.</a:t>
            </a:r>
          </a:p>
        </p:txBody>
      </p:sp>
      <p:sp>
        <p:nvSpPr>
          <p:cNvPr id="11271" name="CaixaDeTexto 32">
            <a:extLst>
              <a:ext uri="{FF2B5EF4-FFF2-40B4-BE49-F238E27FC236}">
                <a16:creationId xmlns:a16="http://schemas.microsoft.com/office/drawing/2014/main" id="{6064EDB6-411F-4241-9B9F-2D7DEC17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5176838"/>
            <a:ext cx="7877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d) Talvez agora ____________ ( poder/ presente do conjuntivo)  realizar o teu grande sonho.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EA1AC13-AA90-44CA-BAD7-E712E68CF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3300413"/>
            <a:ext cx="148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000000"/>
                </a:solidFill>
              </a:rPr>
              <a:t>tivesses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E8DB315-8C18-4925-9B50-6A7E1FE33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4270375"/>
            <a:ext cx="148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000000"/>
                </a:solidFill>
              </a:rPr>
              <a:t>chegarem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3AF4D6A-2AD8-45E6-B248-C6AC6EDB6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8" y="5141913"/>
            <a:ext cx="148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000000"/>
                </a:solidFill>
              </a:rPr>
              <a:t>possas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7CC066E-0CA6-48CD-B398-F3FBDB03A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3" y="2144713"/>
            <a:ext cx="148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000000"/>
                </a:solidFill>
              </a:rPr>
              <a:t>sintas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>
            <a:extLst>
              <a:ext uri="{FF2B5EF4-FFF2-40B4-BE49-F238E27FC236}">
                <a16:creationId xmlns:a16="http://schemas.microsoft.com/office/drawing/2014/main" id="{F70C9628-715A-4C5F-8E5F-B539C9E1C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800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Modo conjuntivo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12291" name="CaixaDeTexto 1">
            <a:extLst>
              <a:ext uri="{FF2B5EF4-FFF2-40B4-BE49-F238E27FC236}">
                <a16:creationId xmlns:a16="http://schemas.microsoft.com/office/drawing/2014/main" id="{4E4D271E-3CD8-4C05-B77F-C0E5FBFC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279525"/>
            <a:ext cx="7246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/>
              <a:t>3- Identifica o tempo e o modo do verbo presente na frase seguinte:</a:t>
            </a:r>
          </a:p>
        </p:txBody>
      </p:sp>
      <p:sp>
        <p:nvSpPr>
          <p:cNvPr id="12292" name="CaixaDeTexto 2">
            <a:extLst>
              <a:ext uri="{FF2B5EF4-FFF2-40B4-BE49-F238E27FC236}">
                <a16:creationId xmlns:a16="http://schemas.microsoft.com/office/drawing/2014/main" id="{149E17AD-4274-49F9-8181-9D26573DF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88" y="2120900"/>
            <a:ext cx="511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2000" b="1"/>
              <a:t>“Ai de quem se aproximasse do castelo! “</a:t>
            </a:r>
            <a:endParaRPr lang="pt-PT" altLang="pt-PT" sz="2000" b="1" u="sng"/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3543AC00-0279-4F49-B568-91E342483090}"/>
              </a:ext>
            </a:extLst>
          </p:cNvPr>
          <p:cNvGraphicFramePr>
            <a:graphicFrameLocks noGrp="1"/>
          </p:cNvGraphicFramePr>
          <p:nvPr/>
        </p:nvGraphicFramePr>
        <p:xfrm>
          <a:off x="3919538" y="3178175"/>
          <a:ext cx="4310062" cy="1847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0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861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pt-PT" sz="1800" dirty="0"/>
                        <a:t>Presente do conjuntivo</a:t>
                      </a:r>
                    </a:p>
                  </a:txBody>
                  <a:tcPr marL="91449" marR="91449" marT="45745" marB="457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9233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pt-PT" sz="1800" dirty="0"/>
                        <a:t>Pretérito imperfeito do conjuntivo</a:t>
                      </a:r>
                    </a:p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pt-PT" sz="1800" dirty="0"/>
                        <a:t>Futuro</a:t>
                      </a:r>
                      <a:r>
                        <a:rPr lang="pt-PT" sz="1800" baseline="0" dirty="0"/>
                        <a:t> do conjuntivo</a:t>
                      </a:r>
                      <a:endParaRPr lang="pt-PT" sz="1800" dirty="0"/>
                    </a:p>
                  </a:txBody>
                  <a:tcPr marL="91449" marR="91449" marT="45745" marB="4574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Retângulo 20">
            <a:extLst>
              <a:ext uri="{FF2B5EF4-FFF2-40B4-BE49-F238E27FC236}">
                <a16:creationId xmlns:a16="http://schemas.microsoft.com/office/drawing/2014/main" id="{82285C45-1D1E-4A2D-9116-F1CF71569153}"/>
              </a:ext>
            </a:extLst>
          </p:cNvPr>
          <p:cNvSpPr/>
          <p:nvPr/>
        </p:nvSpPr>
        <p:spPr>
          <a:xfrm>
            <a:off x="3494088" y="3421063"/>
            <a:ext cx="263525" cy="242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08382DB-2942-46CC-A117-DE188B15765B}"/>
              </a:ext>
            </a:extLst>
          </p:cNvPr>
          <p:cNvSpPr/>
          <p:nvPr/>
        </p:nvSpPr>
        <p:spPr>
          <a:xfrm>
            <a:off x="3494088" y="4737100"/>
            <a:ext cx="263525" cy="242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771B035-C0EE-4779-BE29-C92A2BA6AC83}"/>
              </a:ext>
            </a:extLst>
          </p:cNvPr>
          <p:cNvSpPr/>
          <p:nvPr/>
        </p:nvSpPr>
        <p:spPr>
          <a:xfrm>
            <a:off x="3494088" y="4078288"/>
            <a:ext cx="263525" cy="242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PT" dirty="0"/>
          </a:p>
        </p:txBody>
      </p:sp>
      <p:pic>
        <p:nvPicPr>
          <p:cNvPr id="12299" name="Picture 12" descr="\\ptalffdm01\DropBox_DMM_Design_Multimedia\PORTUGAL\2017\06_PORTUGUES\4_Execucao\_APP_ALUNO\Quiz\Guioes_Quizes\Vistos_AP\Imagens_Teste\Imagens_PPP_ASA_Manual\Jorinda_Joringuel_Manual\015a_ppp6mp_U2.tif">
            <a:extLst>
              <a:ext uri="{FF2B5EF4-FFF2-40B4-BE49-F238E27FC236}">
                <a16:creationId xmlns:a16="http://schemas.microsoft.com/office/drawing/2014/main" id="{2F53B7DE-F288-4C8C-BDC3-6C9D347C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895475"/>
            <a:ext cx="2428875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ultiplicar 13">
            <a:extLst>
              <a:ext uri="{FF2B5EF4-FFF2-40B4-BE49-F238E27FC236}">
                <a16:creationId xmlns:a16="http://schemas.microsoft.com/office/drawing/2014/main" id="{96064EF2-FFBD-4561-9876-A63B25F5D347}"/>
              </a:ext>
            </a:extLst>
          </p:cNvPr>
          <p:cNvSpPr/>
          <p:nvPr/>
        </p:nvSpPr>
        <p:spPr>
          <a:xfrm>
            <a:off x="3506788" y="4106863"/>
            <a:ext cx="231775" cy="204787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>
            <a:extLst>
              <a:ext uri="{FF2B5EF4-FFF2-40B4-BE49-F238E27FC236}">
                <a16:creationId xmlns:a16="http://schemas.microsoft.com/office/drawing/2014/main" id="{EACCD551-4323-4B06-90DE-29D9BE7F3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371475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Modo conjuntivo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18" name="Retângulo de cantos arredondados 8">
            <a:extLst>
              <a:ext uri="{FF2B5EF4-FFF2-40B4-BE49-F238E27FC236}">
                <a16:creationId xmlns:a16="http://schemas.microsoft.com/office/drawing/2014/main" id="{3E4E1799-66C7-414B-BB29-7528AB1B10FB}"/>
              </a:ext>
            </a:extLst>
          </p:cNvPr>
          <p:cNvSpPr/>
          <p:nvPr/>
        </p:nvSpPr>
        <p:spPr>
          <a:xfrm>
            <a:off x="190500" y="1138238"/>
            <a:ext cx="8820150" cy="5000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bg1"/>
                </a:solidFill>
              </a:rPr>
              <a:t>Modo conjuntivo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DBAAE-C0FA-4987-BCF0-E7AF01C31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2789238"/>
            <a:ext cx="44100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2500"/>
              <a:t>Se </a:t>
            </a:r>
            <a:r>
              <a:rPr lang="pt-PT" altLang="pt-PT" sz="2500" b="1"/>
              <a:t>pudesse</a:t>
            </a:r>
            <a:r>
              <a:rPr lang="pt-PT" altLang="pt-PT" sz="2500"/>
              <a:t>,  faria uma viagem à volta do mundo!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038F1-3236-44D8-BFE5-81406CC5CC66}"/>
              </a:ext>
            </a:extLst>
          </p:cNvPr>
          <p:cNvSpPr txBox="1"/>
          <p:nvPr/>
        </p:nvSpPr>
        <p:spPr>
          <a:xfrm>
            <a:off x="3951288" y="5265738"/>
            <a:ext cx="4822825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pt-PT" sz="2000" dirty="0"/>
              <a:t>É usado sempre que queremos transmitir </a:t>
            </a:r>
            <a:r>
              <a:rPr lang="pt-PT" sz="2000" b="1" dirty="0"/>
              <a:t>probabilidade</a:t>
            </a:r>
            <a:r>
              <a:rPr lang="pt-PT" sz="2000" dirty="0"/>
              <a:t>, </a:t>
            </a:r>
            <a:r>
              <a:rPr lang="pt-PT" sz="2000" b="1" dirty="0"/>
              <a:t>dúvida</a:t>
            </a:r>
            <a:r>
              <a:rPr lang="pt-PT" sz="2000" dirty="0"/>
              <a:t>, </a:t>
            </a:r>
            <a:r>
              <a:rPr lang="pt-PT" sz="2000" b="1" dirty="0"/>
              <a:t>desejo</a:t>
            </a:r>
            <a:r>
              <a:rPr lang="pt-PT" sz="2000" dirty="0"/>
              <a:t> ou </a:t>
            </a:r>
            <a:r>
              <a:rPr lang="pt-PT" sz="2000" b="1" dirty="0"/>
              <a:t>intenção</a:t>
            </a:r>
            <a:r>
              <a:rPr lang="pt-PT" sz="2000" dirty="0"/>
              <a:t>. </a:t>
            </a:r>
          </a:p>
        </p:txBody>
      </p:sp>
      <p:pic>
        <p:nvPicPr>
          <p:cNvPr id="3078" name="Picture 7" descr="C:\Users\Sofia\Documents\Atividade ENI\Aulas PT\Leya\Leya_082017\PPT_ASA\shutterstock_139327733.jpg">
            <a:extLst>
              <a:ext uri="{FF2B5EF4-FFF2-40B4-BE49-F238E27FC236}">
                <a16:creationId xmlns:a16="http://schemas.microsoft.com/office/drawing/2014/main" id="{998C778C-1008-4804-9AFE-AC0918B3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8725"/>
            <a:ext cx="347503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>
            <a:extLst>
              <a:ext uri="{FF2B5EF4-FFF2-40B4-BE49-F238E27FC236}">
                <a16:creationId xmlns:a16="http://schemas.microsoft.com/office/drawing/2014/main" id="{9B147B77-7E2B-4671-9F1D-7676BE84A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800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Modo conjuntivo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28E8ACE-B6F6-466F-AF5B-153998EA4F90}"/>
              </a:ext>
            </a:extLst>
          </p:cNvPr>
          <p:cNvSpPr/>
          <p:nvPr/>
        </p:nvSpPr>
        <p:spPr>
          <a:xfrm>
            <a:off x="6440488" y="2403475"/>
            <a:ext cx="2454275" cy="40005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PT" sz="2000" b="1" dirty="0">
                <a:solidFill>
                  <a:srgbClr val="212121"/>
                </a:solidFill>
              </a:rPr>
              <a:t>Futuro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74F6FF6-CC4F-4CFC-9EA0-C4F99D65C1BA}"/>
              </a:ext>
            </a:extLst>
          </p:cNvPr>
          <p:cNvSpPr/>
          <p:nvPr/>
        </p:nvSpPr>
        <p:spPr>
          <a:xfrm>
            <a:off x="177800" y="2403475"/>
            <a:ext cx="2455863" cy="40005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PT" sz="2000" b="1" dirty="0">
                <a:solidFill>
                  <a:srgbClr val="212121"/>
                </a:solidFill>
              </a:rPr>
              <a:t>Presente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72BDF45-ED11-4101-9F8F-50F59605C79E}"/>
              </a:ext>
            </a:extLst>
          </p:cNvPr>
          <p:cNvSpPr/>
          <p:nvPr/>
        </p:nvSpPr>
        <p:spPr>
          <a:xfrm>
            <a:off x="3360738" y="2403475"/>
            <a:ext cx="2454275" cy="40005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pt-PT" sz="2000" b="1" dirty="0">
                <a:solidFill>
                  <a:srgbClr val="212121"/>
                </a:solidFill>
              </a:rPr>
              <a:t>Pretérito imperfeito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D297776-69D0-40B1-9EB3-56408967E0A5}"/>
              </a:ext>
            </a:extLst>
          </p:cNvPr>
          <p:cNvSpPr/>
          <p:nvPr/>
        </p:nvSpPr>
        <p:spPr>
          <a:xfrm>
            <a:off x="3560763" y="3487738"/>
            <a:ext cx="2168525" cy="708025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PT" sz="2000" dirty="0">
                <a:solidFill>
                  <a:srgbClr val="212121"/>
                </a:solidFill>
              </a:rPr>
              <a:t>Era bom que </a:t>
            </a:r>
            <a:r>
              <a:rPr lang="pt-PT" sz="2000" b="1" dirty="0">
                <a:solidFill>
                  <a:schemeClr val="accent6">
                    <a:lumMod val="75000"/>
                  </a:schemeClr>
                </a:solidFill>
              </a:rPr>
              <a:t>sonhasses</a:t>
            </a:r>
            <a:r>
              <a:rPr lang="pt-PT" sz="2000" dirty="0">
                <a:solidFill>
                  <a:srgbClr val="212121"/>
                </a:solidFill>
              </a:rPr>
              <a:t> mais!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E90570A-DB59-4E30-BAFF-C022F7AFE043}"/>
              </a:ext>
            </a:extLst>
          </p:cNvPr>
          <p:cNvSpPr/>
          <p:nvPr/>
        </p:nvSpPr>
        <p:spPr>
          <a:xfrm>
            <a:off x="238125" y="3487738"/>
            <a:ext cx="2174875" cy="708025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PT" sz="2000" dirty="0">
                <a:solidFill>
                  <a:srgbClr val="212121"/>
                </a:solidFill>
              </a:rPr>
              <a:t>Espero que  </a:t>
            </a:r>
          </a:p>
          <a:p>
            <a:pPr algn="ctr">
              <a:defRPr/>
            </a:pPr>
            <a:r>
              <a:rPr lang="pt-PT" sz="2000" b="1" dirty="0">
                <a:solidFill>
                  <a:schemeClr val="accent6">
                    <a:lumMod val="75000"/>
                  </a:schemeClr>
                </a:solidFill>
              </a:rPr>
              <a:t>sonhes</a:t>
            </a:r>
            <a:r>
              <a:rPr lang="pt-PT" sz="2000" dirty="0">
                <a:solidFill>
                  <a:srgbClr val="212121"/>
                </a:solidFill>
              </a:rPr>
              <a:t> mais!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62EAD46-E79B-41DA-9FDC-23B72DC55F49}"/>
              </a:ext>
            </a:extLst>
          </p:cNvPr>
          <p:cNvSpPr/>
          <p:nvPr/>
        </p:nvSpPr>
        <p:spPr>
          <a:xfrm>
            <a:off x="6654800" y="3395663"/>
            <a:ext cx="2166938" cy="1016000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PT" sz="2000" dirty="0">
                <a:solidFill>
                  <a:srgbClr val="212121"/>
                </a:solidFill>
              </a:rPr>
              <a:t>Quando </a:t>
            </a:r>
          </a:p>
          <a:p>
            <a:pPr algn="ctr">
              <a:defRPr/>
            </a:pPr>
            <a:r>
              <a:rPr lang="pt-PT" sz="2000" b="1" dirty="0">
                <a:solidFill>
                  <a:schemeClr val="accent6">
                    <a:lumMod val="75000"/>
                  </a:schemeClr>
                </a:solidFill>
              </a:rPr>
              <a:t>sonhares</a:t>
            </a:r>
            <a:r>
              <a:rPr lang="pt-PT" sz="2000" dirty="0">
                <a:solidFill>
                  <a:srgbClr val="212121"/>
                </a:solidFill>
              </a:rPr>
              <a:t>, serás </a:t>
            </a:r>
          </a:p>
          <a:p>
            <a:pPr algn="ctr">
              <a:defRPr/>
            </a:pPr>
            <a:r>
              <a:rPr lang="pt-PT" sz="2000" dirty="0">
                <a:solidFill>
                  <a:srgbClr val="212121"/>
                </a:solidFill>
              </a:rPr>
              <a:t>mais feliz!</a:t>
            </a:r>
          </a:p>
        </p:txBody>
      </p:sp>
      <p:sp>
        <p:nvSpPr>
          <p:cNvPr id="22" name="Cloud Callout 21">
            <a:extLst>
              <a:ext uri="{FF2B5EF4-FFF2-40B4-BE49-F238E27FC236}">
                <a16:creationId xmlns:a16="http://schemas.microsoft.com/office/drawing/2014/main" id="{A140AB57-57A8-42A5-BD98-83655426C310}"/>
              </a:ext>
            </a:extLst>
          </p:cNvPr>
          <p:cNvSpPr/>
          <p:nvPr/>
        </p:nvSpPr>
        <p:spPr>
          <a:xfrm>
            <a:off x="277813" y="3143250"/>
            <a:ext cx="2255837" cy="1831975"/>
          </a:xfrm>
          <a:prstGeom prst="cloudCallou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9D69432-3B3A-4384-AFDD-E712DE69E7DB}"/>
              </a:ext>
            </a:extLst>
          </p:cNvPr>
          <p:cNvSpPr/>
          <p:nvPr/>
        </p:nvSpPr>
        <p:spPr>
          <a:xfrm>
            <a:off x="149225" y="1243013"/>
            <a:ext cx="8877300" cy="5667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bg1"/>
                </a:solidFill>
              </a:rPr>
              <a:t>Modo conjuntivo - Tempos</a:t>
            </a:r>
          </a:p>
        </p:txBody>
      </p:sp>
      <p:sp>
        <p:nvSpPr>
          <p:cNvPr id="17" name="Cloud Callout 21">
            <a:extLst>
              <a:ext uri="{FF2B5EF4-FFF2-40B4-BE49-F238E27FC236}">
                <a16:creationId xmlns:a16="http://schemas.microsoft.com/office/drawing/2014/main" id="{D1FF2529-91D1-4BB4-A815-75DB1411BA6B}"/>
              </a:ext>
            </a:extLst>
          </p:cNvPr>
          <p:cNvSpPr/>
          <p:nvPr/>
        </p:nvSpPr>
        <p:spPr>
          <a:xfrm>
            <a:off x="3465513" y="3143250"/>
            <a:ext cx="2254250" cy="1831975"/>
          </a:xfrm>
          <a:prstGeom prst="cloudCallou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8" name="Cloud Callout 21">
            <a:extLst>
              <a:ext uri="{FF2B5EF4-FFF2-40B4-BE49-F238E27FC236}">
                <a16:creationId xmlns:a16="http://schemas.microsoft.com/office/drawing/2014/main" id="{4D30E99F-4089-43C3-B798-946C262E0FF1}"/>
              </a:ext>
            </a:extLst>
          </p:cNvPr>
          <p:cNvSpPr/>
          <p:nvPr/>
        </p:nvSpPr>
        <p:spPr>
          <a:xfrm>
            <a:off x="6578600" y="3143250"/>
            <a:ext cx="2255838" cy="1831975"/>
          </a:xfrm>
          <a:prstGeom prst="cloudCallou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5" grpId="0" animBg="1"/>
      <p:bldP spid="27" grpId="0"/>
      <p:bldP spid="28" grpId="0"/>
      <p:bldP spid="29" grpId="0"/>
      <p:bldP spid="2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extLst>
              <a:ext uri="{FF2B5EF4-FFF2-40B4-BE49-F238E27FC236}">
                <a16:creationId xmlns:a16="http://schemas.microsoft.com/office/drawing/2014/main" id="{C546E44E-D2F2-4647-ABFC-E5C368635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800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Modo conjuntivo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23" name="Retângulo 18">
            <a:extLst>
              <a:ext uri="{FF2B5EF4-FFF2-40B4-BE49-F238E27FC236}">
                <a16:creationId xmlns:a16="http://schemas.microsoft.com/office/drawing/2014/main" id="{131F1118-C6CD-463A-83C8-3D70F3D59E18}"/>
              </a:ext>
            </a:extLst>
          </p:cNvPr>
          <p:cNvSpPr/>
          <p:nvPr/>
        </p:nvSpPr>
        <p:spPr>
          <a:xfrm>
            <a:off x="690563" y="2622550"/>
            <a:ext cx="2400300" cy="723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1ª Conjugação</a:t>
            </a:r>
          </a:p>
          <a:p>
            <a:pPr algn="ctr">
              <a:defRPr/>
            </a:pPr>
            <a:r>
              <a:rPr lang="pt-PT" b="1" dirty="0"/>
              <a:t>Tema em -a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49E635-5C8C-4F75-B18D-53A9DD0E988C}"/>
              </a:ext>
            </a:extLst>
          </p:cNvPr>
          <p:cNvSpPr/>
          <p:nvPr/>
        </p:nvSpPr>
        <p:spPr>
          <a:xfrm>
            <a:off x="1595438" y="3871913"/>
            <a:ext cx="590550" cy="4921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>
                <a:solidFill>
                  <a:schemeClr val="bg1"/>
                </a:solidFill>
              </a:rPr>
              <a:t>-e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9D630-C486-4DED-A4E7-F96BE7057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4903788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 i="1">
                <a:solidFill>
                  <a:srgbClr val="212121"/>
                </a:solidFill>
              </a:rPr>
              <a:t>fal</a:t>
            </a:r>
            <a:r>
              <a:rPr lang="pt-PT" altLang="pt-PT" sz="1800" b="1" i="1">
                <a:solidFill>
                  <a:srgbClr val="212121"/>
                </a:solidFill>
              </a:rPr>
              <a:t>e</a:t>
            </a:r>
            <a:r>
              <a:rPr lang="pt-PT" altLang="pt-PT" sz="1800" i="1">
                <a:solidFill>
                  <a:srgbClr val="212121"/>
                </a:solidFill>
              </a:rPr>
              <a:t>; fal</a:t>
            </a:r>
            <a:r>
              <a:rPr lang="pt-PT" altLang="pt-PT" sz="1800" b="1" i="1">
                <a:solidFill>
                  <a:srgbClr val="212121"/>
                </a:solidFill>
              </a:rPr>
              <a:t>e</a:t>
            </a:r>
            <a:r>
              <a:rPr lang="pt-PT" altLang="pt-PT" sz="1800" i="1">
                <a:solidFill>
                  <a:srgbClr val="212121"/>
                </a:solidFill>
              </a:rPr>
              <a:t>s; fal</a:t>
            </a:r>
            <a:r>
              <a:rPr lang="pt-PT" altLang="pt-PT" sz="1800" b="1" i="1">
                <a:solidFill>
                  <a:srgbClr val="212121"/>
                </a:solidFill>
              </a:rPr>
              <a:t>e</a:t>
            </a:r>
            <a:r>
              <a:rPr lang="pt-PT" altLang="pt-PT" sz="1800" i="1">
                <a:solidFill>
                  <a:srgbClr val="212121"/>
                </a:solidFill>
              </a:rPr>
              <a:t>; fal</a:t>
            </a:r>
            <a:r>
              <a:rPr lang="pt-PT" altLang="pt-PT" sz="1800" b="1" i="1">
                <a:solidFill>
                  <a:srgbClr val="212121"/>
                </a:solidFill>
              </a:rPr>
              <a:t>e</a:t>
            </a:r>
            <a:r>
              <a:rPr lang="pt-PT" altLang="pt-PT" sz="1800" i="1">
                <a:solidFill>
                  <a:srgbClr val="212121"/>
                </a:solidFill>
              </a:rPr>
              <a:t>mos; fal</a:t>
            </a:r>
            <a:r>
              <a:rPr lang="pt-PT" altLang="pt-PT" sz="1800" b="1" i="1">
                <a:solidFill>
                  <a:srgbClr val="212121"/>
                </a:solidFill>
              </a:rPr>
              <a:t>e</a:t>
            </a:r>
            <a:r>
              <a:rPr lang="pt-PT" altLang="pt-PT" sz="1800" i="1">
                <a:solidFill>
                  <a:srgbClr val="212121"/>
                </a:solidFill>
              </a:rPr>
              <a:t>is, fal</a:t>
            </a:r>
            <a:r>
              <a:rPr lang="pt-PT" altLang="pt-PT" sz="1800" b="1" i="1">
                <a:solidFill>
                  <a:srgbClr val="212121"/>
                </a:solidFill>
              </a:rPr>
              <a:t>e</a:t>
            </a:r>
            <a:r>
              <a:rPr lang="pt-PT" altLang="pt-PT" sz="1800" i="1">
                <a:solidFill>
                  <a:srgbClr val="212121"/>
                </a:solidFill>
              </a:rPr>
              <a:t>m</a:t>
            </a:r>
          </a:p>
        </p:txBody>
      </p:sp>
      <p:sp>
        <p:nvSpPr>
          <p:cNvPr id="44" name="Retângulo 18">
            <a:extLst>
              <a:ext uri="{FF2B5EF4-FFF2-40B4-BE49-F238E27FC236}">
                <a16:creationId xmlns:a16="http://schemas.microsoft.com/office/drawing/2014/main" id="{B1AA2D4F-A873-4C48-B21E-8D7FF1E6411A}"/>
              </a:ext>
            </a:extLst>
          </p:cNvPr>
          <p:cNvSpPr/>
          <p:nvPr/>
        </p:nvSpPr>
        <p:spPr>
          <a:xfrm>
            <a:off x="3344863" y="2622550"/>
            <a:ext cx="2400300" cy="723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2ª Conjugação</a:t>
            </a:r>
          </a:p>
          <a:p>
            <a:pPr algn="ctr">
              <a:defRPr/>
            </a:pPr>
            <a:r>
              <a:rPr lang="pt-PT" b="1" dirty="0"/>
              <a:t>Tema em -e</a:t>
            </a:r>
          </a:p>
        </p:txBody>
      </p:sp>
      <p:sp>
        <p:nvSpPr>
          <p:cNvPr id="45" name="Retângulo 18">
            <a:extLst>
              <a:ext uri="{FF2B5EF4-FFF2-40B4-BE49-F238E27FC236}">
                <a16:creationId xmlns:a16="http://schemas.microsoft.com/office/drawing/2014/main" id="{6C79EECD-7987-4010-BB47-34233C6CFC07}"/>
              </a:ext>
            </a:extLst>
          </p:cNvPr>
          <p:cNvSpPr/>
          <p:nvPr/>
        </p:nvSpPr>
        <p:spPr>
          <a:xfrm>
            <a:off x="6010275" y="2613025"/>
            <a:ext cx="2400300" cy="7254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3ª Conjugação</a:t>
            </a:r>
          </a:p>
          <a:p>
            <a:pPr algn="ctr">
              <a:defRPr/>
            </a:pPr>
            <a:r>
              <a:rPr lang="pt-PT" b="1" dirty="0"/>
              <a:t>Tema em -i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6018BFF-CBDE-42F9-A722-21DF78E3AF3E}"/>
              </a:ext>
            </a:extLst>
          </p:cNvPr>
          <p:cNvSpPr/>
          <p:nvPr/>
        </p:nvSpPr>
        <p:spPr>
          <a:xfrm>
            <a:off x="5594350" y="3871913"/>
            <a:ext cx="592138" cy="4921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>
                <a:solidFill>
                  <a:schemeClr val="bg1"/>
                </a:solidFill>
              </a:rPr>
              <a:t>-a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53381-8D5F-4038-B76E-BA7A884BA398}"/>
              </a:ext>
            </a:extLst>
          </p:cNvPr>
          <p:cNvCxnSpPr>
            <a:stCxn id="23" idx="2"/>
            <a:endCxn id="5" idx="0"/>
          </p:cNvCxnSpPr>
          <p:nvPr/>
        </p:nvCxnSpPr>
        <p:spPr>
          <a:xfrm flipH="1">
            <a:off x="1890713" y="3346450"/>
            <a:ext cx="0" cy="5254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039C3-1B6E-4034-BF64-90232F9BD680}"/>
              </a:ext>
            </a:extLst>
          </p:cNvPr>
          <p:cNvCxnSpPr>
            <a:endCxn id="46" idx="0"/>
          </p:cNvCxnSpPr>
          <p:nvPr/>
        </p:nvCxnSpPr>
        <p:spPr>
          <a:xfrm>
            <a:off x="4545013" y="3346450"/>
            <a:ext cx="1346200" cy="5254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EBE4DA5-7B8E-47D4-AC55-40B81E981131}"/>
              </a:ext>
            </a:extLst>
          </p:cNvPr>
          <p:cNvCxnSpPr>
            <a:stCxn id="45" idx="2"/>
            <a:endCxn id="46" idx="0"/>
          </p:cNvCxnSpPr>
          <p:nvPr/>
        </p:nvCxnSpPr>
        <p:spPr>
          <a:xfrm flipH="1">
            <a:off x="5891213" y="3338513"/>
            <a:ext cx="1319212" cy="5334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530BCAF-D26B-4302-8993-8A22CA705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4903788"/>
            <a:ext cx="21034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 i="1">
                <a:solidFill>
                  <a:srgbClr val="212121"/>
                </a:solidFill>
              </a:rPr>
              <a:t>com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; com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s; com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; com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mos; com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is; com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5085B5-0510-43DC-B2B2-DE43CEFD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275" y="4903788"/>
            <a:ext cx="2225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 i="1">
                <a:solidFill>
                  <a:srgbClr val="212121"/>
                </a:solidFill>
              </a:rPr>
              <a:t>part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; part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s; part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; part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mos; part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is; part</a:t>
            </a:r>
            <a:r>
              <a:rPr lang="pt-PT" altLang="pt-PT" sz="1800" b="1" i="1">
                <a:solidFill>
                  <a:srgbClr val="212121"/>
                </a:solidFill>
              </a:rPr>
              <a:t>a</a:t>
            </a:r>
            <a:r>
              <a:rPr lang="pt-PT" altLang="pt-PT" sz="1800" i="1">
                <a:solidFill>
                  <a:srgbClr val="212121"/>
                </a:solidFill>
              </a:rPr>
              <a:t>m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AFDF2839-2A6C-477C-9273-E267BF0EFF58}"/>
              </a:ext>
            </a:extLst>
          </p:cNvPr>
          <p:cNvSpPr/>
          <p:nvPr/>
        </p:nvSpPr>
        <p:spPr>
          <a:xfrm>
            <a:off x="749300" y="4503738"/>
            <a:ext cx="2227263" cy="3651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>
                <a:solidFill>
                  <a:schemeClr val="tx1"/>
                </a:solidFill>
              </a:rPr>
              <a:t>Falar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6D011FA-53FD-4926-AF0E-6FC46D6F1710}"/>
              </a:ext>
            </a:extLst>
          </p:cNvPr>
          <p:cNvSpPr/>
          <p:nvPr/>
        </p:nvSpPr>
        <p:spPr>
          <a:xfrm>
            <a:off x="3344863" y="4508500"/>
            <a:ext cx="2400300" cy="36671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>
                <a:solidFill>
                  <a:schemeClr val="tx1"/>
                </a:solidFill>
              </a:rPr>
              <a:t>Comer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8C346AC2-C635-416F-8FC0-636E172AD2F2}"/>
              </a:ext>
            </a:extLst>
          </p:cNvPr>
          <p:cNvSpPr/>
          <p:nvPr/>
        </p:nvSpPr>
        <p:spPr>
          <a:xfrm>
            <a:off x="6010275" y="4497388"/>
            <a:ext cx="2400300" cy="36671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>
                <a:solidFill>
                  <a:schemeClr val="tx1"/>
                </a:solidFill>
              </a:rPr>
              <a:t>Partir</a:t>
            </a:r>
          </a:p>
        </p:txBody>
      </p:sp>
      <p:sp>
        <p:nvSpPr>
          <p:cNvPr id="5137" name="TextBox 53">
            <a:extLst>
              <a:ext uri="{FF2B5EF4-FFF2-40B4-BE49-F238E27FC236}">
                <a16:creationId xmlns:a16="http://schemas.microsoft.com/office/drawing/2014/main" id="{5C3A2420-5E22-4660-B9B9-EFA42FCB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2052638"/>
            <a:ext cx="4903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 b="1"/>
              <a:t>Presente</a:t>
            </a:r>
            <a:r>
              <a:rPr lang="pt-PT" altLang="pt-PT" sz="1800"/>
              <a:t>: regras de conjugação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E8B16D67-5E41-465B-90B7-09EA5BDB208B}"/>
              </a:ext>
            </a:extLst>
          </p:cNvPr>
          <p:cNvSpPr/>
          <p:nvPr/>
        </p:nvSpPr>
        <p:spPr>
          <a:xfrm>
            <a:off x="149225" y="1243013"/>
            <a:ext cx="8877300" cy="5667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bg1"/>
                </a:solidFill>
              </a:rPr>
              <a:t>Modo conjuntivo - Flexão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8" grpId="0"/>
      <p:bldP spid="44" grpId="0" animBg="1"/>
      <p:bldP spid="45" grpId="0" animBg="1"/>
      <p:bldP spid="46" grpId="0" animBg="1"/>
      <p:bldP spid="51" grpId="0"/>
      <p:bldP spid="52" grpId="0"/>
      <p:bldP spid="53" grpId="0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>
            <a:extLst>
              <a:ext uri="{FF2B5EF4-FFF2-40B4-BE49-F238E27FC236}">
                <a16:creationId xmlns:a16="http://schemas.microsoft.com/office/drawing/2014/main" id="{79DFA3C7-C524-4395-B4A0-D3DDC18DF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800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Modo conjuntivo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17" name="Retângulo 2">
            <a:extLst>
              <a:ext uri="{FF2B5EF4-FFF2-40B4-BE49-F238E27FC236}">
                <a16:creationId xmlns:a16="http://schemas.microsoft.com/office/drawing/2014/main" id="{9DE7DC69-50B1-47D8-9BA5-787AA0C94371}"/>
              </a:ext>
            </a:extLst>
          </p:cNvPr>
          <p:cNvSpPr/>
          <p:nvPr/>
        </p:nvSpPr>
        <p:spPr>
          <a:xfrm>
            <a:off x="2162175" y="2755900"/>
            <a:ext cx="20955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</a:t>
            </a:r>
            <a:r>
              <a:rPr lang="pt-PT" u="sng" dirty="0"/>
              <a:t>e</a:t>
            </a:r>
          </a:p>
        </p:txBody>
      </p:sp>
      <p:sp>
        <p:nvSpPr>
          <p:cNvPr id="19" name="Retângulo 11">
            <a:extLst>
              <a:ext uri="{FF2B5EF4-FFF2-40B4-BE49-F238E27FC236}">
                <a16:creationId xmlns:a16="http://schemas.microsoft.com/office/drawing/2014/main" id="{0B2E42D8-C0CA-412B-A9C7-D61EB83B6E6F}"/>
              </a:ext>
            </a:extLst>
          </p:cNvPr>
          <p:cNvSpPr/>
          <p:nvPr/>
        </p:nvSpPr>
        <p:spPr>
          <a:xfrm>
            <a:off x="2155825" y="1928813"/>
            <a:ext cx="2095500" cy="4572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>
                <a:solidFill>
                  <a:schemeClr val="tx1"/>
                </a:solidFill>
              </a:rPr>
              <a:t>Presente</a:t>
            </a:r>
          </a:p>
        </p:txBody>
      </p:sp>
      <p:sp>
        <p:nvSpPr>
          <p:cNvPr id="20" name="Retângulo 15">
            <a:extLst>
              <a:ext uri="{FF2B5EF4-FFF2-40B4-BE49-F238E27FC236}">
                <a16:creationId xmlns:a16="http://schemas.microsoft.com/office/drawing/2014/main" id="{B0F41C39-B5E1-4B5E-960D-00659798EE1C}"/>
              </a:ext>
            </a:extLst>
          </p:cNvPr>
          <p:cNvSpPr/>
          <p:nvPr/>
        </p:nvSpPr>
        <p:spPr>
          <a:xfrm>
            <a:off x="2162175" y="3419475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</a:t>
            </a:r>
            <a:r>
              <a:rPr lang="pt-PT" u="sng" dirty="0"/>
              <a:t>e</a:t>
            </a:r>
            <a:r>
              <a:rPr lang="pt-PT" b="1" dirty="0"/>
              <a:t>s</a:t>
            </a:r>
          </a:p>
        </p:txBody>
      </p:sp>
      <p:sp>
        <p:nvSpPr>
          <p:cNvPr id="21" name="Retângulo 17">
            <a:extLst>
              <a:ext uri="{FF2B5EF4-FFF2-40B4-BE49-F238E27FC236}">
                <a16:creationId xmlns:a16="http://schemas.microsoft.com/office/drawing/2014/main" id="{25AE062B-B838-49F1-BDB6-782AE56F7455}"/>
              </a:ext>
            </a:extLst>
          </p:cNvPr>
          <p:cNvSpPr/>
          <p:nvPr/>
        </p:nvSpPr>
        <p:spPr>
          <a:xfrm>
            <a:off x="2162175" y="4646613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</a:t>
            </a:r>
            <a:r>
              <a:rPr lang="pt-PT" u="sng" dirty="0"/>
              <a:t>e</a:t>
            </a:r>
            <a:r>
              <a:rPr lang="pt-PT" b="1" dirty="0"/>
              <a:t>mos</a:t>
            </a:r>
          </a:p>
        </p:txBody>
      </p:sp>
      <p:sp>
        <p:nvSpPr>
          <p:cNvPr id="23" name="Retângulo 18">
            <a:extLst>
              <a:ext uri="{FF2B5EF4-FFF2-40B4-BE49-F238E27FC236}">
                <a16:creationId xmlns:a16="http://schemas.microsoft.com/office/drawing/2014/main" id="{DB387B34-1122-47C9-A1B4-AB2328622F57}"/>
              </a:ext>
            </a:extLst>
          </p:cNvPr>
          <p:cNvSpPr/>
          <p:nvPr/>
        </p:nvSpPr>
        <p:spPr>
          <a:xfrm>
            <a:off x="2162175" y="5260975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</a:t>
            </a:r>
            <a:r>
              <a:rPr lang="pt-PT" u="sng" dirty="0"/>
              <a:t>e</a:t>
            </a:r>
            <a:r>
              <a:rPr lang="pt-PT" b="1" dirty="0"/>
              <a:t>is</a:t>
            </a:r>
          </a:p>
        </p:txBody>
      </p:sp>
      <p:sp>
        <p:nvSpPr>
          <p:cNvPr id="30" name="Retângulo 20">
            <a:extLst>
              <a:ext uri="{FF2B5EF4-FFF2-40B4-BE49-F238E27FC236}">
                <a16:creationId xmlns:a16="http://schemas.microsoft.com/office/drawing/2014/main" id="{824A4A21-EAA3-4244-9A42-B59F1669B604}"/>
              </a:ext>
            </a:extLst>
          </p:cNvPr>
          <p:cNvSpPr/>
          <p:nvPr/>
        </p:nvSpPr>
        <p:spPr>
          <a:xfrm>
            <a:off x="2162175" y="4033838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</a:t>
            </a:r>
            <a:r>
              <a:rPr lang="pt-PT" u="sng" dirty="0"/>
              <a:t>e</a:t>
            </a:r>
          </a:p>
        </p:txBody>
      </p:sp>
      <p:sp>
        <p:nvSpPr>
          <p:cNvPr id="22" name="Retângulo 11">
            <a:extLst>
              <a:ext uri="{FF2B5EF4-FFF2-40B4-BE49-F238E27FC236}">
                <a16:creationId xmlns:a16="http://schemas.microsoft.com/office/drawing/2014/main" id="{A94ED1D1-F35C-49BB-97BF-CB86761B7A90}"/>
              </a:ext>
            </a:extLst>
          </p:cNvPr>
          <p:cNvSpPr/>
          <p:nvPr/>
        </p:nvSpPr>
        <p:spPr>
          <a:xfrm>
            <a:off x="4506913" y="1928813"/>
            <a:ext cx="2095500" cy="4572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>
                <a:solidFill>
                  <a:schemeClr val="tx1"/>
                </a:solidFill>
              </a:rPr>
              <a:t>Pretérito imperfeito</a:t>
            </a:r>
          </a:p>
        </p:txBody>
      </p:sp>
      <p:sp>
        <p:nvSpPr>
          <p:cNvPr id="24" name="Retângulo 11">
            <a:extLst>
              <a:ext uri="{FF2B5EF4-FFF2-40B4-BE49-F238E27FC236}">
                <a16:creationId xmlns:a16="http://schemas.microsoft.com/office/drawing/2014/main" id="{9397C751-8821-4573-8E19-6AECBA8E14E8}"/>
              </a:ext>
            </a:extLst>
          </p:cNvPr>
          <p:cNvSpPr/>
          <p:nvPr/>
        </p:nvSpPr>
        <p:spPr>
          <a:xfrm>
            <a:off x="6873875" y="1928813"/>
            <a:ext cx="2081213" cy="4572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b="1" dirty="0">
                <a:solidFill>
                  <a:schemeClr val="tx1"/>
                </a:solidFill>
              </a:rPr>
              <a:t>Futuro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A6D38B-3EFC-4D47-A1A3-6C60009A619A}"/>
              </a:ext>
            </a:extLst>
          </p:cNvPr>
          <p:cNvSpPr txBox="1"/>
          <p:nvPr/>
        </p:nvSpPr>
        <p:spPr>
          <a:xfrm>
            <a:off x="2155825" y="2386013"/>
            <a:ext cx="1793875" cy="36988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PT" b="1" dirty="0">
                <a:solidFill>
                  <a:schemeClr val="accent6">
                    <a:lumMod val="75000"/>
                  </a:schemeClr>
                </a:solidFill>
              </a:rPr>
              <a:t>Que…</a:t>
            </a:r>
          </a:p>
        </p:txBody>
      </p:sp>
      <p:sp>
        <p:nvSpPr>
          <p:cNvPr id="48" name="Retângulo 2">
            <a:extLst>
              <a:ext uri="{FF2B5EF4-FFF2-40B4-BE49-F238E27FC236}">
                <a16:creationId xmlns:a16="http://schemas.microsoft.com/office/drawing/2014/main" id="{2DC7BFB9-BD1D-424F-B2B2-64F5D14BB390}"/>
              </a:ext>
            </a:extLst>
          </p:cNvPr>
          <p:cNvSpPr/>
          <p:nvPr/>
        </p:nvSpPr>
        <p:spPr>
          <a:xfrm>
            <a:off x="219075" y="2770188"/>
            <a:ext cx="1722438" cy="4572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pt-PT" dirty="0"/>
              <a:t>Eu</a:t>
            </a:r>
            <a:endParaRPr lang="pt-PT" b="1" dirty="0"/>
          </a:p>
        </p:txBody>
      </p:sp>
      <p:sp>
        <p:nvSpPr>
          <p:cNvPr id="49" name="Retângulo 15">
            <a:extLst>
              <a:ext uri="{FF2B5EF4-FFF2-40B4-BE49-F238E27FC236}">
                <a16:creationId xmlns:a16="http://schemas.microsoft.com/office/drawing/2014/main" id="{185E6A32-9856-4C7D-8DD6-FD855A203E6C}"/>
              </a:ext>
            </a:extLst>
          </p:cNvPr>
          <p:cNvSpPr/>
          <p:nvPr/>
        </p:nvSpPr>
        <p:spPr>
          <a:xfrm>
            <a:off x="219075" y="3432175"/>
            <a:ext cx="1722438" cy="4572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pt-PT" dirty="0"/>
              <a:t>Tu</a:t>
            </a:r>
            <a:endParaRPr lang="pt-PT" b="1" dirty="0"/>
          </a:p>
        </p:txBody>
      </p:sp>
      <p:sp>
        <p:nvSpPr>
          <p:cNvPr id="50" name="Retângulo 17">
            <a:extLst>
              <a:ext uri="{FF2B5EF4-FFF2-40B4-BE49-F238E27FC236}">
                <a16:creationId xmlns:a16="http://schemas.microsoft.com/office/drawing/2014/main" id="{0D77472B-F287-4ABE-AAFA-98B27B76B116}"/>
              </a:ext>
            </a:extLst>
          </p:cNvPr>
          <p:cNvSpPr/>
          <p:nvPr/>
        </p:nvSpPr>
        <p:spPr>
          <a:xfrm>
            <a:off x="219075" y="4643438"/>
            <a:ext cx="1722438" cy="4572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pt-PT" dirty="0"/>
              <a:t>Nós</a:t>
            </a:r>
          </a:p>
        </p:txBody>
      </p:sp>
      <p:sp>
        <p:nvSpPr>
          <p:cNvPr id="52" name="Retângulo 20">
            <a:extLst>
              <a:ext uri="{FF2B5EF4-FFF2-40B4-BE49-F238E27FC236}">
                <a16:creationId xmlns:a16="http://schemas.microsoft.com/office/drawing/2014/main" id="{D68CCFBE-592F-4296-B3FC-9FD9519007C7}"/>
              </a:ext>
            </a:extLst>
          </p:cNvPr>
          <p:cNvSpPr/>
          <p:nvPr/>
        </p:nvSpPr>
        <p:spPr>
          <a:xfrm>
            <a:off x="219075" y="4046538"/>
            <a:ext cx="1722438" cy="4572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pt-PT" dirty="0"/>
              <a:t>Ele/Ela/Você</a:t>
            </a:r>
            <a:endParaRPr lang="pt-PT" b="1" dirty="0"/>
          </a:p>
        </p:txBody>
      </p:sp>
      <p:sp>
        <p:nvSpPr>
          <p:cNvPr id="53" name="Retângulo 20">
            <a:extLst>
              <a:ext uri="{FF2B5EF4-FFF2-40B4-BE49-F238E27FC236}">
                <a16:creationId xmlns:a16="http://schemas.microsoft.com/office/drawing/2014/main" id="{94B7F2AB-DC01-40F0-B0ED-98FF64685728}"/>
              </a:ext>
            </a:extLst>
          </p:cNvPr>
          <p:cNvSpPr/>
          <p:nvPr/>
        </p:nvSpPr>
        <p:spPr>
          <a:xfrm>
            <a:off x="219075" y="5257800"/>
            <a:ext cx="1722438" cy="4572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pt-PT" dirty="0"/>
              <a:t>Vós</a:t>
            </a:r>
            <a:endParaRPr lang="pt-PT" b="1" dirty="0"/>
          </a:p>
        </p:txBody>
      </p:sp>
      <p:sp>
        <p:nvSpPr>
          <p:cNvPr id="54" name="Retângulo 2">
            <a:extLst>
              <a:ext uri="{FF2B5EF4-FFF2-40B4-BE49-F238E27FC236}">
                <a16:creationId xmlns:a16="http://schemas.microsoft.com/office/drawing/2014/main" id="{94F8F5C2-3501-460F-B2F6-4A6BFBAF8C4C}"/>
              </a:ext>
            </a:extLst>
          </p:cNvPr>
          <p:cNvSpPr/>
          <p:nvPr/>
        </p:nvSpPr>
        <p:spPr>
          <a:xfrm>
            <a:off x="4529138" y="2755900"/>
            <a:ext cx="20955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sse</a:t>
            </a:r>
          </a:p>
        </p:txBody>
      </p:sp>
      <p:sp>
        <p:nvSpPr>
          <p:cNvPr id="55" name="Retângulo 15">
            <a:extLst>
              <a:ext uri="{FF2B5EF4-FFF2-40B4-BE49-F238E27FC236}">
                <a16:creationId xmlns:a16="http://schemas.microsoft.com/office/drawing/2014/main" id="{38C888E5-4085-443A-AAEE-E444E9847E67}"/>
              </a:ext>
            </a:extLst>
          </p:cNvPr>
          <p:cNvSpPr/>
          <p:nvPr/>
        </p:nvSpPr>
        <p:spPr>
          <a:xfrm>
            <a:off x="4529138" y="3419475"/>
            <a:ext cx="2109787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sses</a:t>
            </a:r>
          </a:p>
        </p:txBody>
      </p:sp>
      <p:sp>
        <p:nvSpPr>
          <p:cNvPr id="56" name="Retângulo 17">
            <a:extLst>
              <a:ext uri="{FF2B5EF4-FFF2-40B4-BE49-F238E27FC236}">
                <a16:creationId xmlns:a16="http://schemas.microsoft.com/office/drawing/2014/main" id="{B4E2A87C-1A34-4138-8178-C71DF3AC1178}"/>
              </a:ext>
            </a:extLst>
          </p:cNvPr>
          <p:cNvSpPr/>
          <p:nvPr/>
        </p:nvSpPr>
        <p:spPr>
          <a:xfrm>
            <a:off x="4529138" y="4646613"/>
            <a:ext cx="2109787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viajá</a:t>
            </a:r>
            <a:r>
              <a:rPr lang="pt-PT" b="1" dirty="0"/>
              <a:t>ssemos</a:t>
            </a:r>
          </a:p>
        </p:txBody>
      </p:sp>
      <p:sp>
        <p:nvSpPr>
          <p:cNvPr id="57" name="Retângulo 18">
            <a:extLst>
              <a:ext uri="{FF2B5EF4-FFF2-40B4-BE49-F238E27FC236}">
                <a16:creationId xmlns:a16="http://schemas.microsoft.com/office/drawing/2014/main" id="{ADC21D11-1259-4ACA-97C3-3F4BCBF47183}"/>
              </a:ext>
            </a:extLst>
          </p:cNvPr>
          <p:cNvSpPr/>
          <p:nvPr/>
        </p:nvSpPr>
        <p:spPr>
          <a:xfrm>
            <a:off x="4529138" y="5260975"/>
            <a:ext cx="2109787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viajá</a:t>
            </a:r>
            <a:r>
              <a:rPr lang="pt-PT" b="1" dirty="0"/>
              <a:t>sseis</a:t>
            </a:r>
          </a:p>
        </p:txBody>
      </p:sp>
      <p:sp>
        <p:nvSpPr>
          <p:cNvPr id="58" name="Retângulo 20">
            <a:extLst>
              <a:ext uri="{FF2B5EF4-FFF2-40B4-BE49-F238E27FC236}">
                <a16:creationId xmlns:a16="http://schemas.microsoft.com/office/drawing/2014/main" id="{3D300045-EE52-444F-AB4A-C69B761ED275}"/>
              </a:ext>
            </a:extLst>
          </p:cNvPr>
          <p:cNvSpPr/>
          <p:nvPr/>
        </p:nvSpPr>
        <p:spPr>
          <a:xfrm>
            <a:off x="4529138" y="4033838"/>
            <a:ext cx="2109787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sse</a:t>
            </a:r>
          </a:p>
        </p:txBody>
      </p:sp>
      <p:sp>
        <p:nvSpPr>
          <p:cNvPr id="59" name="Retângulo 2">
            <a:extLst>
              <a:ext uri="{FF2B5EF4-FFF2-40B4-BE49-F238E27FC236}">
                <a16:creationId xmlns:a16="http://schemas.microsoft.com/office/drawing/2014/main" id="{D8EA7FD6-E216-4B9E-BA1D-EB4E6F72EB93}"/>
              </a:ext>
            </a:extLst>
          </p:cNvPr>
          <p:cNvSpPr/>
          <p:nvPr/>
        </p:nvSpPr>
        <p:spPr>
          <a:xfrm>
            <a:off x="6896100" y="2770188"/>
            <a:ext cx="20955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r</a:t>
            </a:r>
          </a:p>
        </p:txBody>
      </p:sp>
      <p:sp>
        <p:nvSpPr>
          <p:cNvPr id="60" name="Retângulo 15">
            <a:extLst>
              <a:ext uri="{FF2B5EF4-FFF2-40B4-BE49-F238E27FC236}">
                <a16:creationId xmlns:a16="http://schemas.microsoft.com/office/drawing/2014/main" id="{C8EA3A54-82EB-4108-977C-A04940DFF9FD}"/>
              </a:ext>
            </a:extLst>
          </p:cNvPr>
          <p:cNvSpPr/>
          <p:nvPr/>
        </p:nvSpPr>
        <p:spPr>
          <a:xfrm>
            <a:off x="6896100" y="3432175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res</a:t>
            </a:r>
          </a:p>
        </p:txBody>
      </p:sp>
      <p:sp>
        <p:nvSpPr>
          <p:cNvPr id="61" name="Retângulo 17">
            <a:extLst>
              <a:ext uri="{FF2B5EF4-FFF2-40B4-BE49-F238E27FC236}">
                <a16:creationId xmlns:a16="http://schemas.microsoft.com/office/drawing/2014/main" id="{408AC910-6C5D-4D54-A975-AD7A642CE0CC}"/>
              </a:ext>
            </a:extLst>
          </p:cNvPr>
          <p:cNvSpPr/>
          <p:nvPr/>
        </p:nvSpPr>
        <p:spPr>
          <a:xfrm>
            <a:off x="6896100" y="4659313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rmos</a:t>
            </a:r>
          </a:p>
        </p:txBody>
      </p:sp>
      <p:sp>
        <p:nvSpPr>
          <p:cNvPr id="62" name="Retângulo 18">
            <a:extLst>
              <a:ext uri="{FF2B5EF4-FFF2-40B4-BE49-F238E27FC236}">
                <a16:creationId xmlns:a16="http://schemas.microsoft.com/office/drawing/2014/main" id="{5F94F44D-BBDC-49B5-B839-E9F125F6BA93}"/>
              </a:ext>
            </a:extLst>
          </p:cNvPr>
          <p:cNvSpPr/>
          <p:nvPr/>
        </p:nvSpPr>
        <p:spPr>
          <a:xfrm>
            <a:off x="6896100" y="5273675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rdes</a:t>
            </a:r>
          </a:p>
        </p:txBody>
      </p:sp>
      <p:sp>
        <p:nvSpPr>
          <p:cNvPr id="63" name="Retângulo 20">
            <a:extLst>
              <a:ext uri="{FF2B5EF4-FFF2-40B4-BE49-F238E27FC236}">
                <a16:creationId xmlns:a16="http://schemas.microsoft.com/office/drawing/2014/main" id="{B8AD816C-529F-40AE-9B5C-C415F4CD32A2}"/>
              </a:ext>
            </a:extLst>
          </p:cNvPr>
          <p:cNvSpPr/>
          <p:nvPr/>
        </p:nvSpPr>
        <p:spPr>
          <a:xfrm>
            <a:off x="6896100" y="4046538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E24E2D0-209B-40D3-9532-C55AB7B61619}"/>
              </a:ext>
            </a:extLst>
          </p:cNvPr>
          <p:cNvSpPr txBox="1"/>
          <p:nvPr/>
        </p:nvSpPr>
        <p:spPr>
          <a:xfrm>
            <a:off x="4541838" y="2386013"/>
            <a:ext cx="1793875" cy="36988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PT" b="1" dirty="0">
                <a:solidFill>
                  <a:schemeClr val="accent6">
                    <a:lumMod val="75000"/>
                  </a:schemeClr>
                </a:solidFill>
              </a:rPr>
              <a:t>Se…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3B32B25-35E3-4422-98AC-F4BCA9C83AAC}"/>
              </a:ext>
            </a:extLst>
          </p:cNvPr>
          <p:cNvSpPr txBox="1"/>
          <p:nvPr/>
        </p:nvSpPr>
        <p:spPr>
          <a:xfrm>
            <a:off x="6888163" y="2386013"/>
            <a:ext cx="1795462" cy="36988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PT" b="1" dirty="0">
                <a:solidFill>
                  <a:schemeClr val="accent6">
                    <a:lumMod val="75000"/>
                  </a:schemeClr>
                </a:solidFill>
              </a:rPr>
              <a:t>Quando…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BEF83564-F12F-4AC3-9CA0-A6D54D37231C}"/>
              </a:ext>
            </a:extLst>
          </p:cNvPr>
          <p:cNvSpPr/>
          <p:nvPr/>
        </p:nvSpPr>
        <p:spPr>
          <a:xfrm>
            <a:off x="149225" y="1204913"/>
            <a:ext cx="8877300" cy="5667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bg1"/>
                </a:solidFill>
              </a:rPr>
              <a:t>Modo conjuntivo - Flexão</a:t>
            </a:r>
          </a:p>
        </p:txBody>
      </p:sp>
      <p:sp>
        <p:nvSpPr>
          <p:cNvPr id="68" name="Retângulo 18">
            <a:extLst>
              <a:ext uri="{FF2B5EF4-FFF2-40B4-BE49-F238E27FC236}">
                <a16:creationId xmlns:a16="http://schemas.microsoft.com/office/drawing/2014/main" id="{2B4D8D8F-9A4A-4D1C-89B0-667890AFC730}"/>
              </a:ext>
            </a:extLst>
          </p:cNvPr>
          <p:cNvSpPr/>
          <p:nvPr/>
        </p:nvSpPr>
        <p:spPr>
          <a:xfrm>
            <a:off x="2162175" y="5862638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</a:t>
            </a:r>
            <a:r>
              <a:rPr lang="pt-PT" u="sng" dirty="0"/>
              <a:t>e</a:t>
            </a:r>
            <a:r>
              <a:rPr lang="pt-PT" b="1" dirty="0"/>
              <a:t>m</a:t>
            </a:r>
          </a:p>
        </p:txBody>
      </p:sp>
      <p:sp>
        <p:nvSpPr>
          <p:cNvPr id="69" name="Retângulo 20">
            <a:extLst>
              <a:ext uri="{FF2B5EF4-FFF2-40B4-BE49-F238E27FC236}">
                <a16:creationId xmlns:a16="http://schemas.microsoft.com/office/drawing/2014/main" id="{1D031321-F003-4B9F-BA56-202C2D471D7E}"/>
              </a:ext>
            </a:extLst>
          </p:cNvPr>
          <p:cNvSpPr/>
          <p:nvPr/>
        </p:nvSpPr>
        <p:spPr>
          <a:xfrm>
            <a:off x="219075" y="5861050"/>
            <a:ext cx="1722438" cy="4572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pt-PT" dirty="0"/>
              <a:t>Eles/Elas/Vocês</a:t>
            </a:r>
            <a:endParaRPr lang="pt-PT" b="1" dirty="0"/>
          </a:p>
        </p:txBody>
      </p:sp>
      <p:sp>
        <p:nvSpPr>
          <p:cNvPr id="70" name="Retângulo 18">
            <a:extLst>
              <a:ext uri="{FF2B5EF4-FFF2-40B4-BE49-F238E27FC236}">
                <a16:creationId xmlns:a16="http://schemas.microsoft.com/office/drawing/2014/main" id="{FB6FF2B9-E9BA-46E5-B332-720B668251D4}"/>
              </a:ext>
            </a:extLst>
          </p:cNvPr>
          <p:cNvSpPr/>
          <p:nvPr/>
        </p:nvSpPr>
        <p:spPr>
          <a:xfrm>
            <a:off x="4529138" y="5862638"/>
            <a:ext cx="2109787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ssem</a:t>
            </a:r>
          </a:p>
        </p:txBody>
      </p:sp>
      <p:sp>
        <p:nvSpPr>
          <p:cNvPr id="74" name="Retângulo 18">
            <a:extLst>
              <a:ext uri="{FF2B5EF4-FFF2-40B4-BE49-F238E27FC236}">
                <a16:creationId xmlns:a16="http://schemas.microsoft.com/office/drawing/2014/main" id="{2942680D-4E19-4F7C-A7EC-0BDBF2368085}"/>
              </a:ext>
            </a:extLst>
          </p:cNvPr>
          <p:cNvSpPr/>
          <p:nvPr/>
        </p:nvSpPr>
        <p:spPr>
          <a:xfrm>
            <a:off x="6896100" y="5862638"/>
            <a:ext cx="210978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/>
              <a:t>viaja</a:t>
            </a:r>
            <a:r>
              <a:rPr lang="pt-PT" b="1" dirty="0"/>
              <a:t>rem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3" grpId="0" animBg="1"/>
      <p:bldP spid="30" grpId="0" animBg="1"/>
      <p:bldP spid="2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8" grpId="0" animBg="1"/>
      <p:bldP spid="70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>
            <a:extLst>
              <a:ext uri="{FF2B5EF4-FFF2-40B4-BE49-F238E27FC236}">
                <a16:creationId xmlns:a16="http://schemas.microsoft.com/office/drawing/2014/main" id="{F33B5DB5-6866-4397-8724-B4D0FF5E4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371475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Modo conjuntivo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86C1C1-2DFC-4A6D-A962-A130520B9AC0}"/>
              </a:ext>
            </a:extLst>
          </p:cNvPr>
          <p:cNvSpPr/>
          <p:nvPr/>
        </p:nvSpPr>
        <p:spPr>
          <a:xfrm>
            <a:off x="149225" y="1243013"/>
            <a:ext cx="8877300" cy="5667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bg1"/>
                </a:solidFill>
              </a:rPr>
              <a:t>Modo conjuntivo - Usos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97FC9-C7BA-4E07-91BE-F067EEAF4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3" y="2474913"/>
            <a:ext cx="564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/>
              <a:t>Talvez </a:t>
            </a:r>
            <a:r>
              <a:rPr lang="pt-PT" altLang="pt-PT" sz="1800" b="1"/>
              <a:t>vá</a:t>
            </a:r>
            <a:r>
              <a:rPr lang="pt-PT" altLang="pt-PT" sz="1800"/>
              <a:t> de férias com a minha irmã para o estrangeiro.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439F3-D33B-4F94-B395-E4445BAE9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25" y="3594100"/>
            <a:ext cx="533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/>
              <a:t>Não acredito que </a:t>
            </a:r>
            <a:r>
              <a:rPr lang="pt-PT" altLang="pt-PT" sz="1800" b="1"/>
              <a:t>haja</a:t>
            </a:r>
            <a:r>
              <a:rPr lang="pt-PT" altLang="pt-PT" sz="1800"/>
              <a:t> cobras no jardim botânico.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1D5CD-F7C2-4963-AE11-3AE223EC3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3" y="5554663"/>
            <a:ext cx="625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PT" altLang="pt-PT" sz="1800"/>
              <a:t>Quando </a:t>
            </a:r>
            <a:r>
              <a:rPr lang="pt-PT" altLang="pt-PT" sz="1800" b="1"/>
              <a:t>formos</a:t>
            </a:r>
            <a:r>
              <a:rPr lang="pt-PT" altLang="pt-PT" sz="1800"/>
              <a:t> à agência de turismo, vou perguntar se têm promoções para safaris.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F54DC-AD7D-4ABB-92C3-C5ECCE654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25" y="4602163"/>
            <a:ext cx="5818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/>
              <a:t>Gostava que eles </a:t>
            </a:r>
            <a:r>
              <a:rPr lang="pt-PT" altLang="pt-PT" sz="1800" b="1"/>
              <a:t>viajassem</a:t>
            </a:r>
            <a:r>
              <a:rPr lang="pt-PT" altLang="pt-PT" sz="1800"/>
              <a:t> de comboio connosco.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D392B4A-CAD2-4F4E-8F54-2C0043C57195}"/>
              </a:ext>
            </a:extLst>
          </p:cNvPr>
          <p:cNvSpPr/>
          <p:nvPr/>
        </p:nvSpPr>
        <p:spPr>
          <a:xfrm>
            <a:off x="149225" y="2417763"/>
            <a:ext cx="2182813" cy="4603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b="1" dirty="0"/>
              <a:t>Probabilidade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9FC70D4-3598-4EB5-86F3-1C5D90F769B7}"/>
              </a:ext>
            </a:extLst>
          </p:cNvPr>
          <p:cNvSpPr/>
          <p:nvPr/>
        </p:nvSpPr>
        <p:spPr>
          <a:xfrm>
            <a:off x="149225" y="3543300"/>
            <a:ext cx="2182813" cy="4603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b="1" dirty="0"/>
              <a:t>Dúvida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3CE4BC-238B-439B-ABCC-E17A98BDF547}"/>
              </a:ext>
            </a:extLst>
          </p:cNvPr>
          <p:cNvSpPr/>
          <p:nvPr/>
        </p:nvSpPr>
        <p:spPr>
          <a:xfrm>
            <a:off x="149225" y="4557713"/>
            <a:ext cx="2182813" cy="4572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b="1" dirty="0"/>
              <a:t>Desejo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2233862-65ED-476D-881D-C98D632F71FF}"/>
              </a:ext>
            </a:extLst>
          </p:cNvPr>
          <p:cNvSpPr/>
          <p:nvPr/>
        </p:nvSpPr>
        <p:spPr>
          <a:xfrm>
            <a:off x="149225" y="5521325"/>
            <a:ext cx="2182813" cy="4603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b="1" dirty="0"/>
              <a:t>Intenção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1C0309-41ED-426C-9414-61A9C7EB6B61}"/>
              </a:ext>
            </a:extLst>
          </p:cNvPr>
          <p:cNvCxnSpPr>
            <a:stCxn id="10" idx="3"/>
            <a:endCxn id="6" idx="1"/>
          </p:cNvCxnSpPr>
          <p:nvPr/>
        </p:nvCxnSpPr>
        <p:spPr>
          <a:xfrm>
            <a:off x="2332038" y="2647950"/>
            <a:ext cx="333375" cy="127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F117C8-EB47-41E9-A399-5EBB96E34666}"/>
              </a:ext>
            </a:extLst>
          </p:cNvPr>
          <p:cNvCxnSpPr/>
          <p:nvPr/>
        </p:nvCxnSpPr>
        <p:spPr>
          <a:xfrm>
            <a:off x="2368550" y="3773488"/>
            <a:ext cx="333375" cy="952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621375-C357-4296-916C-9CA8FDDF1D4F}"/>
              </a:ext>
            </a:extLst>
          </p:cNvPr>
          <p:cNvCxnSpPr/>
          <p:nvPr/>
        </p:nvCxnSpPr>
        <p:spPr>
          <a:xfrm flipV="1">
            <a:off x="2351088" y="4784725"/>
            <a:ext cx="369887" cy="15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C437D5-B251-4EC1-8280-7BF2EF41FC3E}"/>
              </a:ext>
            </a:extLst>
          </p:cNvPr>
          <p:cNvCxnSpPr/>
          <p:nvPr/>
        </p:nvCxnSpPr>
        <p:spPr>
          <a:xfrm flipV="1">
            <a:off x="2332038" y="5748338"/>
            <a:ext cx="369887" cy="158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>
            <a:extLst>
              <a:ext uri="{FF2B5EF4-FFF2-40B4-BE49-F238E27FC236}">
                <a16:creationId xmlns:a16="http://schemas.microsoft.com/office/drawing/2014/main" id="{4E36AA78-CCCC-4728-BBA7-BB5FB21C3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371475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Modo conjuntivo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A58A44F-43B8-43B6-8E3A-BC597BBA8EF7}"/>
              </a:ext>
            </a:extLst>
          </p:cNvPr>
          <p:cNvSpPr/>
          <p:nvPr/>
        </p:nvSpPr>
        <p:spPr>
          <a:xfrm>
            <a:off x="149225" y="1243013"/>
            <a:ext cx="8877300" cy="5667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800" b="1" dirty="0">
                <a:solidFill>
                  <a:schemeClr val="bg1"/>
                </a:solidFill>
              </a:rPr>
              <a:t>Modo conjuntivo - Usos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F8335-11F0-4FE4-BBF8-1CD64DA13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4106863"/>
            <a:ext cx="2028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 b="1"/>
              <a:t>Façamos</a:t>
            </a:r>
            <a:r>
              <a:rPr lang="pt-PT" altLang="pt-PT" sz="1800"/>
              <a:t> deporto!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D82AF-F5E5-47D5-A3C1-61BCC3D00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3074988"/>
            <a:ext cx="1847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 b="1"/>
              <a:t>Faça</a:t>
            </a:r>
            <a:r>
              <a:rPr lang="pt-PT" altLang="pt-PT" sz="1800"/>
              <a:t> desporto!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C276F2-4EBD-43CA-9D53-79625726B513}"/>
              </a:ext>
            </a:extLst>
          </p:cNvPr>
          <p:cNvSpPr/>
          <p:nvPr/>
        </p:nvSpPr>
        <p:spPr>
          <a:xfrm>
            <a:off x="149225" y="1985963"/>
            <a:ext cx="4438650" cy="4603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2000" b="1" dirty="0"/>
              <a:t>Valor de imperativo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31A5A88-81C5-4246-9A57-4F59CEDDEFED}"/>
              </a:ext>
            </a:extLst>
          </p:cNvPr>
          <p:cNvSpPr/>
          <p:nvPr/>
        </p:nvSpPr>
        <p:spPr>
          <a:xfrm>
            <a:off x="149225" y="4010025"/>
            <a:ext cx="2297113" cy="658813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>
                <a:solidFill>
                  <a:schemeClr val="tx1"/>
                </a:solidFill>
              </a:rPr>
              <a:t>1ª pessoa do plural</a:t>
            </a:r>
          </a:p>
          <a:p>
            <a:pPr algn="ctr">
              <a:defRPr/>
            </a:pPr>
            <a:r>
              <a:rPr lang="pt-PT" dirty="0">
                <a:solidFill>
                  <a:schemeClr val="tx1"/>
                </a:solidFill>
              </a:rPr>
              <a:t>(</a:t>
            </a:r>
            <a:r>
              <a:rPr lang="pt-PT" i="1" dirty="0">
                <a:solidFill>
                  <a:schemeClr val="tx1"/>
                </a:solidFill>
              </a:rPr>
              <a:t>nós</a:t>
            </a:r>
            <a:r>
              <a:rPr lang="pt-PT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A66D245-5069-4863-964E-15BEAC04DB20}"/>
              </a:ext>
            </a:extLst>
          </p:cNvPr>
          <p:cNvSpPr/>
          <p:nvPr/>
        </p:nvSpPr>
        <p:spPr>
          <a:xfrm>
            <a:off x="165100" y="2941638"/>
            <a:ext cx="2297113" cy="657225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>
                <a:solidFill>
                  <a:schemeClr val="tx1"/>
                </a:solidFill>
              </a:rPr>
              <a:t>3ª pessoa do singular</a:t>
            </a:r>
          </a:p>
          <a:p>
            <a:pPr algn="ctr">
              <a:defRPr/>
            </a:pPr>
            <a:r>
              <a:rPr lang="pt-PT" dirty="0">
                <a:solidFill>
                  <a:schemeClr val="tx1"/>
                </a:solidFill>
              </a:rPr>
              <a:t>(</a:t>
            </a:r>
            <a:r>
              <a:rPr lang="pt-PT" i="1" dirty="0">
                <a:solidFill>
                  <a:schemeClr val="tx1"/>
                </a:solidFill>
              </a:rPr>
              <a:t>ele/ela/você</a:t>
            </a:r>
            <a:r>
              <a:rPr lang="pt-PT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80CFA5A-9237-49B0-99A9-522E2BFC0A49}"/>
              </a:ext>
            </a:extLst>
          </p:cNvPr>
          <p:cNvSpPr/>
          <p:nvPr/>
        </p:nvSpPr>
        <p:spPr>
          <a:xfrm>
            <a:off x="165100" y="5054600"/>
            <a:ext cx="2297113" cy="658813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PT" dirty="0">
                <a:solidFill>
                  <a:schemeClr val="tx1"/>
                </a:solidFill>
              </a:rPr>
              <a:t>3ª pessoa do plural</a:t>
            </a:r>
          </a:p>
          <a:p>
            <a:pPr algn="ctr">
              <a:defRPr/>
            </a:pPr>
            <a:r>
              <a:rPr lang="pt-PT" dirty="0">
                <a:solidFill>
                  <a:schemeClr val="tx1"/>
                </a:solidFill>
              </a:rPr>
              <a:t>(</a:t>
            </a:r>
            <a:r>
              <a:rPr lang="pt-PT" i="1" dirty="0">
                <a:solidFill>
                  <a:schemeClr val="tx1"/>
                </a:solidFill>
              </a:rPr>
              <a:t>eles/elas/vocês</a:t>
            </a:r>
            <a:r>
              <a:rPr lang="pt-PT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4471B6-127E-4F72-846B-BC4BBC315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5189538"/>
            <a:ext cx="1944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800" b="1"/>
              <a:t>Façam</a:t>
            </a:r>
            <a:r>
              <a:rPr lang="pt-PT" altLang="pt-PT" sz="1800"/>
              <a:t> desporto!</a:t>
            </a:r>
          </a:p>
        </p:txBody>
      </p:sp>
      <p:pic>
        <p:nvPicPr>
          <p:cNvPr id="8203" name="Picture 3" descr="C:\Users\apacheco\Desktop\desporto.png">
            <a:extLst>
              <a:ext uri="{FF2B5EF4-FFF2-40B4-BE49-F238E27FC236}">
                <a16:creationId xmlns:a16="http://schemas.microsoft.com/office/drawing/2014/main" id="{A5A53B3A-A34F-47B9-86F8-47DCB2A8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2741613"/>
            <a:ext cx="40259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3" grpId="0" animBg="1"/>
      <p:bldP spid="18" grpId="0" animBg="1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>
            <a:extLst>
              <a:ext uri="{FF2B5EF4-FFF2-40B4-BE49-F238E27FC236}">
                <a16:creationId xmlns:a16="http://schemas.microsoft.com/office/drawing/2014/main" id="{C55DF595-9579-44C0-9148-12399EF65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800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A frase ativa e a frase passiva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0251D8F0-F737-469C-A18B-0EED29CD5C92}"/>
              </a:ext>
            </a:extLst>
          </p:cNvPr>
          <p:cNvSpPr/>
          <p:nvPr/>
        </p:nvSpPr>
        <p:spPr>
          <a:xfrm>
            <a:off x="2831850" y="2973106"/>
            <a:ext cx="3289235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1"/>
              </a:contourClr>
            </a:sp3d>
          </a:bodyPr>
          <a:lstStyle/>
          <a:p>
            <a:pPr algn="ctr" eaLnBrk="1" hangingPunct="1">
              <a:defRPr/>
            </a:pPr>
            <a:r>
              <a:rPr lang="pt-BR" sz="6000" b="1" dirty="0">
                <a:ln w="11430"/>
                <a:solidFill>
                  <a:srgbClr val="4F81BD"/>
                </a:solidFill>
              </a:rPr>
              <a:t>Exercícios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7" descr="\\ptalffdm01\DropBox_DMM_Design_Multimedia\PORTUGAL\2017\06_PORTUGUES\4_Execucao\_APP_ALUNO\Quiz\Guioes_Quizes\Vistos_AP\Imagens_Teste\Imagens_PPP_ASA_Manual\Jorinda_Joringuel_Manual\016a_ppp6mp_U2.tif">
            <a:extLst>
              <a:ext uri="{FF2B5EF4-FFF2-40B4-BE49-F238E27FC236}">
                <a16:creationId xmlns:a16="http://schemas.microsoft.com/office/drawing/2014/main" id="{9BEE8DBD-FECE-49DD-9698-DB02DE43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1066800"/>
            <a:ext cx="2867025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>
            <a:extLst>
              <a:ext uri="{FF2B5EF4-FFF2-40B4-BE49-F238E27FC236}">
                <a16:creationId xmlns:a16="http://schemas.microsoft.com/office/drawing/2014/main" id="{B5565A74-F4C5-414F-ACC4-6216CA8C6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800"/>
            <a:ext cx="76025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pt-PT" sz="2200" b="1">
                <a:solidFill>
                  <a:srgbClr val="133963"/>
                </a:solidFill>
              </a:rPr>
              <a:t>Modo conjuntivo</a:t>
            </a:r>
            <a:endParaRPr lang="pt-PT" altLang="pt-PT" sz="2200" b="1">
              <a:solidFill>
                <a:srgbClr val="133963"/>
              </a:solidFill>
            </a:endParaRPr>
          </a:p>
        </p:txBody>
      </p:sp>
      <p:sp>
        <p:nvSpPr>
          <p:cNvPr id="10244" name="CaixaDeTexto 1">
            <a:extLst>
              <a:ext uri="{FF2B5EF4-FFF2-40B4-BE49-F238E27FC236}">
                <a16:creationId xmlns:a16="http://schemas.microsoft.com/office/drawing/2014/main" id="{B1D61BEF-A47B-4160-BCBC-421D9AAA5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344613"/>
            <a:ext cx="7631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1- Assinala as frases em que está presente o modo conjuntivo.</a:t>
            </a:r>
          </a:p>
        </p:txBody>
      </p:sp>
      <p:sp>
        <p:nvSpPr>
          <p:cNvPr id="10245" name="Retângulo 4">
            <a:extLst>
              <a:ext uri="{FF2B5EF4-FFF2-40B4-BE49-F238E27FC236}">
                <a16:creationId xmlns:a16="http://schemas.microsoft.com/office/drawing/2014/main" id="{7B4B9A45-E61C-45AA-9DDE-6C69784B6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8" y="1938338"/>
            <a:ext cx="69469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Estarei de regresso em breve.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Saiu de lá uma velha corcovada.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Se pudesse escolher, fugiria para uma floresta encantada.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pt-PT" altLang="pt-PT" sz="1800">
                <a:solidFill>
                  <a:srgbClr val="000000"/>
                </a:solidFill>
              </a:rPr>
              <a:t>Certa tarde, foram passear para a aldeia.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pt-PT" altLang="pt-PT" sz="1800"/>
              <a:t>Queria que a coruja voasse  para uma moita.</a:t>
            </a:r>
            <a:endParaRPr lang="pt-PT" altLang="pt-PT" sz="1800">
              <a:solidFill>
                <a:srgbClr val="000000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F1E341D-FB08-449A-80CC-13F8CA9554C2}"/>
              </a:ext>
            </a:extLst>
          </p:cNvPr>
          <p:cNvSpPr/>
          <p:nvPr/>
        </p:nvSpPr>
        <p:spPr>
          <a:xfrm>
            <a:off x="458788" y="2339975"/>
            <a:ext cx="217487" cy="204788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36915C2-FBE3-4E18-8D9A-DA123DD2550F}"/>
              </a:ext>
            </a:extLst>
          </p:cNvPr>
          <p:cNvSpPr/>
          <p:nvPr/>
        </p:nvSpPr>
        <p:spPr>
          <a:xfrm>
            <a:off x="458788" y="3716338"/>
            <a:ext cx="219075" cy="20478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5CF4FD1-67C0-42A2-B674-0088AC8DC43C}"/>
              </a:ext>
            </a:extLst>
          </p:cNvPr>
          <p:cNvSpPr/>
          <p:nvPr/>
        </p:nvSpPr>
        <p:spPr>
          <a:xfrm>
            <a:off x="458788" y="5056188"/>
            <a:ext cx="215900" cy="20478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4B05AD6-0003-4FA1-9E1E-6A76B1815B7F}"/>
              </a:ext>
            </a:extLst>
          </p:cNvPr>
          <p:cNvSpPr/>
          <p:nvPr/>
        </p:nvSpPr>
        <p:spPr>
          <a:xfrm>
            <a:off x="458788" y="4414838"/>
            <a:ext cx="217487" cy="20478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4" name="Multiplicar 13">
            <a:extLst>
              <a:ext uri="{FF2B5EF4-FFF2-40B4-BE49-F238E27FC236}">
                <a16:creationId xmlns:a16="http://schemas.microsoft.com/office/drawing/2014/main" id="{B403F136-3669-4DB6-8813-8DD2DB9FC11F}"/>
              </a:ext>
            </a:extLst>
          </p:cNvPr>
          <p:cNvSpPr/>
          <p:nvPr/>
        </p:nvSpPr>
        <p:spPr>
          <a:xfrm>
            <a:off x="468313" y="3721100"/>
            <a:ext cx="200025" cy="204788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3E5BE0C-2C25-4CCE-9E3F-83062A833515}"/>
              </a:ext>
            </a:extLst>
          </p:cNvPr>
          <p:cNvSpPr/>
          <p:nvPr/>
        </p:nvSpPr>
        <p:spPr>
          <a:xfrm>
            <a:off x="458788" y="2349500"/>
            <a:ext cx="158750" cy="1635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1961222-9D00-442E-BC43-1A24273B3ABC}"/>
              </a:ext>
            </a:extLst>
          </p:cNvPr>
          <p:cNvSpPr/>
          <p:nvPr/>
        </p:nvSpPr>
        <p:spPr>
          <a:xfrm>
            <a:off x="458788" y="4441825"/>
            <a:ext cx="149225" cy="1508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4" name="Menos 3">
            <a:extLst>
              <a:ext uri="{FF2B5EF4-FFF2-40B4-BE49-F238E27FC236}">
                <a16:creationId xmlns:a16="http://schemas.microsoft.com/office/drawing/2014/main" id="{BB1E693A-1C08-41E2-82EF-6F5CFC13902A}"/>
              </a:ext>
            </a:extLst>
          </p:cNvPr>
          <p:cNvSpPr/>
          <p:nvPr/>
        </p:nvSpPr>
        <p:spPr>
          <a:xfrm>
            <a:off x="458788" y="2994025"/>
            <a:ext cx="152400" cy="188913"/>
          </a:xfrm>
          <a:prstGeom prst="mathMinus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200000"/>
              </a:lnSpc>
              <a:defRPr/>
            </a:pPr>
            <a:endParaRPr lang="pt-PT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A718FD7-B134-48E3-93FB-F2DD477FC6CC}"/>
              </a:ext>
            </a:extLst>
          </p:cNvPr>
          <p:cNvSpPr/>
          <p:nvPr/>
        </p:nvSpPr>
        <p:spPr>
          <a:xfrm>
            <a:off x="458788" y="3024188"/>
            <a:ext cx="219075" cy="2032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6" name="Multiplicar 13">
            <a:extLst>
              <a:ext uri="{FF2B5EF4-FFF2-40B4-BE49-F238E27FC236}">
                <a16:creationId xmlns:a16="http://schemas.microsoft.com/office/drawing/2014/main" id="{DDB9BCFF-9987-4B15-B8C5-AFFE346437B6}"/>
              </a:ext>
            </a:extLst>
          </p:cNvPr>
          <p:cNvSpPr/>
          <p:nvPr/>
        </p:nvSpPr>
        <p:spPr>
          <a:xfrm>
            <a:off x="468313" y="5068888"/>
            <a:ext cx="200025" cy="204787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200000"/>
              </a:lnSpc>
              <a:defRPr/>
            </a:pPr>
            <a:endParaRPr lang="pt-PT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</TotalTime>
  <Words>463</Words>
  <Application>Microsoft Office PowerPoint</Application>
  <PresentationFormat>Apresentação no Ecrã (4:3)</PresentationFormat>
  <Paragraphs>113</Paragraphs>
  <Slides>11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LeYa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LeYa</dc:creator>
  <cp:lastModifiedBy>Elvira</cp:lastModifiedBy>
  <cp:revision>121</cp:revision>
  <dcterms:created xsi:type="dcterms:W3CDTF">2015-01-26T12:40:01Z</dcterms:created>
  <dcterms:modified xsi:type="dcterms:W3CDTF">2019-01-21T17:19:58Z</dcterms:modified>
</cp:coreProperties>
</file>