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9900"/>
    <a:srgbClr val="00CC66"/>
    <a:srgbClr val="003300"/>
    <a:srgbClr val="0080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6" autoAdjust="0"/>
    <p:restoredTop sz="94660"/>
  </p:normalViewPr>
  <p:slideViewPr>
    <p:cSldViewPr>
      <p:cViewPr varScale="1">
        <p:scale>
          <a:sx n="101" d="100"/>
          <a:sy n="101" d="100"/>
        </p:scale>
        <p:origin x="30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CBAC60-F8E3-4A22-9711-8B6DE651635C}" type="datetimeFigureOut">
              <a:rPr lang="pt-PT" smtClean="0"/>
              <a:t>08/01/2024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489017-B931-429E-8061-EA004546AF3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17213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CBAC60-F8E3-4A22-9711-8B6DE651635C}" type="datetimeFigureOut">
              <a:rPr lang="pt-PT" smtClean="0"/>
              <a:t>08/01/2024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489017-B931-429E-8061-EA004546AF3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62543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CBAC60-F8E3-4A22-9711-8B6DE651635C}" type="datetimeFigureOut">
              <a:rPr lang="pt-PT" smtClean="0"/>
              <a:t>08/01/2024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489017-B931-429E-8061-EA004546AF3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99580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CBAC60-F8E3-4A22-9711-8B6DE651635C}" type="datetimeFigureOut">
              <a:rPr lang="pt-PT" smtClean="0"/>
              <a:t>08/01/2024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489017-B931-429E-8061-EA004546AF3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5375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CBAC60-F8E3-4A22-9711-8B6DE651635C}" type="datetimeFigureOut">
              <a:rPr lang="pt-PT" smtClean="0"/>
              <a:t>08/01/2024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489017-B931-429E-8061-EA004546AF3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0827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CBAC60-F8E3-4A22-9711-8B6DE651635C}" type="datetimeFigureOut">
              <a:rPr lang="pt-PT" smtClean="0"/>
              <a:t>08/01/2024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489017-B931-429E-8061-EA004546AF3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51961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CBAC60-F8E3-4A22-9711-8B6DE651635C}" type="datetimeFigureOut">
              <a:rPr lang="pt-PT" smtClean="0"/>
              <a:t>08/01/2024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489017-B931-429E-8061-EA004546AF3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904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CBAC60-F8E3-4A22-9711-8B6DE651635C}" type="datetimeFigureOut">
              <a:rPr lang="pt-PT" smtClean="0"/>
              <a:t>08/01/2024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489017-B931-429E-8061-EA004546AF3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28468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CBAC60-F8E3-4A22-9711-8B6DE651635C}" type="datetimeFigureOut">
              <a:rPr lang="pt-PT" smtClean="0"/>
              <a:t>08/01/2024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489017-B931-429E-8061-EA004546AF3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05520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CBAC60-F8E3-4A22-9711-8B6DE651635C}" type="datetimeFigureOut">
              <a:rPr lang="pt-PT" smtClean="0"/>
              <a:t>08/01/2024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489017-B931-429E-8061-EA004546AF3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08577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CBAC60-F8E3-4A22-9711-8B6DE651635C}" type="datetimeFigureOut">
              <a:rPr lang="pt-PT" smtClean="0"/>
              <a:t>08/01/2024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489017-B931-429E-8061-EA004546AF3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11816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695" y="116632"/>
            <a:ext cx="675793" cy="82799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4" y="44624"/>
            <a:ext cx="2125072" cy="971992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6517777" y="6309320"/>
            <a:ext cx="2626223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850" b="1" dirty="0">
                <a:solidFill>
                  <a:srgbClr val="555555"/>
                </a:solidFill>
                <a:latin typeface="Arial" pitchFamily="34" charset="0"/>
                <a:cs typeface="Arial" pitchFamily="34" charset="0"/>
              </a:rPr>
              <a:t>Volta e meia </a:t>
            </a:r>
            <a:r>
              <a:rPr lang="pt-PT" sz="85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|</a:t>
            </a:r>
            <a:r>
              <a:rPr lang="pt-PT" sz="850" b="1" dirty="0">
                <a:solidFill>
                  <a:srgbClr val="555555"/>
                </a:solidFill>
                <a:latin typeface="Arial" pitchFamily="34" charset="0"/>
                <a:cs typeface="Arial" pitchFamily="34" charset="0"/>
              </a:rPr>
              <a:t> Português </a:t>
            </a:r>
            <a:r>
              <a:rPr lang="pt-PT" sz="85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| </a:t>
            </a:r>
            <a:r>
              <a:rPr lang="pt-PT" sz="850" b="1" dirty="0">
                <a:solidFill>
                  <a:srgbClr val="555555"/>
                </a:solidFill>
                <a:latin typeface="Arial" pitchFamily="34" charset="0"/>
                <a:cs typeface="Arial" pitchFamily="34" charset="0"/>
              </a:rPr>
              <a:t>5.º ano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75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Raiz Editora, 2016.</a:t>
            </a:r>
            <a:r>
              <a:rPr lang="en-US" sz="750" kern="1200" baseline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pt-PT" sz="75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Todos os direitos reservados</a:t>
            </a:r>
            <a:r>
              <a:rPr lang="pt-PT" sz="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38225"/>
            <a:ext cx="2847975" cy="581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3084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51720" y="2204864"/>
            <a:ext cx="6478488" cy="2234679"/>
          </a:xfrm>
        </p:spPr>
        <p:txBody>
          <a:bodyPr>
            <a:normAutofit fontScale="90000"/>
          </a:bodyPr>
          <a:lstStyle/>
          <a:p>
            <a:r>
              <a:rPr lang="pt-PT" sz="4900" b="1" cap="sm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Classe de Palavras</a:t>
            </a:r>
            <a:br>
              <a:rPr lang="pt-PT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PT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5300" b="1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ADVÉRBIO</a:t>
            </a:r>
          </a:p>
        </p:txBody>
      </p:sp>
    </p:spTree>
    <p:extLst>
      <p:ext uri="{BB962C8B-B14F-4D97-AF65-F5344CB8AC3E}">
        <p14:creationId xmlns:p14="http://schemas.microsoft.com/office/powerpoint/2010/main" val="2167168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95736" y="2564904"/>
            <a:ext cx="6552728" cy="3096344"/>
          </a:xfrm>
        </p:spPr>
        <p:txBody>
          <a:bodyPr>
            <a:normAutofit fontScale="90000"/>
          </a:bodyPr>
          <a:lstStyle/>
          <a:p>
            <a:pPr>
              <a:spcBef>
                <a:spcPts val="1000"/>
              </a:spcBef>
            </a:pPr>
            <a: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  <a:t>É uma palavra que se usa para </a:t>
            </a:r>
            <a:r>
              <a:rPr lang="pt-PT" sz="3200" b="1" dirty="0">
                <a:latin typeface="Arial" panose="020B0604020202020204" pitchFamily="34" charset="0"/>
                <a:cs typeface="Arial" panose="020B0604020202020204" pitchFamily="34" charset="0"/>
              </a:rPr>
              <a:t>modificar o sentido </a:t>
            </a:r>
            <a: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  <a:t>de outras palavras, de expressões ou de frases.</a:t>
            </a:r>
            <a:b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  <a:t>É </a:t>
            </a:r>
            <a:r>
              <a:rPr lang="pt-PT" sz="3200" b="1" dirty="0">
                <a:latin typeface="Arial" panose="020B0604020202020204" pitchFamily="34" charset="0"/>
                <a:cs typeface="Arial" panose="020B0604020202020204" pitchFamily="34" charset="0"/>
              </a:rPr>
              <a:t>invariável</a:t>
            </a:r>
            <a: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  <a:t> em género e em número.</a:t>
            </a:r>
            <a:endParaRPr lang="pt-PT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95736" y="1268760"/>
            <a:ext cx="26889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4000" b="1" dirty="0">
                <a:solidFill>
                  <a:srgbClr val="CC66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Advérbio</a:t>
            </a:r>
            <a:endParaRPr lang="pt-PT" dirty="0">
              <a:solidFill>
                <a:srgbClr val="CC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820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79712" y="2564904"/>
            <a:ext cx="6478488" cy="2160240"/>
          </a:xfrm>
        </p:spPr>
        <p:txBody>
          <a:bodyPr>
            <a:normAutofit/>
          </a:bodyPr>
          <a:lstStyle/>
          <a:p>
            <a: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  <a:t>Nega o valor de uma frase ou de um constituinte: </a:t>
            </a:r>
            <a:r>
              <a:rPr lang="pt-PT" sz="3200" b="1" i="1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</a:t>
            </a:r>
            <a: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000" b="1" cap="smal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Ex.:</a:t>
            </a:r>
            <a:r>
              <a:rPr lang="pt-PT" sz="2000" b="1" cap="small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3200" b="1" i="1" dirty="0">
                <a:solidFill>
                  <a:srgbClr val="CC6600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Não</a:t>
            </a:r>
            <a:r>
              <a:rPr lang="pt-PT" sz="3200" dirty="0">
                <a:latin typeface="Times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PT" sz="3200" i="1" dirty="0">
                <a:latin typeface="Times" panose="02020603050405020304" pitchFamily="18" charset="0"/>
                <a:cs typeface="Arial" panose="020B0604020202020204" pitchFamily="34" charset="0"/>
              </a:rPr>
              <a:t>posso ir hoje ao cinema.</a:t>
            </a:r>
            <a:endParaRPr lang="pt-PT" b="1" dirty="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95736" y="1412776"/>
            <a:ext cx="53285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3200" b="1" dirty="0">
                <a:solidFill>
                  <a:srgbClr val="CC66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Advérbio</a:t>
            </a:r>
            <a:r>
              <a:rPr lang="pt-PT" sz="4000" b="1" dirty="0">
                <a:solidFill>
                  <a:srgbClr val="00CC6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pt-PT" sz="4000" b="1" dirty="0">
                <a:solidFill>
                  <a:srgbClr val="0033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 negação</a:t>
            </a:r>
          </a:p>
        </p:txBody>
      </p:sp>
    </p:spTree>
    <p:extLst>
      <p:ext uri="{BB962C8B-B14F-4D97-AF65-F5344CB8AC3E}">
        <p14:creationId xmlns:p14="http://schemas.microsoft.com/office/powerpoint/2010/main" val="509849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07704" y="2996952"/>
            <a:ext cx="6624736" cy="2664296"/>
          </a:xfrm>
        </p:spPr>
        <p:txBody>
          <a:bodyPr>
            <a:normAutofit/>
          </a:bodyPr>
          <a:lstStyle/>
          <a:p>
            <a: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  <a:t>É utilizado como resposta a uma interrogação ou para reforçar uma afirmação: </a:t>
            </a:r>
            <a:r>
              <a:rPr lang="pt-PT" sz="3200" b="1" i="1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</a:t>
            </a:r>
            <a: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000" b="1" cap="smal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Ex.:</a:t>
            </a:r>
            <a:r>
              <a:rPr lang="pt-PT" sz="3200" b="1" cap="small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3200" b="1" i="1" dirty="0">
                <a:solidFill>
                  <a:srgbClr val="CC6600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Sim</a:t>
            </a:r>
            <a:r>
              <a:rPr lang="pt-PT" sz="3200" i="1" dirty="0">
                <a:latin typeface="Times" panose="02020603050405020304" pitchFamily="18" charset="0"/>
                <a:cs typeface="Arial" panose="020B0604020202020204" pitchFamily="34" charset="0"/>
              </a:rPr>
              <a:t>,</a:t>
            </a:r>
            <a:r>
              <a:rPr lang="pt-PT" sz="3200" dirty="0">
                <a:latin typeface="Times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PT" sz="3200" i="1" dirty="0">
                <a:latin typeface="Times" panose="02020603050405020304" pitchFamily="18" charset="0"/>
                <a:cs typeface="Arial" panose="020B0604020202020204" pitchFamily="34" charset="0"/>
              </a:rPr>
              <a:t>hoje vou ao cinema.</a:t>
            </a:r>
            <a:endParaRPr lang="pt-PT" b="1" dirty="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95736" y="1468072"/>
            <a:ext cx="58461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3200" b="1" dirty="0">
                <a:solidFill>
                  <a:srgbClr val="CC66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Advérbio</a:t>
            </a:r>
            <a:r>
              <a:rPr lang="pt-PT" sz="4000" b="1" dirty="0">
                <a:solidFill>
                  <a:srgbClr val="00CC6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pt-PT" sz="4000" b="1" dirty="0">
                <a:solidFill>
                  <a:srgbClr val="0033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 afirmação</a:t>
            </a:r>
          </a:p>
        </p:txBody>
      </p:sp>
    </p:spTree>
    <p:extLst>
      <p:ext uri="{BB962C8B-B14F-4D97-AF65-F5344CB8AC3E}">
        <p14:creationId xmlns:p14="http://schemas.microsoft.com/office/powerpoint/2010/main" val="1590183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07704" y="2204864"/>
            <a:ext cx="7200800" cy="3672408"/>
          </a:xfrm>
        </p:spPr>
        <p:txBody>
          <a:bodyPr>
            <a:normAutofit fontScale="90000"/>
          </a:bodyPr>
          <a:lstStyle/>
          <a:p>
            <a:r>
              <a:rPr lang="pt-PT" sz="3600" dirty="0">
                <a:latin typeface="Arial" panose="020B0604020202020204" pitchFamily="34" charset="0"/>
                <a:cs typeface="Arial" panose="020B0604020202020204" pitchFamily="34" charset="0"/>
              </a:rPr>
              <a:t>Contribui com informação sobre a quantidade ou o grau:</a:t>
            </a:r>
            <a:br>
              <a:rPr lang="pt-PT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3600" b="1" i="1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apenas, bastante, demais, demasiado, excessivamente, mais, menos, muito, pouco, quanto, quase, tanto, tão</a:t>
            </a:r>
            <a:r>
              <a:rPr lang="pt-PT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pt-PT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000" b="1" cap="smal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Ex.: </a:t>
            </a:r>
            <a:r>
              <a:rPr lang="pt-PT" sz="3600" i="1" dirty="0">
                <a:latin typeface="Times" panose="02020603050405020304" pitchFamily="18" charset="0"/>
                <a:cs typeface="Arial" panose="020B0604020202020204" pitchFamily="34" charset="0"/>
              </a:rPr>
              <a:t>Esta camisola é </a:t>
            </a:r>
            <a:r>
              <a:rPr lang="pt-PT" sz="3600" b="1" i="1" dirty="0">
                <a:solidFill>
                  <a:srgbClr val="CC6600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demasiado</a:t>
            </a:r>
            <a:r>
              <a:rPr lang="pt-PT" sz="3600" i="1" dirty="0">
                <a:latin typeface="Times" panose="02020603050405020304" pitchFamily="18" charset="0"/>
                <a:cs typeface="Arial" panose="020B0604020202020204" pitchFamily="34" charset="0"/>
              </a:rPr>
              <a:t> cara.</a:t>
            </a:r>
            <a:endParaRPr lang="pt-PT" sz="3600" b="1" dirty="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51720" y="692696"/>
            <a:ext cx="599003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3200" b="1" dirty="0">
                <a:solidFill>
                  <a:srgbClr val="CC66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Advérbio</a:t>
            </a:r>
            <a:r>
              <a:rPr lang="pt-PT" sz="4000" b="1" dirty="0">
                <a:solidFill>
                  <a:srgbClr val="00CC6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</a:p>
          <a:p>
            <a:r>
              <a:rPr lang="pt-PT" sz="3800" b="1" dirty="0">
                <a:solidFill>
                  <a:srgbClr val="0033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 quantidade e grau</a:t>
            </a:r>
          </a:p>
        </p:txBody>
      </p:sp>
    </p:spTree>
    <p:extLst>
      <p:ext uri="{BB962C8B-B14F-4D97-AF65-F5344CB8AC3E}">
        <p14:creationId xmlns:p14="http://schemas.microsoft.com/office/powerpoint/2010/main" val="1590183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07704" y="2420888"/>
            <a:ext cx="7128792" cy="3600400"/>
          </a:xfrm>
        </p:spPr>
        <p:txBody>
          <a:bodyPr>
            <a:normAutofit/>
          </a:bodyPr>
          <a:lstStyle/>
          <a:p>
            <a: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  <a:t>Refere o modo como decorreram as ações expressas pelos verbos:</a:t>
            </a:r>
            <a:b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3200" b="1" i="1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bem, mal, assim, depressa, devagar, quase, lentamente, constantemente, brevemente</a:t>
            </a:r>
            <a:r>
              <a:rPr lang="pt-PT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br>
              <a:rPr lang="pt-PT" sz="32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000" b="1" cap="smal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Ex.: </a:t>
            </a:r>
            <a:r>
              <a:rPr lang="pt-PT" sz="3200" i="1" dirty="0">
                <a:latin typeface="Times" panose="02020603050405020304" pitchFamily="18" charset="0"/>
                <a:cs typeface="Arial" panose="020B0604020202020204" pitchFamily="34" charset="0"/>
              </a:rPr>
              <a:t>A professora lê o texto </a:t>
            </a:r>
            <a:r>
              <a:rPr lang="pt-PT" sz="3200" b="1" i="1" dirty="0">
                <a:solidFill>
                  <a:srgbClr val="00CC66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devagar</a:t>
            </a:r>
            <a:r>
              <a:rPr lang="pt-PT" sz="3200" i="1" dirty="0">
                <a:latin typeface="Times" panose="02020603050405020304" pitchFamily="18" charset="0"/>
                <a:cs typeface="Arial" panose="020B0604020202020204" pitchFamily="34" charset="0"/>
              </a:rPr>
              <a:t>.</a:t>
            </a:r>
            <a:endParaRPr lang="pt-PT" b="1" dirty="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95736" y="1340768"/>
            <a:ext cx="46805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3200" b="1" dirty="0">
                <a:solidFill>
                  <a:srgbClr val="CC66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Advérbio</a:t>
            </a:r>
            <a:r>
              <a:rPr lang="pt-PT" sz="4000" b="1" dirty="0">
                <a:solidFill>
                  <a:srgbClr val="00CC6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pt-PT" sz="4000" b="1" dirty="0">
                <a:solidFill>
                  <a:srgbClr val="0033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 modo</a:t>
            </a:r>
          </a:p>
        </p:txBody>
      </p:sp>
    </p:spTree>
    <p:extLst>
      <p:ext uri="{BB962C8B-B14F-4D97-AF65-F5344CB8AC3E}">
        <p14:creationId xmlns:p14="http://schemas.microsoft.com/office/powerpoint/2010/main" val="1590183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91680" y="2636912"/>
            <a:ext cx="7268344" cy="3096344"/>
          </a:xfrm>
        </p:spPr>
        <p:txBody>
          <a:bodyPr>
            <a:noAutofit/>
          </a:bodyPr>
          <a:lstStyle/>
          <a:p>
            <a: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  <a:t>Introduz a referência temporal:</a:t>
            </a:r>
            <a:b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3200" b="1" i="1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hoje, ontem, amanhã, agora, ainda, antes, depois, já, jamais, logo, nunca, sempre, cedo, tarde, antigamente</a:t>
            </a:r>
            <a:r>
              <a:rPr lang="pt-PT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3200" b="1" cap="smal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Ex.: </a:t>
            </a:r>
            <a:r>
              <a:rPr lang="pt-PT" sz="3200" b="1" i="1" dirty="0">
                <a:solidFill>
                  <a:srgbClr val="CC6600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Ainda</a:t>
            </a:r>
            <a:r>
              <a:rPr lang="pt-PT" sz="3200" dirty="0">
                <a:solidFill>
                  <a:srgbClr val="CC6600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PT" sz="3200" i="1" dirty="0">
                <a:latin typeface="Times" panose="02020603050405020304" pitchFamily="18" charset="0"/>
                <a:cs typeface="Arial" panose="020B0604020202020204" pitchFamily="34" charset="0"/>
              </a:rPr>
              <a:t>não terminei o meu texto.</a:t>
            </a:r>
            <a:endParaRPr lang="pt-PT" sz="3200" b="1" dirty="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53841" y="1412776"/>
            <a:ext cx="58585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3200" b="1" dirty="0">
                <a:solidFill>
                  <a:srgbClr val="CC66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Advérbio</a:t>
            </a:r>
            <a:r>
              <a:rPr lang="pt-PT" sz="4000" b="1" dirty="0">
                <a:solidFill>
                  <a:srgbClr val="00CC6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pt-PT" sz="4000" b="1" dirty="0">
                <a:solidFill>
                  <a:srgbClr val="0033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 tempo</a:t>
            </a:r>
          </a:p>
        </p:txBody>
      </p:sp>
    </p:spTree>
    <p:extLst>
      <p:ext uri="{BB962C8B-B14F-4D97-AF65-F5344CB8AC3E}">
        <p14:creationId xmlns:p14="http://schemas.microsoft.com/office/powerpoint/2010/main" val="1590183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63688" y="2564904"/>
            <a:ext cx="6908304" cy="3240360"/>
          </a:xfrm>
        </p:spPr>
        <p:txBody>
          <a:bodyPr>
            <a:normAutofit/>
          </a:bodyPr>
          <a:lstStyle/>
          <a:p>
            <a: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  <a:t>Introduz a referência espacial:</a:t>
            </a:r>
            <a:b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3200" b="1" i="1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aqui, ali, aí, além, acolá, longe, perto, fora, dentro, abaixo, acima, atrás, cá, lá, junto</a:t>
            </a:r>
            <a:r>
              <a:rPr lang="pt-PT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000" b="1" cap="smal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Ex.: </a:t>
            </a:r>
            <a:r>
              <a:rPr lang="pt-PT" sz="3200" b="1" i="1" dirty="0">
                <a:solidFill>
                  <a:srgbClr val="CC6600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Aqui</a:t>
            </a:r>
            <a:r>
              <a:rPr lang="pt-PT" sz="3200" dirty="0">
                <a:latin typeface="Times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PT" sz="3200" i="1" dirty="0">
                <a:latin typeface="Times" panose="02020603050405020304" pitchFamily="18" charset="0"/>
                <a:cs typeface="Arial" panose="020B0604020202020204" pitchFamily="34" charset="0"/>
              </a:rPr>
              <a:t>há muita informação</a:t>
            </a:r>
            <a:r>
              <a:rPr lang="pt-PT" sz="32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PT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23728" y="1412776"/>
            <a:ext cx="54840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3200" b="1" dirty="0">
                <a:solidFill>
                  <a:srgbClr val="CC66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Advérbio</a:t>
            </a:r>
            <a:r>
              <a:rPr lang="pt-PT" sz="4000" b="1" dirty="0">
                <a:solidFill>
                  <a:srgbClr val="00CC6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pt-PT" sz="4000" b="1" dirty="0">
                <a:solidFill>
                  <a:srgbClr val="0033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 lugar</a:t>
            </a:r>
          </a:p>
        </p:txBody>
      </p:sp>
    </p:spTree>
    <p:extLst>
      <p:ext uri="{BB962C8B-B14F-4D97-AF65-F5344CB8AC3E}">
        <p14:creationId xmlns:p14="http://schemas.microsoft.com/office/powerpoint/2010/main" val="1590183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49896" y="3068960"/>
            <a:ext cx="7556376" cy="2232248"/>
          </a:xfrm>
        </p:spPr>
        <p:txBody>
          <a:bodyPr>
            <a:normAutofit/>
          </a:bodyPr>
          <a:lstStyle/>
          <a:p>
            <a: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  <a:t>Identifica o constituinte interrogado: </a:t>
            </a:r>
            <a:b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3200" b="1" i="1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onde, porquê, quando</a:t>
            </a:r>
            <a:r>
              <a:rPr lang="pt-PT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000" b="1" cap="smal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Ex.: </a:t>
            </a:r>
            <a:r>
              <a:rPr lang="pt-PT" sz="3200" b="1" i="1" dirty="0">
                <a:solidFill>
                  <a:srgbClr val="CC6600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Quando</a:t>
            </a:r>
            <a:r>
              <a:rPr lang="pt-PT" sz="3200" dirty="0">
                <a:latin typeface="Times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PT" sz="3200" i="1" dirty="0">
                <a:latin typeface="Times" panose="02020603050405020304" pitchFamily="18" charset="0"/>
                <a:cs typeface="Arial" panose="020B0604020202020204" pitchFamily="34" charset="0"/>
              </a:rPr>
              <a:t>voltas para a sala de aula?</a:t>
            </a:r>
            <a:endParaRPr lang="pt-PT" b="1" dirty="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76137" y="6613321"/>
            <a:ext cx="600437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7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Estes  conteúdos não podem ser reproduzidos, copiados, alterados ou partilhados, no todo ou em parte, sem a autorização escrita da Raiz Editora.</a:t>
            </a:r>
            <a:endParaRPr lang="en-US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23728" y="1472590"/>
            <a:ext cx="61206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3200" b="1" dirty="0">
                <a:solidFill>
                  <a:srgbClr val="CC66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Advérbio</a:t>
            </a:r>
            <a:r>
              <a:rPr lang="pt-PT" sz="4000" b="1" dirty="0">
                <a:solidFill>
                  <a:srgbClr val="00CC6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pt-PT" sz="4000" b="1" dirty="0">
                <a:solidFill>
                  <a:srgbClr val="0033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interrogativo</a:t>
            </a:r>
          </a:p>
        </p:txBody>
      </p:sp>
    </p:spTree>
    <p:extLst>
      <p:ext uri="{BB962C8B-B14F-4D97-AF65-F5344CB8AC3E}">
        <p14:creationId xmlns:p14="http://schemas.microsoft.com/office/powerpoint/2010/main" val="1590183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341</Words>
  <Application>Microsoft Office PowerPoint</Application>
  <PresentationFormat>Apresentação no Ecrã (4:3)</PresentationFormat>
  <Paragraphs>19</Paragraphs>
  <Slides>9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</vt:lpstr>
      <vt:lpstr>Tema do Office</vt:lpstr>
      <vt:lpstr>Classe de Palavras  ADVÉRBIO</vt:lpstr>
      <vt:lpstr>É uma palavra que se usa para modificar o sentido de outras palavras, de expressões ou de frases.  É invariável em género e em número.</vt:lpstr>
      <vt:lpstr>Nega o valor de uma frase ou de um constituinte: não.   Ex.: Não posso ir hoje ao cinema.</vt:lpstr>
      <vt:lpstr>É utilizado como resposta a uma interrogação ou para reforçar uma afirmação: sim.   Ex.: Sim, hoje vou ao cinema.</vt:lpstr>
      <vt:lpstr>Contribui com informação sobre a quantidade ou o grau: apenas, bastante, demais, demasiado, excessivamente, mais, menos, muito, pouco, quanto, quase, tanto, tão…   Ex.: Esta camisola é demasiado cara.</vt:lpstr>
      <vt:lpstr>Refere o modo como decorreram as ações expressas pelos verbos: bem, mal, assim, depressa, devagar, quase, lentamente, constantemente, brevemente…   Ex.: A professora lê o texto devagar.</vt:lpstr>
      <vt:lpstr>Introduz a referência temporal: hoje, ontem, amanhã, agora, ainda, antes, depois, já, jamais, logo, nunca, sempre, cedo, tarde, antigamente…   Ex.: Ainda não terminei o meu texto.</vt:lpstr>
      <vt:lpstr>Introduz a referência espacial: aqui, ali, aí, além, acolá, longe, perto, fora, dentro, abaixo, acima, atrás, cá, lá, junto…   Ex.: Aqui há muita informação.</vt:lpstr>
      <vt:lpstr>Identifica o constituinte interrogado:  onde, porquê, quando…   Ex.: Quando voltas para a sala de aula?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Rita Bispo</dc:creator>
  <cp:lastModifiedBy>professor</cp:lastModifiedBy>
  <cp:revision>42</cp:revision>
  <dcterms:created xsi:type="dcterms:W3CDTF">2015-09-10T22:52:44Z</dcterms:created>
  <dcterms:modified xsi:type="dcterms:W3CDTF">2024-01-08T14:01:31Z</dcterms:modified>
</cp:coreProperties>
</file>