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149"/>
    <a:srgbClr val="FF9900"/>
    <a:srgbClr val="FFCCFF"/>
    <a:srgbClr val="000066"/>
    <a:srgbClr val="C5E020"/>
    <a:srgbClr val="CECE32"/>
    <a:srgbClr val="CDCD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1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2EED-249D-417C-9219-969EE4E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B18A-1FCD-4842-92C7-A395FA5CC861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EC8B3-9463-4F41-B15F-57EC4233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FCBE2-120F-459B-8F11-7E6124D0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1D2EF-B982-4978-B803-0284733BCB50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55401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4BAC-820E-40FF-A733-134299BE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FE73-478C-41A8-9EBC-44C866347712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4E1CD-C33F-439D-8760-D6FEF9AA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E6588-C490-4A6A-ABB8-3DA0F3B6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C6DB8-6FFC-4CA4-9C36-DC038DDA5859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73625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1814-6198-44BE-B350-1C259A31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D5CD-3A91-432E-981F-60402915E1D3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5BAE-3422-478B-A5E0-64A5E105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5C9C-B662-470A-B696-0897A1B3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16C82-5978-49F2-8490-E7D83569437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50584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51559-9354-4141-A05F-FCF5B785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5386-3081-461B-8605-07F416A7EC4D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FDA4-07AB-41EB-8293-AC17A52C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78888-B8B9-46CC-9DC2-43DA8A8E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1BF8F-0B2E-4189-BD9F-496EB45E6F5C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4208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DE5CB-0F60-4B12-91F3-732A6F0F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EE54C-5E9F-4459-B11E-72FC5B5B4FD3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F9142-3291-4977-A190-2D458458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EB506-AB45-4E67-9B3B-46C6D902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8E4E-92F6-49D7-859A-B2F6E115FE03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2523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A64D4A-4C7A-4019-8EEE-08074B6C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13B8-2C8E-4614-94B3-87D7061879C8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F7110-1F9B-4731-9F16-2B2B828C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9286B-7CE0-46B5-8487-7BB2BCB1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61FE9-58F0-42E4-BE4B-C1FDB74E0B54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2903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6F71E8-344A-49B9-88D9-A8EDB2BE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9E98-A506-4094-8B6D-C6315BA44E71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CABAAA-A110-4E4B-81C8-9FC47289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0F01C6-7DEC-44D4-A3E9-AA8F7C4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CAC74-1DAC-4224-9AF0-3F4B2761E5B3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070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BB62AF-5D02-4F71-9035-709E4A0D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5245F-4132-49BB-B86D-487EC7748A0E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3688755-819B-4F37-8DFC-D4A8811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45EA82-E7FA-4A7B-8723-DC78E53E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56689-1B78-4183-82C6-B86856FB2DA6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08556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FCA084-8368-4CDF-B559-B73BB2A1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386B-F018-4835-B1B6-A3B51082D8EC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42C822-2E7A-4797-88AB-7E8677AC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254914-AC36-4065-A8FC-0D601471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89B0-A3A2-4E04-94F9-A806BB809720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72511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1B84F1-09D9-4085-A940-C7800A3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BA2C2-8B7B-4E38-9A9D-F2F6058A0027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E6F82E-E5F8-4174-903C-11F58635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F71192-D6DC-4A97-BB29-4E00CC20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AD594-DCC0-4771-A9F6-DD59A826DE4D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207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C05F10-9AFC-4ACF-9D4A-00038AF6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3DB41-F868-460F-9C2E-77CE435DE1EB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F84E6-CD6D-4C60-B4E9-3BEE34F1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9077F4-7483-4819-8309-EEEEFD97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04450-505F-4818-9390-2F4C700CE987}" type="slidenum">
              <a:rPr lang="en-US" altLang="pt-PT"/>
              <a:pPr/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5078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CE28808-6C73-4854-9D0D-A1B84FAA70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title style</a:t>
            </a:r>
            <a:endParaRPr lang="en-US" altLang="pt-P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438BBF-F2CC-4D66-978A-7535A28063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Click to edit Master text styles</a:t>
            </a:r>
          </a:p>
          <a:p>
            <a:pPr lvl="1"/>
            <a:r>
              <a:rPr lang="pt-PT" altLang="pt-PT"/>
              <a:t>Second level</a:t>
            </a:r>
          </a:p>
          <a:p>
            <a:pPr lvl="2"/>
            <a:r>
              <a:rPr lang="pt-PT" altLang="pt-PT"/>
              <a:t>Third level</a:t>
            </a:r>
          </a:p>
          <a:p>
            <a:pPr lvl="3"/>
            <a:r>
              <a:rPr lang="pt-PT" altLang="pt-PT"/>
              <a:t>Fourth level</a:t>
            </a:r>
          </a:p>
          <a:p>
            <a:pPr lvl="4"/>
            <a:r>
              <a:rPr lang="pt-PT" altLang="pt-PT"/>
              <a:t>Fifth level</a:t>
            </a:r>
            <a:endParaRPr lang="en-US" alt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B2A0-19E8-46C0-8E52-21C8DBE2C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E4395-4E59-437D-8D8E-D4FA4CAE6D59}" type="datetimeFigureOut">
              <a:rPr lang="en-US"/>
              <a:pPr>
                <a:defRPr/>
              </a:pPr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43EE-F4F1-4BF4-9238-B185FA01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2ECA-4FFA-4351-93D8-FC0C8EDCE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7691C9E-C665-440A-A217-38B2FF73261B}" type="slidenum">
              <a:rPr lang="en-US" altLang="pt-PT"/>
              <a:pPr/>
              <a:t>‹nº›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>
            <a:extLst>
              <a:ext uri="{FF2B5EF4-FFF2-40B4-BE49-F238E27FC236}">
                <a16:creationId xmlns:a16="http://schemas.microsoft.com/office/drawing/2014/main" id="{B9241787-CDF6-45CF-9BFA-22FA34906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327025"/>
            <a:ext cx="39481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pt-PT" sz="4400" b="1">
                <a:solidFill>
                  <a:srgbClr val="133963"/>
                </a:solidFill>
              </a:rPr>
              <a:t>Modo Condicional</a:t>
            </a:r>
            <a:endParaRPr lang="en-US" altLang="pt-PT" sz="4400" b="1">
              <a:solidFill>
                <a:srgbClr val="13396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F:\Sofia\Leya\PPT_ASA\shutterstock_142791322.png">
            <a:extLst>
              <a:ext uri="{FF2B5EF4-FFF2-40B4-BE49-F238E27FC236}">
                <a16:creationId xmlns:a16="http://schemas.microsoft.com/office/drawing/2014/main" id="{815E3D38-9ACC-44DE-A654-F273DF25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327150"/>
            <a:ext cx="3897312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180E7286-244E-4F89-8B7C-634DEDF5D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92113"/>
            <a:ext cx="7602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E4F505C3-DD2C-423B-A76E-C7794081EB93}"/>
              </a:ext>
            </a:extLst>
          </p:cNvPr>
          <p:cNvSpPr/>
          <p:nvPr/>
        </p:nvSpPr>
        <p:spPr>
          <a:xfrm>
            <a:off x="128588" y="1223963"/>
            <a:ext cx="4933950" cy="10287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sz="3200" b="1" dirty="0">
                <a:solidFill>
                  <a:schemeClr val="bg1"/>
                </a:solidFill>
              </a:rPr>
              <a:t>Modo condicional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B1851DD-5D46-428A-ADC0-D7249D57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3554413"/>
            <a:ext cx="493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PT" altLang="pt-PT" sz="2400"/>
              <a:t>Exprime a possibilidade de realizar uma ação sob determinada </a:t>
            </a:r>
            <a:r>
              <a:rPr lang="pt-PT" altLang="pt-PT" sz="2400" b="1"/>
              <a:t>condição</a:t>
            </a:r>
            <a:r>
              <a:rPr lang="pt-PT" altLang="pt-PT" sz="2400"/>
              <a:t>, que </a:t>
            </a:r>
            <a:r>
              <a:rPr lang="pt-PT" altLang="pt-PT" sz="2400" u="sng"/>
              <a:t>pode ou não ser concretizada</a:t>
            </a:r>
            <a:r>
              <a:rPr lang="pt-PT" altLang="pt-PT" sz="2400"/>
              <a:t>.</a:t>
            </a:r>
          </a:p>
        </p:txBody>
      </p:sp>
      <p:sp>
        <p:nvSpPr>
          <p:cNvPr id="13" name="Seta para baixo 12">
            <a:extLst>
              <a:ext uri="{FF2B5EF4-FFF2-40B4-BE49-F238E27FC236}">
                <a16:creationId xmlns:a16="http://schemas.microsoft.com/office/drawing/2014/main" id="{BA1F7DE5-0121-45CA-BBC5-C9270F45CE3D}"/>
              </a:ext>
            </a:extLst>
          </p:cNvPr>
          <p:cNvSpPr/>
          <p:nvPr/>
        </p:nvSpPr>
        <p:spPr>
          <a:xfrm>
            <a:off x="2214563" y="2595563"/>
            <a:ext cx="446087" cy="735012"/>
          </a:xfrm>
          <a:prstGeom prst="downArrow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FCD713-0CB4-4165-969D-C07DB34DE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5" y="1517650"/>
            <a:ext cx="2293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t-PT" altLang="pt-PT" sz="2400" b="1" dirty="0"/>
              <a:t>Convidaria         </a:t>
            </a:r>
            <a:r>
              <a:rPr lang="pt-PT" altLang="pt-PT" sz="2400" dirty="0"/>
              <a:t>a</a:t>
            </a:r>
            <a:r>
              <a:rPr lang="pt-PT" altLang="pt-PT" sz="2000" dirty="0"/>
              <a:t> Inês para a festa, </a:t>
            </a:r>
          </a:p>
          <a:p>
            <a:pPr algn="ctr">
              <a:defRPr/>
            </a:pPr>
            <a:r>
              <a:rPr lang="pt-PT" altLang="pt-PT" sz="2000" b="1" dirty="0">
                <a:solidFill>
                  <a:schemeClr val="accent6">
                    <a:lumMod val="75000"/>
                  </a:schemeClr>
                </a:solidFill>
              </a:rPr>
              <a:t>se</a:t>
            </a:r>
            <a:r>
              <a:rPr lang="pt-PT" altLang="pt-PT" sz="2000" dirty="0"/>
              <a:t> tivesse o número de telefone dela.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27B5ABB0-DE0D-457B-9195-E1AB109F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36550"/>
            <a:ext cx="760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68B7FC-CD10-4302-B563-35F6E38B22EE}"/>
              </a:ext>
            </a:extLst>
          </p:cNvPr>
          <p:cNvSpPr/>
          <p:nvPr/>
        </p:nvSpPr>
        <p:spPr>
          <a:xfrm>
            <a:off x="2376488" y="2900363"/>
            <a:ext cx="155733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anda</a:t>
            </a:r>
            <a:r>
              <a:rPr lang="pt-PT" b="1" dirty="0"/>
              <a:t>ria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EE12D46-961B-4F12-B29E-3CEF6BA003D4}"/>
              </a:ext>
            </a:extLst>
          </p:cNvPr>
          <p:cNvSpPr/>
          <p:nvPr/>
        </p:nvSpPr>
        <p:spPr>
          <a:xfrm>
            <a:off x="2376488" y="2241550"/>
            <a:ext cx="1557337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bg1"/>
                </a:solidFill>
              </a:rPr>
              <a:t>1ª conjugação (-ar)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8B140A6-9B4C-4BBF-AB37-4842280A5A2D}"/>
              </a:ext>
            </a:extLst>
          </p:cNvPr>
          <p:cNvSpPr/>
          <p:nvPr/>
        </p:nvSpPr>
        <p:spPr>
          <a:xfrm>
            <a:off x="2376488" y="3513138"/>
            <a:ext cx="155733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anda</a:t>
            </a:r>
            <a:r>
              <a:rPr lang="pt-PT" b="1" dirty="0"/>
              <a:t>rias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D964A83-D64B-4978-BE33-DA4777AF9A10}"/>
              </a:ext>
            </a:extLst>
          </p:cNvPr>
          <p:cNvSpPr/>
          <p:nvPr/>
        </p:nvSpPr>
        <p:spPr>
          <a:xfrm>
            <a:off x="2376488" y="4740275"/>
            <a:ext cx="155733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anda</a:t>
            </a:r>
            <a:r>
              <a:rPr lang="pt-PT" b="1" dirty="0"/>
              <a:t>ríamos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F8118E1-3180-4B7D-8A45-CDA614793394}"/>
              </a:ext>
            </a:extLst>
          </p:cNvPr>
          <p:cNvSpPr/>
          <p:nvPr/>
        </p:nvSpPr>
        <p:spPr>
          <a:xfrm>
            <a:off x="2376488" y="5354638"/>
            <a:ext cx="155733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anda</a:t>
            </a:r>
            <a:r>
              <a:rPr lang="pt-PT" b="1" dirty="0"/>
              <a:t>ríeis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FD5A162-D778-4D84-B349-ACAFEBDC23C8}"/>
              </a:ext>
            </a:extLst>
          </p:cNvPr>
          <p:cNvSpPr/>
          <p:nvPr/>
        </p:nvSpPr>
        <p:spPr>
          <a:xfrm>
            <a:off x="2376488" y="4127500"/>
            <a:ext cx="155733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anda</a:t>
            </a:r>
            <a:r>
              <a:rPr lang="pt-PT" b="1" dirty="0"/>
              <a:t>ria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780F1AAF-9E93-47D4-AA15-3A1A03A48D34}"/>
              </a:ext>
            </a:extLst>
          </p:cNvPr>
          <p:cNvSpPr/>
          <p:nvPr/>
        </p:nvSpPr>
        <p:spPr>
          <a:xfrm>
            <a:off x="4368800" y="2900363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corre</a:t>
            </a:r>
            <a:r>
              <a:rPr lang="pt-PT" b="1" dirty="0"/>
              <a:t>ria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DE52806-E712-4E91-A1D0-41468F12871C}"/>
              </a:ext>
            </a:extLst>
          </p:cNvPr>
          <p:cNvSpPr/>
          <p:nvPr/>
        </p:nvSpPr>
        <p:spPr>
          <a:xfrm>
            <a:off x="4368800" y="2241550"/>
            <a:ext cx="1557338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bg1"/>
                </a:solidFill>
              </a:rPr>
              <a:t>2ª conjugação (-er)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35B365D-2370-4AC6-A6F0-28A3B877313F}"/>
              </a:ext>
            </a:extLst>
          </p:cNvPr>
          <p:cNvSpPr/>
          <p:nvPr/>
        </p:nvSpPr>
        <p:spPr>
          <a:xfrm>
            <a:off x="4368800" y="3513138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corre</a:t>
            </a:r>
            <a:r>
              <a:rPr lang="pt-PT" b="1" dirty="0"/>
              <a:t>rias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3254D51-92E6-4197-B592-4DFB6461F110}"/>
              </a:ext>
            </a:extLst>
          </p:cNvPr>
          <p:cNvSpPr/>
          <p:nvPr/>
        </p:nvSpPr>
        <p:spPr>
          <a:xfrm>
            <a:off x="4368800" y="4740275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corre</a:t>
            </a:r>
            <a:r>
              <a:rPr lang="pt-PT" b="1" dirty="0"/>
              <a:t>ríamos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337C13C6-03CD-4A36-A9CF-631995513289}"/>
              </a:ext>
            </a:extLst>
          </p:cNvPr>
          <p:cNvSpPr/>
          <p:nvPr/>
        </p:nvSpPr>
        <p:spPr>
          <a:xfrm>
            <a:off x="4368800" y="5354638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corre</a:t>
            </a:r>
            <a:r>
              <a:rPr lang="pt-PT" b="1" dirty="0"/>
              <a:t>ríeis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3B8910E1-DB0A-4A17-B2FD-72F259EFD06B}"/>
              </a:ext>
            </a:extLst>
          </p:cNvPr>
          <p:cNvSpPr/>
          <p:nvPr/>
        </p:nvSpPr>
        <p:spPr>
          <a:xfrm>
            <a:off x="4368800" y="4127500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corre</a:t>
            </a:r>
            <a:r>
              <a:rPr lang="pt-PT" b="1" dirty="0"/>
              <a:t>ria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9AFA9D8-79E2-4ECF-947D-A53E4399CCD8}"/>
              </a:ext>
            </a:extLst>
          </p:cNvPr>
          <p:cNvSpPr/>
          <p:nvPr/>
        </p:nvSpPr>
        <p:spPr>
          <a:xfrm>
            <a:off x="6381750" y="2903538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sorri</a:t>
            </a:r>
            <a:r>
              <a:rPr lang="pt-PT" b="1" dirty="0"/>
              <a:t>ria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6F7CA58-DD20-4BF3-B006-B8F4BE0229C9}"/>
              </a:ext>
            </a:extLst>
          </p:cNvPr>
          <p:cNvSpPr/>
          <p:nvPr/>
        </p:nvSpPr>
        <p:spPr>
          <a:xfrm>
            <a:off x="6381750" y="2244725"/>
            <a:ext cx="1557338" cy="596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>
                <a:solidFill>
                  <a:schemeClr val="bg1"/>
                </a:solidFill>
              </a:rPr>
              <a:t>3ª conjugação (-ir)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4BF9CD0-0C41-4F26-972B-5E1E1FF0A3C4}"/>
              </a:ext>
            </a:extLst>
          </p:cNvPr>
          <p:cNvSpPr/>
          <p:nvPr/>
        </p:nvSpPr>
        <p:spPr>
          <a:xfrm>
            <a:off x="6381750" y="3516313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sorri</a:t>
            </a:r>
            <a:r>
              <a:rPr lang="pt-PT" b="1" dirty="0"/>
              <a:t>rias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6029E69-E019-4493-8977-A427146DA3E6}"/>
              </a:ext>
            </a:extLst>
          </p:cNvPr>
          <p:cNvSpPr/>
          <p:nvPr/>
        </p:nvSpPr>
        <p:spPr>
          <a:xfrm>
            <a:off x="6381750" y="4743450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sorri</a:t>
            </a:r>
            <a:r>
              <a:rPr lang="pt-PT" b="1" dirty="0"/>
              <a:t>ríamos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B5A9D22-E69E-4572-B6AD-0280659400EF}"/>
              </a:ext>
            </a:extLst>
          </p:cNvPr>
          <p:cNvSpPr/>
          <p:nvPr/>
        </p:nvSpPr>
        <p:spPr>
          <a:xfrm>
            <a:off x="6381750" y="5357813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sorri</a:t>
            </a:r>
            <a:r>
              <a:rPr lang="pt-PT" b="1" dirty="0"/>
              <a:t>ríeis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CBB9737-248F-48EE-8DEF-8598C9BB26ED}"/>
              </a:ext>
            </a:extLst>
          </p:cNvPr>
          <p:cNvSpPr/>
          <p:nvPr/>
        </p:nvSpPr>
        <p:spPr>
          <a:xfrm>
            <a:off x="6381750" y="4130675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sorri</a:t>
            </a:r>
            <a:r>
              <a:rPr lang="pt-PT" b="1" dirty="0"/>
              <a:t>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86B62-1133-4C56-A805-B89C0306A544}"/>
              </a:ext>
            </a:extLst>
          </p:cNvPr>
          <p:cNvSpPr/>
          <p:nvPr/>
        </p:nvSpPr>
        <p:spPr>
          <a:xfrm>
            <a:off x="4019550" y="1325563"/>
            <a:ext cx="4929188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dirty="0"/>
              <a:t>O modo condicional é facilmente reconhecido pela terminação em </a:t>
            </a:r>
            <a:r>
              <a:rPr lang="pt-PT" sz="2000" b="1" dirty="0">
                <a:solidFill>
                  <a:schemeClr val="accent6">
                    <a:lumMod val="75000"/>
                  </a:schemeClr>
                </a:solidFill>
              </a:rPr>
              <a:t>‑ria </a:t>
            </a:r>
            <a:r>
              <a:rPr lang="pt-PT" dirty="0"/>
              <a:t>(em todas as conjugações).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22EF677-20B4-42A4-990F-05F618A6E5A3}"/>
              </a:ext>
            </a:extLst>
          </p:cNvPr>
          <p:cNvSpPr/>
          <p:nvPr/>
        </p:nvSpPr>
        <p:spPr>
          <a:xfrm>
            <a:off x="130175" y="1201738"/>
            <a:ext cx="3889375" cy="8001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</a:rPr>
              <a:t>Modo condicional Flexão</a:t>
            </a:r>
          </a:p>
        </p:txBody>
      </p:sp>
      <p:sp>
        <p:nvSpPr>
          <p:cNvPr id="34" name="Retângulo 2">
            <a:extLst>
              <a:ext uri="{FF2B5EF4-FFF2-40B4-BE49-F238E27FC236}">
                <a16:creationId xmlns:a16="http://schemas.microsoft.com/office/drawing/2014/main" id="{628C557F-3088-4882-A7D1-74F74F5C657C}"/>
              </a:ext>
            </a:extLst>
          </p:cNvPr>
          <p:cNvSpPr/>
          <p:nvPr/>
        </p:nvSpPr>
        <p:spPr>
          <a:xfrm>
            <a:off x="219075" y="2900363"/>
            <a:ext cx="1722438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dirty="0"/>
              <a:t>Eu</a:t>
            </a:r>
            <a:endParaRPr lang="pt-PT" b="1" dirty="0"/>
          </a:p>
        </p:txBody>
      </p:sp>
      <p:sp>
        <p:nvSpPr>
          <p:cNvPr id="35" name="Retângulo 15">
            <a:extLst>
              <a:ext uri="{FF2B5EF4-FFF2-40B4-BE49-F238E27FC236}">
                <a16:creationId xmlns:a16="http://schemas.microsoft.com/office/drawing/2014/main" id="{BBD90055-3112-4BC2-B3D9-33FD3606BF29}"/>
              </a:ext>
            </a:extLst>
          </p:cNvPr>
          <p:cNvSpPr/>
          <p:nvPr/>
        </p:nvSpPr>
        <p:spPr>
          <a:xfrm>
            <a:off x="219075" y="3563938"/>
            <a:ext cx="1722438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dirty="0"/>
              <a:t>Tu</a:t>
            </a:r>
            <a:endParaRPr lang="pt-PT" b="1" dirty="0"/>
          </a:p>
        </p:txBody>
      </p:sp>
      <p:sp>
        <p:nvSpPr>
          <p:cNvPr id="36" name="Retângulo 17">
            <a:extLst>
              <a:ext uri="{FF2B5EF4-FFF2-40B4-BE49-F238E27FC236}">
                <a16:creationId xmlns:a16="http://schemas.microsoft.com/office/drawing/2014/main" id="{FB6A4FF5-F1F6-47EE-A55E-E3B01F424233}"/>
              </a:ext>
            </a:extLst>
          </p:cNvPr>
          <p:cNvSpPr/>
          <p:nvPr/>
        </p:nvSpPr>
        <p:spPr>
          <a:xfrm>
            <a:off x="219075" y="4773613"/>
            <a:ext cx="1722438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dirty="0"/>
              <a:t>Nós</a:t>
            </a:r>
          </a:p>
        </p:txBody>
      </p:sp>
      <p:sp>
        <p:nvSpPr>
          <p:cNvPr id="37" name="Retângulo 20">
            <a:extLst>
              <a:ext uri="{FF2B5EF4-FFF2-40B4-BE49-F238E27FC236}">
                <a16:creationId xmlns:a16="http://schemas.microsoft.com/office/drawing/2014/main" id="{28845175-7217-4795-9C33-E9440BD638F0}"/>
              </a:ext>
            </a:extLst>
          </p:cNvPr>
          <p:cNvSpPr/>
          <p:nvPr/>
        </p:nvSpPr>
        <p:spPr>
          <a:xfrm>
            <a:off x="219075" y="4178300"/>
            <a:ext cx="1722438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dirty="0"/>
              <a:t>Ele/Ela/Você</a:t>
            </a:r>
            <a:endParaRPr lang="pt-PT" b="1" dirty="0"/>
          </a:p>
        </p:txBody>
      </p:sp>
      <p:sp>
        <p:nvSpPr>
          <p:cNvPr id="38" name="Retângulo 20">
            <a:extLst>
              <a:ext uri="{FF2B5EF4-FFF2-40B4-BE49-F238E27FC236}">
                <a16:creationId xmlns:a16="http://schemas.microsoft.com/office/drawing/2014/main" id="{74C95CD7-54F0-4988-B4A1-866573016335}"/>
              </a:ext>
            </a:extLst>
          </p:cNvPr>
          <p:cNvSpPr/>
          <p:nvPr/>
        </p:nvSpPr>
        <p:spPr>
          <a:xfrm>
            <a:off x="219075" y="5387975"/>
            <a:ext cx="1722438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dirty="0"/>
              <a:t>Vós</a:t>
            </a:r>
            <a:endParaRPr lang="pt-PT" b="1" dirty="0"/>
          </a:p>
        </p:txBody>
      </p:sp>
      <p:sp>
        <p:nvSpPr>
          <p:cNvPr id="39" name="Retângulo 20">
            <a:extLst>
              <a:ext uri="{FF2B5EF4-FFF2-40B4-BE49-F238E27FC236}">
                <a16:creationId xmlns:a16="http://schemas.microsoft.com/office/drawing/2014/main" id="{554B4D90-2D3F-465C-8423-3E71EC7725A9}"/>
              </a:ext>
            </a:extLst>
          </p:cNvPr>
          <p:cNvSpPr/>
          <p:nvPr/>
        </p:nvSpPr>
        <p:spPr>
          <a:xfrm>
            <a:off x="219075" y="5991225"/>
            <a:ext cx="1722438" cy="4572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dirty="0"/>
              <a:t>Eles/Elas/Vocês</a:t>
            </a:r>
            <a:endParaRPr lang="pt-PT" b="1" dirty="0"/>
          </a:p>
        </p:txBody>
      </p:sp>
      <p:sp>
        <p:nvSpPr>
          <p:cNvPr id="40" name="Retângulo 18">
            <a:extLst>
              <a:ext uri="{FF2B5EF4-FFF2-40B4-BE49-F238E27FC236}">
                <a16:creationId xmlns:a16="http://schemas.microsoft.com/office/drawing/2014/main" id="{FEF59904-3475-4FE5-B7A0-BF1E1CEFFFD0}"/>
              </a:ext>
            </a:extLst>
          </p:cNvPr>
          <p:cNvSpPr/>
          <p:nvPr/>
        </p:nvSpPr>
        <p:spPr>
          <a:xfrm>
            <a:off x="2376488" y="5991225"/>
            <a:ext cx="1557337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anda</a:t>
            </a:r>
            <a:r>
              <a:rPr lang="pt-PT" b="1" dirty="0"/>
              <a:t>riam</a:t>
            </a:r>
          </a:p>
        </p:txBody>
      </p:sp>
      <p:sp>
        <p:nvSpPr>
          <p:cNvPr id="41" name="Retângulo 25">
            <a:extLst>
              <a:ext uri="{FF2B5EF4-FFF2-40B4-BE49-F238E27FC236}">
                <a16:creationId xmlns:a16="http://schemas.microsoft.com/office/drawing/2014/main" id="{923E1767-3CFF-493E-B918-8C808FC69893}"/>
              </a:ext>
            </a:extLst>
          </p:cNvPr>
          <p:cNvSpPr/>
          <p:nvPr/>
        </p:nvSpPr>
        <p:spPr>
          <a:xfrm>
            <a:off x="4368800" y="5991225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corre</a:t>
            </a:r>
            <a:r>
              <a:rPr lang="pt-PT" b="1" dirty="0"/>
              <a:t>riam</a:t>
            </a:r>
          </a:p>
        </p:txBody>
      </p:sp>
      <p:sp>
        <p:nvSpPr>
          <p:cNvPr id="42" name="Retângulo 31">
            <a:extLst>
              <a:ext uri="{FF2B5EF4-FFF2-40B4-BE49-F238E27FC236}">
                <a16:creationId xmlns:a16="http://schemas.microsoft.com/office/drawing/2014/main" id="{1EE594C5-917D-4381-87C0-A510AA4D34D8}"/>
              </a:ext>
            </a:extLst>
          </p:cNvPr>
          <p:cNvSpPr/>
          <p:nvPr/>
        </p:nvSpPr>
        <p:spPr>
          <a:xfrm>
            <a:off x="6381750" y="5994400"/>
            <a:ext cx="155733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PT" dirty="0"/>
              <a:t>sorri</a:t>
            </a:r>
            <a:r>
              <a:rPr lang="pt-PT" b="1" dirty="0"/>
              <a:t>riam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/>
      <p:bldP spid="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C:\Users\Sofia\Desktop\Musica.JPG">
            <a:extLst>
              <a:ext uri="{FF2B5EF4-FFF2-40B4-BE49-F238E27FC236}">
                <a16:creationId xmlns:a16="http://schemas.microsoft.com/office/drawing/2014/main" id="{B9685404-826E-40A8-8334-3AB4345C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151188"/>
            <a:ext cx="27622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4B9205F6-3584-4C06-B90A-B6567D946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36550"/>
            <a:ext cx="760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2AF7E1-AD9F-4E21-86BC-605C309DA488}"/>
              </a:ext>
            </a:extLst>
          </p:cNvPr>
          <p:cNvSpPr/>
          <p:nvPr/>
        </p:nvSpPr>
        <p:spPr>
          <a:xfrm>
            <a:off x="149225" y="1243013"/>
            <a:ext cx="8877300" cy="7127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>
                <a:solidFill>
                  <a:schemeClr val="bg1"/>
                </a:solidFill>
              </a:rPr>
              <a:t>Modo condicional - Usos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788B8-60FC-4289-A667-3F66053A0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605088"/>
            <a:ext cx="533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 b="1"/>
              <a:t>Iria</a:t>
            </a:r>
            <a:r>
              <a:rPr lang="pt-PT" altLang="pt-PT" sz="1800"/>
              <a:t> ao concerto hoje, se não estivesse doente.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D563E-3EF9-4438-9A2F-44F8F18B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3671888"/>
            <a:ext cx="533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 b="1"/>
              <a:t>Gostaria</a:t>
            </a:r>
            <a:r>
              <a:rPr lang="pt-PT" altLang="pt-PT" sz="1800"/>
              <a:t> de ser cantor de música </a:t>
            </a:r>
            <a:r>
              <a:rPr lang="pt-PT" altLang="pt-PT" sz="1800" i="1"/>
              <a:t>pop</a:t>
            </a:r>
            <a:r>
              <a:rPr lang="pt-PT" altLang="pt-PT" sz="180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D19EDB-D9C5-4BF5-B00D-5022A920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5813425"/>
            <a:ext cx="585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Que música </a:t>
            </a:r>
            <a:r>
              <a:rPr lang="pt-PT" altLang="pt-PT" sz="1800" b="1"/>
              <a:t>estariam</a:t>
            </a:r>
            <a:r>
              <a:rPr lang="pt-PT" altLang="pt-PT" sz="1800"/>
              <a:t> eles a ouvir ontem na festa da Ana?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B572AD-11EA-4046-B8D9-8DCEEE103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4786313"/>
            <a:ext cx="533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 b="1"/>
              <a:t>Poderia </a:t>
            </a:r>
            <a:r>
              <a:rPr lang="pt-PT" altLang="pt-PT" sz="1800"/>
              <a:t>reduzir o volume do rádio, por favor?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0EE50C4-D58E-437F-BED3-7E4B6C190BA1}"/>
              </a:ext>
            </a:extLst>
          </p:cNvPr>
          <p:cNvSpPr/>
          <p:nvPr/>
        </p:nvSpPr>
        <p:spPr>
          <a:xfrm>
            <a:off x="149225" y="2559050"/>
            <a:ext cx="2182813" cy="460375"/>
          </a:xfrm>
          <a:prstGeom prst="roundRect">
            <a:avLst/>
          </a:prstGeom>
          <a:solidFill>
            <a:srgbClr val="8EB14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/>
              <a:t>Condição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6BE6C2D-E81E-447D-9059-A0EC375246EA}"/>
              </a:ext>
            </a:extLst>
          </p:cNvPr>
          <p:cNvSpPr/>
          <p:nvPr/>
        </p:nvSpPr>
        <p:spPr>
          <a:xfrm>
            <a:off x="149225" y="3633788"/>
            <a:ext cx="2182813" cy="460375"/>
          </a:xfrm>
          <a:prstGeom prst="roundRect">
            <a:avLst/>
          </a:prstGeom>
          <a:solidFill>
            <a:srgbClr val="8EB14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/>
              <a:t>Desejo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DAD0561-8E62-45D7-91D7-1CFC32B27678}"/>
              </a:ext>
            </a:extLst>
          </p:cNvPr>
          <p:cNvSpPr/>
          <p:nvPr/>
        </p:nvSpPr>
        <p:spPr>
          <a:xfrm>
            <a:off x="149225" y="4741863"/>
            <a:ext cx="2182813" cy="458787"/>
          </a:xfrm>
          <a:prstGeom prst="roundRect">
            <a:avLst/>
          </a:prstGeom>
          <a:solidFill>
            <a:srgbClr val="8EB14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/>
              <a:t>Pedido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1191845-C92D-4BAD-811E-1DE0EE10E2E6}"/>
              </a:ext>
            </a:extLst>
          </p:cNvPr>
          <p:cNvSpPr/>
          <p:nvPr/>
        </p:nvSpPr>
        <p:spPr>
          <a:xfrm>
            <a:off x="149225" y="5768975"/>
            <a:ext cx="2182813" cy="460375"/>
          </a:xfrm>
          <a:prstGeom prst="roundRect">
            <a:avLst/>
          </a:prstGeom>
          <a:solidFill>
            <a:srgbClr val="8EB14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/>
              <a:t>Dúvida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DBEF84-DB56-4B7C-8482-76449297C28F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2332038" y="2789238"/>
            <a:ext cx="333375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233184B-61EF-4F0F-B464-F2571E501116}"/>
              </a:ext>
            </a:extLst>
          </p:cNvPr>
          <p:cNvCxnSpPr/>
          <p:nvPr/>
        </p:nvCxnSpPr>
        <p:spPr>
          <a:xfrm>
            <a:off x="2332038" y="3854450"/>
            <a:ext cx="333375" cy="95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DA48E5-2E3B-41B9-8560-A8A5C2140F9A}"/>
              </a:ext>
            </a:extLst>
          </p:cNvPr>
          <p:cNvCxnSpPr/>
          <p:nvPr/>
        </p:nvCxnSpPr>
        <p:spPr>
          <a:xfrm flipV="1">
            <a:off x="2332038" y="4968875"/>
            <a:ext cx="369887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FA21B6F-E1C5-4451-A08B-0930A0257B22}"/>
              </a:ext>
            </a:extLst>
          </p:cNvPr>
          <p:cNvCxnSpPr/>
          <p:nvPr/>
        </p:nvCxnSpPr>
        <p:spPr>
          <a:xfrm flipV="1">
            <a:off x="2332038" y="5995988"/>
            <a:ext cx="369887" cy="15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8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42D5C9B6-5623-43DA-A0BC-04D4F880C9F7}"/>
              </a:ext>
            </a:extLst>
          </p:cNvPr>
          <p:cNvSpPr/>
          <p:nvPr/>
        </p:nvSpPr>
        <p:spPr>
          <a:xfrm>
            <a:off x="2831850" y="2973106"/>
            <a:ext cx="328923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1"/>
              </a:contourClr>
            </a:sp3d>
          </a:bodyPr>
          <a:lstStyle/>
          <a:p>
            <a:pPr algn="ctr" eaLnBrk="1" hangingPunct="1">
              <a:defRPr/>
            </a:pPr>
            <a:r>
              <a:rPr lang="pt-BR" sz="6000" b="1" dirty="0">
                <a:ln w="11430"/>
                <a:solidFill>
                  <a:srgbClr val="4F81BD"/>
                </a:solidFill>
              </a:rPr>
              <a:t>Exercícios</a:t>
            </a:r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A1ABFDA9-0E78-46C2-BD65-B1DBEAA14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36550"/>
            <a:ext cx="760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3F7A01BE-04DF-4514-9EE9-D4720832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320800"/>
            <a:ext cx="763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1- Assinala as frases em que está presente o modo condicional.</a:t>
            </a:r>
          </a:p>
        </p:txBody>
      </p:sp>
      <p:sp>
        <p:nvSpPr>
          <p:cNvPr id="7171" name="Retângulo 4">
            <a:extLst>
              <a:ext uri="{FF2B5EF4-FFF2-40B4-BE49-F238E27FC236}">
                <a16:creationId xmlns:a16="http://schemas.microsoft.com/office/drawing/2014/main" id="{BD22EB61-4B4C-42E3-996B-033537FC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2112963"/>
            <a:ext cx="6946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t-PT" altLang="pt-PT" sz="1800"/>
              <a:t>Estarei de regresso em breve.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t-PT" altLang="pt-PT" sz="1800"/>
              <a:t>Contaríamos toda a verdade, se nos prometessem guardar segredo.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t-PT" altLang="pt-PT" sz="1800"/>
              <a:t>Se pudesse escolher, viveria num país mais quente.</a:t>
            </a:r>
          </a:p>
          <a:p>
            <a:pPr algn="ju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pt-PT" altLang="pt-PT" sz="1800"/>
              <a:t>Se não tiver trabalhos este fim de semana, vou ao cinema.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PT" altLang="pt-PT" sz="1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Não me aborreceria com ele, se tivesse cumprido todas as suas obrigações.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861EB9-C989-49EF-8C37-63CF7AB16A25}"/>
              </a:ext>
            </a:extLst>
          </p:cNvPr>
          <p:cNvSpPr/>
          <p:nvPr/>
        </p:nvSpPr>
        <p:spPr>
          <a:xfrm>
            <a:off x="566738" y="2957513"/>
            <a:ext cx="217487" cy="2047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75D9EB1-3E05-4437-BEBC-3630B2C0DE60}"/>
              </a:ext>
            </a:extLst>
          </p:cNvPr>
          <p:cNvSpPr/>
          <p:nvPr/>
        </p:nvSpPr>
        <p:spPr>
          <a:xfrm>
            <a:off x="566738" y="2413000"/>
            <a:ext cx="217487" cy="2047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2E9A970-AFDD-43EC-B023-B54EBB67C0DE}"/>
              </a:ext>
            </a:extLst>
          </p:cNvPr>
          <p:cNvSpPr/>
          <p:nvPr/>
        </p:nvSpPr>
        <p:spPr>
          <a:xfrm>
            <a:off x="584200" y="3482975"/>
            <a:ext cx="219075" cy="2047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3DA93E1-7369-48B9-87EA-BAAC847BFF0B}"/>
              </a:ext>
            </a:extLst>
          </p:cNvPr>
          <p:cNvSpPr/>
          <p:nvPr/>
        </p:nvSpPr>
        <p:spPr>
          <a:xfrm>
            <a:off x="554038" y="4565650"/>
            <a:ext cx="215900" cy="2047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08718FA-BC5C-4918-A3D5-628EEB9101BB}"/>
              </a:ext>
            </a:extLst>
          </p:cNvPr>
          <p:cNvSpPr/>
          <p:nvPr/>
        </p:nvSpPr>
        <p:spPr>
          <a:xfrm>
            <a:off x="566738" y="4033838"/>
            <a:ext cx="217487" cy="2047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8" name="Multiplicar 7">
            <a:extLst>
              <a:ext uri="{FF2B5EF4-FFF2-40B4-BE49-F238E27FC236}">
                <a16:creationId xmlns:a16="http://schemas.microsoft.com/office/drawing/2014/main" id="{E7F9CA5C-C3FD-4D8A-A024-3D3E4B850771}"/>
              </a:ext>
            </a:extLst>
          </p:cNvPr>
          <p:cNvSpPr/>
          <p:nvPr/>
        </p:nvSpPr>
        <p:spPr>
          <a:xfrm>
            <a:off x="577850" y="2968625"/>
            <a:ext cx="200025" cy="204788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4" name="Multiplicar 13">
            <a:extLst>
              <a:ext uri="{FF2B5EF4-FFF2-40B4-BE49-F238E27FC236}">
                <a16:creationId xmlns:a16="http://schemas.microsoft.com/office/drawing/2014/main" id="{FF24C4A9-C6F9-4671-8A24-E453BD73B84C}"/>
              </a:ext>
            </a:extLst>
          </p:cNvPr>
          <p:cNvSpPr/>
          <p:nvPr/>
        </p:nvSpPr>
        <p:spPr>
          <a:xfrm>
            <a:off x="590550" y="3482975"/>
            <a:ext cx="200025" cy="204788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15" name="Multiplicar 14">
            <a:extLst>
              <a:ext uri="{FF2B5EF4-FFF2-40B4-BE49-F238E27FC236}">
                <a16:creationId xmlns:a16="http://schemas.microsoft.com/office/drawing/2014/main" id="{BDACE5C7-577B-41C6-9460-5B1253E4E39B}"/>
              </a:ext>
            </a:extLst>
          </p:cNvPr>
          <p:cNvSpPr/>
          <p:nvPr/>
        </p:nvSpPr>
        <p:spPr>
          <a:xfrm>
            <a:off x="574675" y="4568825"/>
            <a:ext cx="200025" cy="204788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A230DF-5B87-423B-A42F-08E1CD38AC34}"/>
              </a:ext>
            </a:extLst>
          </p:cNvPr>
          <p:cNvSpPr/>
          <p:nvPr/>
        </p:nvSpPr>
        <p:spPr>
          <a:xfrm>
            <a:off x="611188" y="2435225"/>
            <a:ext cx="158750" cy="1635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605B0C6-F8AC-4E0B-B836-2C58ED1F69F6}"/>
              </a:ext>
            </a:extLst>
          </p:cNvPr>
          <p:cNvSpPr/>
          <p:nvPr/>
        </p:nvSpPr>
        <p:spPr>
          <a:xfrm>
            <a:off x="584200" y="4060825"/>
            <a:ext cx="149225" cy="150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7182" name="TextBox 3">
            <a:extLst>
              <a:ext uri="{FF2B5EF4-FFF2-40B4-BE49-F238E27FC236}">
                <a16:creationId xmlns:a16="http://schemas.microsoft.com/office/drawing/2014/main" id="{E476159D-B564-43D2-AF75-1B0D05AB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336550"/>
            <a:ext cx="7602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75B026BB-1B09-4CF0-B2C5-B0A5F5E0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385888"/>
            <a:ext cx="763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2- Completa as frases seguintes com o verbo no modo condicional.</a:t>
            </a:r>
          </a:p>
        </p:txBody>
      </p:sp>
      <p:sp>
        <p:nvSpPr>
          <p:cNvPr id="8195" name="CaixaDeTexto 2">
            <a:extLst>
              <a:ext uri="{FF2B5EF4-FFF2-40B4-BE49-F238E27FC236}">
                <a16:creationId xmlns:a16="http://schemas.microsoft.com/office/drawing/2014/main" id="{4FD30C3D-8786-41BA-88F0-307B8260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2090738"/>
            <a:ext cx="787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PT" altLang="pt-PT" sz="1800"/>
              <a:t>a) O menino ___________ (fazer) tudo de novo, se lhe dessem outra                                  oportunidade. </a:t>
            </a:r>
          </a:p>
        </p:txBody>
      </p:sp>
      <p:sp>
        <p:nvSpPr>
          <p:cNvPr id="8196" name="CaixaDeTexto 26">
            <a:extLst>
              <a:ext uri="{FF2B5EF4-FFF2-40B4-BE49-F238E27FC236}">
                <a16:creationId xmlns:a16="http://schemas.microsoft.com/office/drawing/2014/main" id="{6275BED4-B197-404E-BCF8-B39FB4F7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076575"/>
            <a:ext cx="787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PT" altLang="pt-PT" sz="1800"/>
              <a:t>b) Se vocês tivessem chegado a tempo, _________ (ter) realizado todas as atividades.</a:t>
            </a:r>
          </a:p>
        </p:txBody>
      </p:sp>
      <p:sp>
        <p:nvSpPr>
          <p:cNvPr id="8197" name="CaixaDeTexto 31">
            <a:extLst>
              <a:ext uri="{FF2B5EF4-FFF2-40B4-BE49-F238E27FC236}">
                <a16:creationId xmlns:a16="http://schemas.microsoft.com/office/drawing/2014/main" id="{5427681C-94B4-4A83-9AC2-33045C15B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146550"/>
            <a:ext cx="787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PT" altLang="pt-PT" sz="1800"/>
              <a:t>c) Os irmãos  ___________ (andar) mais felizes, se se entendessem.</a:t>
            </a:r>
          </a:p>
        </p:txBody>
      </p:sp>
      <p:sp>
        <p:nvSpPr>
          <p:cNvPr id="8198" name="CaixaDeTexto 32">
            <a:extLst>
              <a:ext uri="{FF2B5EF4-FFF2-40B4-BE49-F238E27FC236}">
                <a16:creationId xmlns:a16="http://schemas.microsoft.com/office/drawing/2014/main" id="{AA924587-BD59-4D91-838D-7A877A21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4992688"/>
            <a:ext cx="787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d) Tu não te_____________ (sentir) bem, se não lhe dissesses a verdade.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F54030-2BC0-402C-B6FE-FCF4F2CC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2090738"/>
            <a:ext cx="148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800" b="1"/>
              <a:t>faria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B519F87-8D3E-41C1-BDBE-0ED6F6E6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3073400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800" b="1"/>
              <a:t>teriam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31A98F7-FF49-419D-88C8-D592FF8DF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4146550"/>
            <a:ext cx="148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800" b="1"/>
              <a:t>andariam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226095F-9406-4941-8545-20D738CD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4981575"/>
            <a:ext cx="148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pt-PT" sz="1800" b="1"/>
              <a:t>sentirias</a:t>
            </a:r>
          </a:p>
        </p:txBody>
      </p:sp>
      <p:sp>
        <p:nvSpPr>
          <p:cNvPr id="8203" name="TextBox 3">
            <a:extLst>
              <a:ext uri="{FF2B5EF4-FFF2-40B4-BE49-F238E27FC236}">
                <a16:creationId xmlns:a16="http://schemas.microsoft.com/office/drawing/2014/main" id="{8DBCD8B1-2FEF-402F-9759-FC53262D8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36550"/>
            <a:ext cx="760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133FF3F0-05FB-4882-A3AE-3513822F9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293813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/>
              <a:t>3- Ordena as palavras para formares uma frase.</a:t>
            </a:r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EC5F82E3-EB85-474F-8EFF-3BE074D4C3FB}"/>
              </a:ext>
            </a:extLst>
          </p:cNvPr>
          <p:cNvSpPr/>
          <p:nvPr/>
        </p:nvSpPr>
        <p:spPr>
          <a:xfrm>
            <a:off x="796925" y="1935163"/>
            <a:ext cx="1019175" cy="314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Estaria</a:t>
            </a:r>
          </a:p>
        </p:txBody>
      </p:sp>
      <p:sp>
        <p:nvSpPr>
          <p:cNvPr id="17" name="Retângulo de cantos arredondados 16">
            <a:extLst>
              <a:ext uri="{FF2B5EF4-FFF2-40B4-BE49-F238E27FC236}">
                <a16:creationId xmlns:a16="http://schemas.microsoft.com/office/drawing/2014/main" id="{9A7B2F8F-8CC4-4EBA-9BB6-95526429CBA1}"/>
              </a:ext>
            </a:extLst>
          </p:cNvPr>
          <p:cNvSpPr/>
          <p:nvPr/>
        </p:nvSpPr>
        <p:spPr>
          <a:xfrm>
            <a:off x="1733550" y="2578100"/>
            <a:ext cx="1570038" cy="31591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conseguisse</a:t>
            </a:r>
          </a:p>
        </p:txBody>
      </p:sp>
      <p:sp>
        <p:nvSpPr>
          <p:cNvPr id="18" name="Retângulo de cantos arredondados 17">
            <a:extLst>
              <a:ext uri="{FF2B5EF4-FFF2-40B4-BE49-F238E27FC236}">
                <a16:creationId xmlns:a16="http://schemas.microsoft.com/office/drawing/2014/main" id="{5C9FC9E3-DF92-42CE-90B5-5BF519AAA2BD}"/>
              </a:ext>
            </a:extLst>
          </p:cNvPr>
          <p:cNvSpPr/>
          <p:nvPr/>
        </p:nvSpPr>
        <p:spPr>
          <a:xfrm>
            <a:off x="4695825" y="1920875"/>
            <a:ext cx="1430338" cy="314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Maria.</a:t>
            </a:r>
          </a:p>
        </p:txBody>
      </p:sp>
      <p:sp>
        <p:nvSpPr>
          <p:cNvPr id="19" name="Retângulo de cantos arredondados 18">
            <a:extLst>
              <a:ext uri="{FF2B5EF4-FFF2-40B4-BE49-F238E27FC236}">
                <a16:creationId xmlns:a16="http://schemas.microsoft.com/office/drawing/2014/main" id="{2D894EAF-0C78-47D1-A0FC-FD96C8F9BE92}"/>
              </a:ext>
            </a:extLst>
          </p:cNvPr>
          <p:cNvSpPr/>
          <p:nvPr/>
        </p:nvSpPr>
        <p:spPr>
          <a:xfrm>
            <a:off x="7054850" y="1920875"/>
            <a:ext cx="1019175" cy="314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ajudar</a:t>
            </a:r>
          </a:p>
        </p:txBody>
      </p:sp>
      <p:sp>
        <p:nvSpPr>
          <p:cNvPr id="20" name="Retângulo de cantos arredondados 19">
            <a:extLst>
              <a:ext uri="{FF2B5EF4-FFF2-40B4-BE49-F238E27FC236}">
                <a16:creationId xmlns:a16="http://schemas.microsoft.com/office/drawing/2014/main" id="{4CC6F24F-DE70-4662-9EC7-303CC8FBA86A}"/>
              </a:ext>
            </a:extLst>
          </p:cNvPr>
          <p:cNvSpPr/>
          <p:nvPr/>
        </p:nvSpPr>
        <p:spPr>
          <a:xfrm>
            <a:off x="2881313" y="1920875"/>
            <a:ext cx="917575" cy="314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se</a:t>
            </a:r>
          </a:p>
        </p:txBody>
      </p:sp>
      <p:sp>
        <p:nvSpPr>
          <p:cNvPr id="16" name="Retângulo de cantos arredondados 15">
            <a:extLst>
              <a:ext uri="{FF2B5EF4-FFF2-40B4-BE49-F238E27FC236}">
                <a16:creationId xmlns:a16="http://schemas.microsoft.com/office/drawing/2014/main" id="{389B1893-77FA-4FDD-8657-8FE4EAFB2FCD}"/>
              </a:ext>
            </a:extLst>
          </p:cNvPr>
          <p:cNvSpPr/>
          <p:nvPr/>
        </p:nvSpPr>
        <p:spPr>
          <a:xfrm>
            <a:off x="4211638" y="2628900"/>
            <a:ext cx="723900" cy="314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a</a:t>
            </a:r>
          </a:p>
        </p:txBody>
      </p:sp>
      <p:sp>
        <p:nvSpPr>
          <p:cNvPr id="21" name="Retângulo de cantos arredondados 20">
            <a:extLst>
              <a:ext uri="{FF2B5EF4-FFF2-40B4-BE49-F238E27FC236}">
                <a16:creationId xmlns:a16="http://schemas.microsoft.com/office/drawing/2014/main" id="{854E8966-C431-4979-A3AF-48A49520BFD5}"/>
              </a:ext>
            </a:extLst>
          </p:cNvPr>
          <p:cNvSpPr/>
          <p:nvPr/>
        </p:nvSpPr>
        <p:spPr>
          <a:xfrm>
            <a:off x="6719888" y="2609850"/>
            <a:ext cx="1020762" cy="3127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PT" sz="2000" dirty="0"/>
              <a:t>melhor,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C3900B2F-4EB1-48AF-99BE-36550DD30DE5}"/>
              </a:ext>
            </a:extLst>
          </p:cNvPr>
          <p:cNvCxnSpPr/>
          <p:nvPr/>
        </p:nvCxnSpPr>
        <p:spPr>
          <a:xfrm>
            <a:off x="700088" y="5233988"/>
            <a:ext cx="796448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27" name="TextBox 3">
            <a:extLst>
              <a:ext uri="{FF2B5EF4-FFF2-40B4-BE49-F238E27FC236}">
                <a16:creationId xmlns:a16="http://schemas.microsoft.com/office/drawing/2014/main" id="{C6A63582-75FE-4009-BCEA-E9AAA3AE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36550"/>
            <a:ext cx="760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PT" sz="2200" b="1">
                <a:solidFill>
                  <a:srgbClr val="133963"/>
                </a:solidFill>
              </a:rPr>
              <a:t>Modo condicional</a:t>
            </a:r>
            <a:endParaRPr lang="pt-PT" altLang="pt-PT" sz="2200" b="1">
              <a:solidFill>
                <a:srgbClr val="1339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2.59259E-6 L -0.01354 0.4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7.40741E-7 L -0.54583 0.3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7.40741E-7 L -0.01077 0.41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2.59259E-6 L 0.21857 0.3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7.40741E-7 L -0.18698 0.41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 L 0.23959 0.31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7.40741E-7 L 0.2717 0.41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16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336</Words>
  <Application>Microsoft Office PowerPoint</Application>
  <PresentationFormat>Apresentação no Ecrã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LeYa</dc:creator>
  <cp:lastModifiedBy>Elvira Alves</cp:lastModifiedBy>
  <cp:revision>62</cp:revision>
  <dcterms:created xsi:type="dcterms:W3CDTF">2015-01-26T12:40:01Z</dcterms:created>
  <dcterms:modified xsi:type="dcterms:W3CDTF">2024-01-04T17:37:44Z</dcterms:modified>
</cp:coreProperties>
</file>