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43" autoAdjust="0"/>
  </p:normalViewPr>
  <p:slideViewPr>
    <p:cSldViewPr snapToGrid="0">
      <p:cViewPr varScale="1">
        <p:scale>
          <a:sx n="78" d="100"/>
          <a:sy n="78" d="100"/>
        </p:scale>
        <p:origin x="12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7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8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1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0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4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3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7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7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7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915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10/24/2023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0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88DA25C2-32DD-4F42-8B93-11E66E5BF5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82AA5A-327E-4E14-B21E-5DBA135EE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3681454"/>
            <a:ext cx="10268712" cy="1550896"/>
          </a:xfrm>
        </p:spPr>
        <p:txBody>
          <a:bodyPr anchor="b">
            <a:normAutofit/>
          </a:bodyPr>
          <a:lstStyle/>
          <a:p>
            <a:r>
              <a:rPr lang="pt-PT" sz="5400" dirty="0">
                <a:solidFill>
                  <a:srgbClr val="FFFFFF"/>
                </a:solidFill>
              </a:rPr>
              <a:t>PRETÉRITO MAIS-QUE-PERFEITO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985C4C-8912-48D5-815B-889922EFE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5406886"/>
            <a:ext cx="10268712" cy="628153"/>
          </a:xfrm>
        </p:spPr>
        <p:txBody>
          <a:bodyPr anchor="t">
            <a:normAutofit/>
          </a:bodyPr>
          <a:lstStyle/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A135EE-9902-44C3-9B32-7E2473712156}"/>
              </a:ext>
            </a:extLst>
          </p:cNvPr>
          <p:cNvSpPr txBox="1"/>
          <p:nvPr/>
        </p:nvSpPr>
        <p:spPr>
          <a:xfrm>
            <a:off x="6993147" y="6509575"/>
            <a:ext cx="5405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Alguma informação retirada de: https://portugueshuelva.wordpress.com/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28549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531B0E-E152-40B4-BB28-386CD891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" y="0"/>
            <a:ext cx="12192000" cy="13419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FEE5DD-FC6F-482D-97BC-5117B24B7B1C}"/>
              </a:ext>
            </a:extLst>
          </p:cNvPr>
          <p:cNvSpPr txBox="1"/>
          <p:nvPr/>
        </p:nvSpPr>
        <p:spPr>
          <a:xfrm>
            <a:off x="345056" y="1543492"/>
            <a:ext cx="610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00B0F0"/>
                </a:solidFill>
                <a:effectLst/>
                <a:latin typeface="Helvetica Neue"/>
              </a:rPr>
              <a:t>O PRETÉRITO</a:t>
            </a:r>
            <a:endParaRPr lang="pt-P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5FF6A9E-13B2-40A3-B708-17585B320D0F}"/>
              </a:ext>
            </a:extLst>
          </p:cNvPr>
          <p:cNvSpPr txBox="1"/>
          <p:nvPr/>
        </p:nvSpPr>
        <p:spPr>
          <a:xfrm>
            <a:off x="466456" y="2020873"/>
            <a:ext cx="8501062" cy="2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TEMPO</a:t>
            </a:r>
            <a:endParaRPr lang="pt-BR" dirty="0">
              <a:solidFill>
                <a:srgbClr val="00B05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Comic Sans MS" pitchFamily="66" charset="0"/>
              </a:rPr>
              <a:t>O tempo indica o momento em que se realiza a acção.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Comic Sans MS" pitchFamily="66" charset="0"/>
              </a:rPr>
              <a:t>Observa a linha do tempo: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Comic Sans MS" pitchFamily="66" charset="0"/>
              </a:rPr>
              <a:t>	        Pretérito				Presente	Futuro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Imperfeito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pt-BR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pt-BR" dirty="0">
                <a:solidFill>
                  <a:srgbClr val="92D050"/>
                </a:solidFill>
                <a:latin typeface="Comic Sans MS" pitchFamily="66" charset="0"/>
              </a:rPr>
              <a:t>Mais-que-perfeito    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Perfeito</a:t>
            </a:r>
            <a:endParaRPr lang="pt-BR" dirty="0">
              <a:solidFill>
                <a:srgbClr val="92D05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Comic Sans MS" pitchFamily="66" charset="0"/>
            </a:endParaRPr>
          </a:p>
        </p:txBody>
      </p:sp>
      <p:cxnSp>
        <p:nvCxnSpPr>
          <p:cNvPr id="12" name="Conexão recta unidireccional 8">
            <a:extLst>
              <a:ext uri="{FF2B5EF4-FFF2-40B4-BE49-F238E27FC236}">
                <a16:creationId xmlns:a16="http://schemas.microsoft.com/office/drawing/2014/main" id="{80A8711D-3C31-4DAD-AE7A-D42DDCA31F6C}"/>
              </a:ext>
            </a:extLst>
          </p:cNvPr>
          <p:cNvCxnSpPr/>
          <p:nvPr/>
        </p:nvCxnSpPr>
        <p:spPr>
          <a:xfrm>
            <a:off x="609331" y="3949685"/>
            <a:ext cx="8286750" cy="15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0">
            <a:extLst>
              <a:ext uri="{FF2B5EF4-FFF2-40B4-BE49-F238E27FC236}">
                <a16:creationId xmlns:a16="http://schemas.microsoft.com/office/drawing/2014/main" id="{8940B1B1-350F-4FE9-A97F-1E964A0753A5}"/>
              </a:ext>
            </a:extLst>
          </p:cNvPr>
          <p:cNvCxnSpPr/>
          <p:nvPr/>
        </p:nvCxnSpPr>
        <p:spPr>
          <a:xfrm rot="5400000">
            <a:off x="2359549" y="3985404"/>
            <a:ext cx="35718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1">
            <a:extLst>
              <a:ext uri="{FF2B5EF4-FFF2-40B4-BE49-F238E27FC236}">
                <a16:creationId xmlns:a16="http://schemas.microsoft.com/office/drawing/2014/main" id="{1171ECA7-CA7C-46BF-91D9-7315B76B792E}"/>
              </a:ext>
            </a:extLst>
          </p:cNvPr>
          <p:cNvCxnSpPr/>
          <p:nvPr/>
        </p:nvCxnSpPr>
        <p:spPr>
          <a:xfrm rot="5400000">
            <a:off x="6288612" y="3985404"/>
            <a:ext cx="35718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20">
            <a:extLst>
              <a:ext uri="{FF2B5EF4-FFF2-40B4-BE49-F238E27FC236}">
                <a16:creationId xmlns:a16="http://schemas.microsoft.com/office/drawing/2014/main" id="{348B2BD8-832C-4AB6-9864-E03856A8F0C3}"/>
              </a:ext>
            </a:extLst>
          </p:cNvPr>
          <p:cNvCxnSpPr/>
          <p:nvPr/>
        </p:nvCxnSpPr>
        <p:spPr>
          <a:xfrm rot="5400000">
            <a:off x="2359549" y="3985404"/>
            <a:ext cx="35718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9BB6CDA-0E61-48CB-BDFD-E9701A9D1E6F}"/>
              </a:ext>
            </a:extLst>
          </p:cNvPr>
          <p:cNvSpPr/>
          <p:nvPr/>
        </p:nvSpPr>
        <p:spPr>
          <a:xfrm>
            <a:off x="4395518" y="3878248"/>
            <a:ext cx="142875" cy="1428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DF8F0-F7CA-4348-A1AD-3788C910D9CD}"/>
              </a:ext>
            </a:extLst>
          </p:cNvPr>
          <p:cNvSpPr/>
          <p:nvPr/>
        </p:nvSpPr>
        <p:spPr>
          <a:xfrm>
            <a:off x="2466706" y="3878248"/>
            <a:ext cx="142875" cy="1428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6F6D40-2155-48D3-A490-16FA4D704E1F}"/>
              </a:ext>
            </a:extLst>
          </p:cNvPr>
          <p:cNvSpPr/>
          <p:nvPr/>
        </p:nvSpPr>
        <p:spPr>
          <a:xfrm>
            <a:off x="1037956" y="3878248"/>
            <a:ext cx="142875" cy="1428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E7299A1-8F54-404E-AD97-9D7039A3005A}"/>
              </a:ext>
            </a:extLst>
          </p:cNvPr>
          <p:cNvSpPr txBox="1"/>
          <p:nvPr/>
        </p:nvSpPr>
        <p:spPr>
          <a:xfrm>
            <a:off x="2003125" y="1552552"/>
            <a:ext cx="975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(ou passado) indica que a ação decorreu antes do momento em que se fala dela.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9579C5E-A9AA-4C5C-9291-38A7380AB160}"/>
              </a:ext>
            </a:extLst>
          </p:cNvPr>
          <p:cNvSpPr txBox="1"/>
          <p:nvPr/>
        </p:nvSpPr>
        <p:spPr>
          <a:xfrm>
            <a:off x="9460302" y="874944"/>
            <a:ext cx="610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00B0F0"/>
                </a:solidFill>
                <a:effectLst/>
                <a:latin typeface="Helvetica Neue"/>
              </a:rPr>
              <a:t>(MODO INDICATIVO) </a:t>
            </a:r>
            <a:endParaRPr lang="pt-PT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3838DC-DB82-42DE-8792-8A8D3AD77661}"/>
              </a:ext>
            </a:extLst>
          </p:cNvPr>
          <p:cNvSpPr txBox="1"/>
          <p:nvPr/>
        </p:nvSpPr>
        <p:spPr>
          <a:xfrm>
            <a:off x="264543" y="5014790"/>
            <a:ext cx="11662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Pretérito Perfeito </a:t>
            </a:r>
            <a:r>
              <a:rPr lang="pt-PT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indica uma ação realizada no passado e concluída. </a:t>
            </a:r>
            <a:r>
              <a:rPr lang="pt-PT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O menino </a:t>
            </a:r>
            <a:r>
              <a:rPr lang="pt-PT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desenhou</a:t>
            </a:r>
            <a:r>
              <a:rPr lang="pt-PT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algumas paisagens.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B3A327B-FD31-4F36-A2D3-5B866581D524}"/>
              </a:ext>
            </a:extLst>
          </p:cNvPr>
          <p:cNvSpPr txBox="1"/>
          <p:nvPr/>
        </p:nvSpPr>
        <p:spPr>
          <a:xfrm>
            <a:off x="177830" y="6371178"/>
            <a:ext cx="11662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Pretérito Imperfeito </a:t>
            </a:r>
            <a:r>
              <a:rPr lang="pt-PT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indica uma ação passada mas não concluída. </a:t>
            </a:r>
            <a:r>
              <a:rPr lang="pt-PT" i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O menino </a:t>
            </a:r>
            <a:r>
              <a:rPr lang="pt-PT" b="1" i="1" u="sng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desenhava</a:t>
            </a:r>
            <a:r>
              <a:rPr lang="pt-PT" i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algumas paisagens.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C5CD887-7D2D-4CAC-8D9F-7247AC57C550}"/>
              </a:ext>
            </a:extLst>
          </p:cNvPr>
          <p:cNvSpPr txBox="1"/>
          <p:nvPr/>
        </p:nvSpPr>
        <p:spPr>
          <a:xfrm>
            <a:off x="235341" y="5377485"/>
            <a:ext cx="11662912" cy="877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rgbClr val="92D050"/>
                </a:solidFill>
                <a:latin typeface="Comic Sans MS" pitchFamily="66" charset="0"/>
              </a:rPr>
              <a:t>Pretérito mais-que-perfeito</a:t>
            </a:r>
            <a:r>
              <a:rPr lang="pt-PT" dirty="0">
                <a:solidFill>
                  <a:srgbClr val="92D050"/>
                </a:solidFill>
                <a:latin typeface="Comic Sans MS" pitchFamily="66" charset="0"/>
              </a:rPr>
              <a:t> </a:t>
            </a:r>
            <a:r>
              <a:rPr lang="pt-PT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indica uma ação anterior a outra também passada. </a:t>
            </a:r>
            <a:r>
              <a:rPr lang="pt-PT" dirty="0">
                <a:solidFill>
                  <a:srgbClr val="92D050"/>
                </a:solidFill>
                <a:latin typeface="Comic Sans MS" pitchFamily="66" charset="0"/>
              </a:rPr>
              <a:t>O menino </a:t>
            </a:r>
            <a:r>
              <a:rPr lang="pt-PT" b="1" i="1" u="sng" dirty="0">
                <a:solidFill>
                  <a:srgbClr val="92D050"/>
                </a:solidFill>
                <a:latin typeface="Comic Sans MS" pitchFamily="66" charset="0"/>
              </a:rPr>
              <a:t>desenhara</a:t>
            </a:r>
            <a:r>
              <a:rPr lang="pt-PT" dirty="0">
                <a:solidFill>
                  <a:srgbClr val="92D050"/>
                </a:solidFill>
                <a:latin typeface="Comic Sans MS" pitchFamily="66" charset="0"/>
              </a:rPr>
              <a:t> algumas paisagens.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30DDBA77-32B0-47B6-9EAD-8C2812E5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433" y="2119220"/>
            <a:ext cx="2594297" cy="26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07565B6-8531-4B65-BCA5-5F2B7C4D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2" y="1784429"/>
            <a:ext cx="3187650" cy="26993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13D876-1EE0-4A78-B93C-B97BD73B4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996" y="3918458"/>
            <a:ext cx="3925509" cy="287403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2ABB6B-4F85-41B9-8A6A-C8F56ECF6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52" y="2202612"/>
            <a:ext cx="3987444" cy="31528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39B2EF8-9162-4D3F-8FC3-ADAE42322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4" y="0"/>
            <a:ext cx="12192000" cy="13419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85C1B2B-7592-47F6-ADE2-13A5F7389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90" y="1444491"/>
            <a:ext cx="2437910" cy="25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B18430-1137-4AA1-8758-82025EB9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" y="0"/>
            <a:ext cx="12192000" cy="13419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46CDFD8-FEA2-44A2-925F-260E46080703}"/>
              </a:ext>
            </a:extLst>
          </p:cNvPr>
          <p:cNvSpPr txBox="1"/>
          <p:nvPr/>
        </p:nvSpPr>
        <p:spPr>
          <a:xfrm>
            <a:off x="350808" y="2304388"/>
            <a:ext cx="11156831" cy="378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pt-BR" b="1" i="0" u="none" strike="noStrike" dirty="0">
                <a:solidFill>
                  <a:srgbClr val="00B0F0"/>
                </a:solidFill>
                <a:effectLst/>
                <a:latin typeface="Helvetica Neue"/>
              </a:rPr>
              <a:t>O PRETÉRITO MAIS-QUE-PERFEITO COMPOSTO DO INDICATIVO</a:t>
            </a:r>
          </a:p>
          <a:p>
            <a:pPr algn="just" fontAlgn="base">
              <a:lnSpc>
                <a:spcPct val="150000"/>
              </a:lnSpc>
            </a:pPr>
            <a:endParaRPr lang="pt-BR" b="1" i="0" dirty="0">
              <a:solidFill>
                <a:srgbClr val="00B0F0"/>
              </a:solidFill>
              <a:effectLst/>
              <a:latin typeface="Helvetica Neue"/>
            </a:endParaRPr>
          </a:p>
          <a:p>
            <a:pPr algn="just" fontAlgn="base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Este tempo verbal usa-se para falar de uma ação passada em relação a outra também no passado, por exemplo:</a:t>
            </a:r>
          </a:p>
          <a:p>
            <a:pPr algn="ctr" fontAlgn="base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Quando eu </a:t>
            </a:r>
            <a:r>
              <a:rPr lang="pt-BR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comecei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 almoçar, já tu </a:t>
            </a:r>
            <a:r>
              <a:rPr lang="pt-BR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tinhas acabado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endParaRPr lang="pt-B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 pretérito mais-que-perfeito pode ter duas formas, </a:t>
            </a:r>
            <a:r>
              <a:rPr lang="pt-BR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composto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e 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simples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A forma 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simples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do pretérito mais-que-perfeito é para o uso formal, é usada apenas na escrita. Enquanto que a forma </a:t>
            </a:r>
            <a:r>
              <a:rPr lang="pt-BR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</a:rPr>
              <a:t>composta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é a que </a:t>
            </a:r>
            <a:r>
              <a:rPr lang="pt-BR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todos nós usamos no dia a dia 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numa linguagem menos formal.</a:t>
            </a:r>
          </a:p>
        </p:txBody>
      </p:sp>
      <p:cxnSp>
        <p:nvCxnSpPr>
          <p:cNvPr id="6" name="Conexão recta 12">
            <a:extLst>
              <a:ext uri="{FF2B5EF4-FFF2-40B4-BE49-F238E27FC236}">
                <a16:creationId xmlns:a16="http://schemas.microsoft.com/office/drawing/2014/main" id="{387FA899-12E4-4D60-8AA7-7B2008B35A2C}"/>
              </a:ext>
            </a:extLst>
          </p:cNvPr>
          <p:cNvCxnSpPr/>
          <p:nvPr/>
        </p:nvCxnSpPr>
        <p:spPr>
          <a:xfrm rot="5400000">
            <a:off x="7602972" y="1952771"/>
            <a:ext cx="35718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515FFDE7-2C77-44B3-AAB8-8871AABF7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25139" y="1774177"/>
            <a:ext cx="1490483" cy="151122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5AD65D4-0DE9-4DF5-9DF2-D4B64D2BC152}"/>
              </a:ext>
            </a:extLst>
          </p:cNvPr>
          <p:cNvSpPr/>
          <p:nvPr/>
        </p:nvSpPr>
        <p:spPr>
          <a:xfrm rot="1702965">
            <a:off x="7438853" y="1119937"/>
            <a:ext cx="26709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Eu falo assim!</a:t>
            </a:r>
          </a:p>
        </p:txBody>
      </p:sp>
    </p:spTree>
    <p:extLst>
      <p:ext uri="{BB962C8B-B14F-4D97-AF65-F5344CB8AC3E}">
        <p14:creationId xmlns:p14="http://schemas.microsoft.com/office/powerpoint/2010/main" val="238756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277A6A-2F89-45EC-B8EE-7A5883DD3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" y="0"/>
            <a:ext cx="12192000" cy="13419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F0B0DE-9882-4589-8FE2-5AFB1C73E07E}"/>
              </a:ext>
            </a:extLst>
          </p:cNvPr>
          <p:cNvSpPr txBox="1"/>
          <p:nvPr/>
        </p:nvSpPr>
        <p:spPr>
          <a:xfrm>
            <a:off x="448574" y="1539759"/>
            <a:ext cx="11317856" cy="1703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Este tempo verbal forma-se com a ajuda do </a:t>
            </a:r>
            <a:r>
              <a:rPr lang="pt-BR" b="1" i="0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auxiliar Ter (no Imperfeito do Indicativo) + Verbo principal (Particípio Passado). </a:t>
            </a:r>
          </a:p>
          <a:p>
            <a:pPr algn="just" fontAlgn="base">
              <a:lnSpc>
                <a:spcPct val="150000"/>
              </a:lnSpc>
            </a:pP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Quanto ao verbo auxiliar, conjuga-se da seguinte forma: </a:t>
            </a:r>
            <a:r>
              <a:rPr lang="pt-BR" b="1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Eu tinha; Tu tinhas; Ele tinha; Nós tínhamos;  Vós tínheis ; Eles tinham.</a:t>
            </a:r>
            <a:endParaRPr lang="pt-BR" b="0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FE6874-0FD0-4CC7-AC00-71D70614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" y="3243532"/>
            <a:ext cx="3540969" cy="35637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70F3BC-0835-4111-BED8-BCAB630F1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" t="22478"/>
          <a:stretch/>
        </p:blipFill>
        <p:spPr>
          <a:xfrm>
            <a:off x="3563973" y="3511457"/>
            <a:ext cx="7860394" cy="239814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27F9A52-CA8F-414C-9033-3F7785D300CC}"/>
              </a:ext>
            </a:extLst>
          </p:cNvPr>
          <p:cNvSpPr txBox="1"/>
          <p:nvPr/>
        </p:nvSpPr>
        <p:spPr>
          <a:xfrm>
            <a:off x="3563973" y="3142125"/>
            <a:ext cx="610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sng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 </a:t>
            </a:r>
            <a:r>
              <a:rPr lang="pt-BR" b="0" i="0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particípio passado </a:t>
            </a:r>
            <a:r>
              <a:rPr lang="pt-BR" b="0" i="0" u="sng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forma-se assim</a:t>
            </a:r>
            <a:r>
              <a:rPr lang="pt-B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</a:t>
            </a:r>
            <a:endParaRPr lang="pt-P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C83432-75F4-444F-A081-C3E98BC0D4E4}"/>
              </a:ext>
            </a:extLst>
          </p:cNvPr>
          <p:cNvSpPr txBox="1"/>
          <p:nvPr/>
        </p:nvSpPr>
        <p:spPr>
          <a:xfrm>
            <a:off x="3563973" y="6011009"/>
            <a:ext cx="83807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Vamos lá treinar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!  </a:t>
            </a:r>
            <a:endParaRPr lang="pt-PT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00353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_2SEEDS">
      <a:dk1>
        <a:srgbClr val="000000"/>
      </a:dk1>
      <a:lt1>
        <a:srgbClr val="FFFFFF"/>
      </a:lt1>
      <a:dk2>
        <a:srgbClr val="41243E"/>
      </a:dk2>
      <a:lt2>
        <a:srgbClr val="E2E8E2"/>
      </a:lt2>
      <a:accent1>
        <a:srgbClr val="E356D8"/>
      </a:accent1>
      <a:accent2>
        <a:srgbClr val="C175E8"/>
      </a:accent2>
      <a:accent3>
        <a:srgbClr val="E875AF"/>
      </a:accent3>
      <a:accent4>
        <a:srgbClr val="6EB544"/>
      </a:accent4>
      <a:accent5>
        <a:srgbClr val="3EB943"/>
      </a:accent5>
      <a:accent6>
        <a:srgbClr val="44B87A"/>
      </a:accent6>
      <a:hlink>
        <a:srgbClr val="568F5B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276</Words>
  <Application>Microsoft Office PowerPoint</Application>
  <PresentationFormat>Ecrã Panorâmico</PresentationFormat>
  <Paragraphs>28</Paragraphs>
  <Slides>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13" baseType="lpstr">
      <vt:lpstr>Arial</vt:lpstr>
      <vt:lpstr>Comic Sans MS</vt:lpstr>
      <vt:lpstr>Franklin Gothic Demi Cond</vt:lpstr>
      <vt:lpstr>Franklin Gothic Medium</vt:lpstr>
      <vt:lpstr>Georgia</vt:lpstr>
      <vt:lpstr>Helvetica Neue</vt:lpstr>
      <vt:lpstr>Wingdings</vt:lpstr>
      <vt:lpstr>JuxtaposeVTI</vt:lpstr>
      <vt:lpstr>PRETÉRITO MAIS-QUE-PERFEITO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PRETÉRITO MAIS-QUE-PERFEITO</dc:title>
  <dc:creator>Paula Alexandra Almeida</dc:creator>
  <cp:lastModifiedBy>professor</cp:lastModifiedBy>
  <cp:revision>17</cp:revision>
  <dcterms:created xsi:type="dcterms:W3CDTF">2021-02-12T17:43:38Z</dcterms:created>
  <dcterms:modified xsi:type="dcterms:W3CDTF">2023-10-24T12:03:46Z</dcterms:modified>
</cp:coreProperties>
</file>