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57" r:id="rId4"/>
    <p:sldId id="258" r:id="rId5"/>
    <p:sldId id="283" r:id="rId6"/>
    <p:sldId id="260" r:id="rId7"/>
    <p:sldId id="285" r:id="rId8"/>
    <p:sldId id="261" r:id="rId9"/>
    <p:sldId id="290" r:id="rId10"/>
    <p:sldId id="286" r:id="rId11"/>
    <p:sldId id="262" r:id="rId12"/>
    <p:sldId id="263" r:id="rId13"/>
    <p:sldId id="264" r:id="rId14"/>
    <p:sldId id="287" r:id="rId15"/>
    <p:sldId id="281" r:id="rId16"/>
    <p:sldId id="265" r:id="rId17"/>
    <p:sldId id="266" r:id="rId18"/>
    <p:sldId id="288" r:id="rId19"/>
    <p:sldId id="282" r:id="rId20"/>
    <p:sldId id="267" r:id="rId21"/>
    <p:sldId id="291" r:id="rId22"/>
    <p:sldId id="292" r:id="rId23"/>
    <p:sldId id="293" r:id="rId24"/>
    <p:sldId id="294" r:id="rId25"/>
    <p:sldId id="295" r:id="rId26"/>
    <p:sldId id="296" r:id="rId27"/>
    <p:sldId id="289" r:id="rId2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4" autoAdjust="0"/>
    <p:restoredTop sz="96257" autoAdjust="0"/>
  </p:normalViewPr>
  <p:slideViewPr>
    <p:cSldViewPr>
      <p:cViewPr varScale="1">
        <p:scale>
          <a:sx n="103" d="100"/>
          <a:sy n="103" d="100"/>
        </p:scale>
        <p:origin x="27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p:cNvGrpSpPr/>
          <p:nvPr userDrawn="1"/>
        </p:nvGrpSpPr>
        <p:grpSpPr>
          <a:xfrm>
            <a:off x="8159750" y="0"/>
            <a:ext cx="736600" cy="749005"/>
            <a:chOff x="8159750" y="0"/>
            <a:chExt cx="736600" cy="749005"/>
          </a:xfrm>
        </p:grpSpPr>
        <p:sp>
          <p:nvSpPr>
            <p:cNvPr id="8" name="Round Same Side Corner Rectangle 7"/>
            <p:cNvSpPr/>
            <p:nvPr userDrawn="1"/>
          </p:nvSpPr>
          <p:spPr>
            <a:xfrm>
              <a:off x="8159750" y="0"/>
              <a:ext cx="736600" cy="749005"/>
            </a:xfrm>
            <a:prstGeom prst="round2SameRect">
              <a:avLst>
                <a:gd name="adj1" fmla="val 0"/>
                <a:gd name="adj2" fmla="val 17146"/>
              </a:avLst>
            </a:prstGeom>
            <a:solidFill>
              <a:srgbClr val="E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3334" y="109403"/>
              <a:ext cx="549433" cy="563402"/>
            </a:xfrm>
            <a:prstGeom prst="rect">
              <a:avLst/>
            </a:prstGeom>
          </p:spPr>
        </p:pic>
      </p:grpSp>
      <p:sp>
        <p:nvSpPr>
          <p:cNvPr id="10" name="Rectangle 9"/>
          <p:cNvSpPr/>
          <p:nvPr userDrawn="1"/>
        </p:nvSpPr>
        <p:spPr>
          <a:xfrm>
            <a:off x="827584" y="4653136"/>
            <a:ext cx="7488832"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a:solidFill>
                <a:prstClr val="white"/>
              </a:solidFill>
            </a:endParaRPr>
          </a:p>
        </p:txBody>
      </p:sp>
      <p:sp>
        <p:nvSpPr>
          <p:cNvPr id="6" name="CaixaDeTexto 3"/>
          <p:cNvSpPr txBox="1">
            <a:spLocks noChangeArrowheads="1"/>
          </p:cNvSpPr>
          <p:nvPr userDrawn="1"/>
        </p:nvSpPr>
        <p:spPr bwMode="auto">
          <a:xfrm>
            <a:off x="890666" y="4748951"/>
            <a:ext cx="749775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pt-PT" altLang="pt-PT" sz="3800" b="1" dirty="0"/>
              <a:t>A REVOLUÇÃO FRANCESA DE 1789</a:t>
            </a:r>
            <a:br>
              <a:rPr lang="pt-PT" altLang="pt-PT" sz="3800" b="1" dirty="0"/>
            </a:br>
            <a:r>
              <a:rPr lang="pt-PT" altLang="pt-PT" sz="3800" b="1" dirty="0"/>
              <a:t>E OS SEUS REFLEXOS EM PORTUGAL</a:t>
            </a:r>
          </a:p>
        </p:txBody>
      </p:sp>
      <p:sp>
        <p:nvSpPr>
          <p:cNvPr id="13" name="Rectangle 12"/>
          <p:cNvSpPr/>
          <p:nvPr userDrawn="1"/>
        </p:nvSpPr>
        <p:spPr>
          <a:xfrm>
            <a:off x="827584" y="6047577"/>
            <a:ext cx="74888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a:solidFill>
                <a:prstClr val="white"/>
              </a:solidFill>
            </a:endParaRPr>
          </a:p>
        </p:txBody>
      </p:sp>
    </p:spTree>
    <p:extLst>
      <p:ext uri="{BB962C8B-B14F-4D97-AF65-F5344CB8AC3E}">
        <p14:creationId xmlns:p14="http://schemas.microsoft.com/office/powerpoint/2010/main" val="363428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139700" y="552450"/>
            <a:ext cx="8864600" cy="615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a:solidFill>
                <a:prstClr val="white"/>
              </a:solidFill>
            </a:endParaRPr>
          </a:p>
        </p:txBody>
      </p:sp>
      <p:grpSp>
        <p:nvGrpSpPr>
          <p:cNvPr id="7" name="Group 6"/>
          <p:cNvGrpSpPr/>
          <p:nvPr userDrawn="1"/>
        </p:nvGrpSpPr>
        <p:grpSpPr>
          <a:xfrm>
            <a:off x="8159750" y="0"/>
            <a:ext cx="736600" cy="749005"/>
            <a:chOff x="8159750" y="0"/>
            <a:chExt cx="736600" cy="749005"/>
          </a:xfrm>
        </p:grpSpPr>
        <p:sp>
          <p:nvSpPr>
            <p:cNvPr id="8" name="Round Same Side Corner Rectangle 7"/>
            <p:cNvSpPr/>
            <p:nvPr userDrawn="1"/>
          </p:nvSpPr>
          <p:spPr>
            <a:xfrm>
              <a:off x="8159750" y="0"/>
              <a:ext cx="736600" cy="749005"/>
            </a:xfrm>
            <a:prstGeom prst="round2SameRect">
              <a:avLst>
                <a:gd name="adj1" fmla="val 0"/>
                <a:gd name="adj2" fmla="val 17146"/>
              </a:avLst>
            </a:prstGeom>
            <a:solidFill>
              <a:srgbClr val="E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3334" y="109403"/>
              <a:ext cx="549433" cy="563402"/>
            </a:xfrm>
            <a:prstGeom prst="rect">
              <a:avLst/>
            </a:prstGeom>
          </p:spPr>
        </p:pic>
      </p:grpSp>
      <p:sp>
        <p:nvSpPr>
          <p:cNvPr id="12" name="TextBox 11"/>
          <p:cNvSpPr txBox="1"/>
          <p:nvPr userDrawn="1"/>
        </p:nvSpPr>
        <p:spPr>
          <a:xfrm>
            <a:off x="101600" y="89009"/>
            <a:ext cx="8214816" cy="415498"/>
          </a:xfrm>
          <a:prstGeom prst="rect">
            <a:avLst/>
          </a:prstGeom>
          <a:noFill/>
          <a:effectLst/>
        </p:spPr>
        <p:txBody>
          <a:bodyPr wrap="square" rtlCol="0" anchor="ctr">
            <a:spAutoFit/>
          </a:bodyPr>
          <a:lstStyle/>
          <a:p>
            <a:pPr eaLnBrk="0" fontAlgn="base" hangingPunct="0">
              <a:spcBef>
                <a:spcPct val="0"/>
              </a:spcBef>
              <a:spcAft>
                <a:spcPct val="0"/>
              </a:spcAft>
            </a:pPr>
            <a:r>
              <a:rPr lang="pt-PT" sz="2100" b="1" strike="noStrike" dirty="0">
                <a:solidFill>
                  <a:schemeClr val="bg1"/>
                </a:solidFill>
                <a:effectLst>
                  <a:outerShdw blurRad="279400" dist="76200" sx="101000" sy="101000" algn="ctr" rotWithShape="0">
                    <a:prstClr val="black">
                      <a:alpha val="92000"/>
                    </a:prstClr>
                  </a:outerShdw>
                </a:effectLst>
                <a:cs typeface="Arial" panose="020B0604020202020204" pitchFamily="34" charset="0"/>
              </a:rPr>
              <a:t>A REVOLUÇÃO FRANCESA DE 1789 E OS SEUS REFLEXOS EM PORTUGAL</a:t>
            </a:r>
          </a:p>
        </p:txBody>
      </p:sp>
    </p:spTree>
    <p:extLst>
      <p:ext uri="{BB962C8B-B14F-4D97-AF65-F5344CB8AC3E}">
        <p14:creationId xmlns:p14="http://schemas.microsoft.com/office/powerpoint/2010/main" val="412041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extBox 10"/>
          <p:cNvSpPr txBox="1"/>
          <p:nvPr userDrawn="1"/>
        </p:nvSpPr>
        <p:spPr>
          <a:xfrm>
            <a:off x="101600" y="89009"/>
            <a:ext cx="8214816" cy="415498"/>
          </a:xfrm>
          <a:prstGeom prst="rect">
            <a:avLst/>
          </a:prstGeom>
          <a:noFill/>
          <a:effectLst/>
        </p:spPr>
        <p:txBody>
          <a:bodyPr wrap="square" rtlCol="0" anchor="ctr">
            <a:spAutoFit/>
          </a:bodyPr>
          <a:lstStyle>
            <a:defPPr>
              <a:defRPr lang="pt-PT"/>
            </a:defPPr>
            <a:lvl1pPr eaLnBrk="0" fontAlgn="base" hangingPunct="0">
              <a:spcBef>
                <a:spcPct val="0"/>
              </a:spcBef>
              <a:spcAft>
                <a:spcPct val="0"/>
              </a:spcAft>
              <a:defRPr sz="2100" b="1" strike="noStrike">
                <a:solidFill>
                  <a:schemeClr val="bg1"/>
                </a:solidFill>
                <a:effectLst>
                  <a:outerShdw blurRad="279400" dist="76200" sx="101000" sy="101000" algn="ctr" rotWithShape="0">
                    <a:prstClr val="black">
                      <a:alpha val="92000"/>
                    </a:prstClr>
                  </a:outerShdw>
                </a:effectLst>
                <a:cs typeface="Arial" panose="020B0604020202020204" pitchFamily="34" charset="0"/>
              </a:defRPr>
            </a:lvl1pPr>
          </a:lstStyle>
          <a:p>
            <a:pPr lvl="0"/>
            <a:r>
              <a:rPr lang="pt-PT" dirty="0"/>
              <a:t>A REVOLUÇÃO FRANCESA DE 1789 E OS SEUS REFLEXOS EM PORTUGAL</a:t>
            </a:r>
          </a:p>
        </p:txBody>
      </p:sp>
      <p:sp>
        <p:nvSpPr>
          <p:cNvPr id="10" name="Rectangle 9"/>
          <p:cNvSpPr/>
          <p:nvPr userDrawn="1"/>
        </p:nvSpPr>
        <p:spPr>
          <a:xfrm>
            <a:off x="139700" y="552450"/>
            <a:ext cx="8864600" cy="615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dirty="0">
              <a:solidFill>
                <a:prstClr val="white"/>
              </a:solidFill>
            </a:endParaRPr>
          </a:p>
        </p:txBody>
      </p:sp>
      <p:grpSp>
        <p:nvGrpSpPr>
          <p:cNvPr id="7" name="Group 6"/>
          <p:cNvGrpSpPr/>
          <p:nvPr userDrawn="1"/>
        </p:nvGrpSpPr>
        <p:grpSpPr>
          <a:xfrm>
            <a:off x="8159750" y="0"/>
            <a:ext cx="736600" cy="749005"/>
            <a:chOff x="8159750" y="0"/>
            <a:chExt cx="736600" cy="749005"/>
          </a:xfrm>
        </p:grpSpPr>
        <p:sp>
          <p:nvSpPr>
            <p:cNvPr id="8" name="Round Same Side Corner Rectangle 7"/>
            <p:cNvSpPr/>
            <p:nvPr userDrawn="1"/>
          </p:nvSpPr>
          <p:spPr>
            <a:xfrm>
              <a:off x="8159750" y="0"/>
              <a:ext cx="736600" cy="749005"/>
            </a:xfrm>
            <a:prstGeom prst="round2SameRect">
              <a:avLst>
                <a:gd name="adj1" fmla="val 0"/>
                <a:gd name="adj2" fmla="val 17146"/>
              </a:avLst>
            </a:prstGeom>
            <a:solidFill>
              <a:srgbClr val="E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3334" y="109403"/>
              <a:ext cx="549433" cy="563402"/>
            </a:xfrm>
            <a:prstGeom prst="rect">
              <a:avLst/>
            </a:prstGeom>
          </p:spPr>
        </p:pic>
      </p:grpSp>
      <p:sp>
        <p:nvSpPr>
          <p:cNvPr id="3" name="Text Placeholder 2"/>
          <p:cNvSpPr>
            <a:spLocks noGrp="1"/>
          </p:cNvSpPr>
          <p:nvPr>
            <p:ph type="body" sz="quarter" idx="10"/>
          </p:nvPr>
        </p:nvSpPr>
        <p:spPr>
          <a:xfrm>
            <a:off x="263525" y="1301455"/>
            <a:ext cx="8616950" cy="5289845"/>
          </a:xfrm>
          <a:prstGeom prst="rect">
            <a:avLst/>
          </a:prstGeo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endParaRPr lang="pt-PT" dirty="0"/>
          </a:p>
        </p:txBody>
      </p:sp>
      <p:sp>
        <p:nvSpPr>
          <p:cNvPr id="5" name="Text Placeholder 4"/>
          <p:cNvSpPr>
            <a:spLocks noGrp="1"/>
          </p:cNvSpPr>
          <p:nvPr>
            <p:ph type="body" sz="quarter" idx="11" hasCustomPrompt="1"/>
          </p:nvPr>
        </p:nvSpPr>
        <p:spPr>
          <a:xfrm>
            <a:off x="266700" y="673100"/>
            <a:ext cx="8648700" cy="552450"/>
          </a:xfrm>
          <a:prstGeom prst="rect">
            <a:avLst/>
          </a:prstGeom>
        </p:spPr>
        <p:txBody>
          <a:bodyPr anchor="ct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endParaRPr lang="pt-PT" dirty="0"/>
          </a:p>
        </p:txBody>
      </p:sp>
    </p:spTree>
    <p:extLst>
      <p:ext uri="{BB962C8B-B14F-4D97-AF65-F5344CB8AC3E}">
        <p14:creationId xmlns:p14="http://schemas.microsoft.com/office/powerpoint/2010/main" val="324291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TextBox 11"/>
          <p:cNvSpPr txBox="1"/>
          <p:nvPr userDrawn="1"/>
        </p:nvSpPr>
        <p:spPr>
          <a:xfrm>
            <a:off x="101600" y="89009"/>
            <a:ext cx="8214816" cy="415498"/>
          </a:xfrm>
          <a:prstGeom prst="rect">
            <a:avLst/>
          </a:prstGeom>
          <a:noFill/>
          <a:effectLst/>
        </p:spPr>
        <p:txBody>
          <a:bodyPr wrap="square" rtlCol="0" anchor="ctr">
            <a:spAutoFit/>
          </a:bodyPr>
          <a:lstStyle>
            <a:defPPr>
              <a:defRPr lang="pt-PT"/>
            </a:defPPr>
            <a:lvl1pPr lvl="0" eaLnBrk="0" fontAlgn="base" hangingPunct="0">
              <a:spcBef>
                <a:spcPct val="0"/>
              </a:spcBef>
              <a:spcAft>
                <a:spcPct val="0"/>
              </a:spcAft>
              <a:defRPr sz="2100" b="1" strike="noStrike">
                <a:solidFill>
                  <a:schemeClr val="bg1"/>
                </a:solidFill>
                <a:effectLst>
                  <a:outerShdw blurRad="279400" dist="76200" sx="101000" sy="101000" algn="ctr" rotWithShape="0">
                    <a:prstClr val="black">
                      <a:alpha val="92000"/>
                    </a:prstClr>
                  </a:outerShdw>
                </a:effectLst>
                <a:cs typeface="Arial" panose="020B0604020202020204" pitchFamily="34" charset="0"/>
              </a:defRPr>
            </a:lvl1pPr>
          </a:lstStyle>
          <a:p>
            <a:pPr lvl="0"/>
            <a:r>
              <a:rPr lang="pt-PT" dirty="0"/>
              <a:t>A REVOLUÇÃO FRANCESA DE 1789 E OS SEUS REFLEXOS EM PORTUGAL</a:t>
            </a:r>
          </a:p>
        </p:txBody>
      </p:sp>
      <p:sp>
        <p:nvSpPr>
          <p:cNvPr id="10" name="Rectangle 9"/>
          <p:cNvSpPr/>
          <p:nvPr userDrawn="1"/>
        </p:nvSpPr>
        <p:spPr>
          <a:xfrm>
            <a:off x="139700" y="552450"/>
            <a:ext cx="8864600" cy="615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dirty="0">
              <a:solidFill>
                <a:prstClr val="white"/>
              </a:solidFill>
            </a:endParaRPr>
          </a:p>
        </p:txBody>
      </p:sp>
      <p:grpSp>
        <p:nvGrpSpPr>
          <p:cNvPr id="7" name="Group 6"/>
          <p:cNvGrpSpPr/>
          <p:nvPr userDrawn="1"/>
        </p:nvGrpSpPr>
        <p:grpSpPr>
          <a:xfrm>
            <a:off x="8159750" y="0"/>
            <a:ext cx="736600" cy="749005"/>
            <a:chOff x="8159750" y="0"/>
            <a:chExt cx="736600" cy="749005"/>
          </a:xfrm>
        </p:grpSpPr>
        <p:sp>
          <p:nvSpPr>
            <p:cNvPr id="8" name="Round Same Side Corner Rectangle 7"/>
            <p:cNvSpPr/>
            <p:nvPr userDrawn="1"/>
          </p:nvSpPr>
          <p:spPr>
            <a:xfrm>
              <a:off x="8159750" y="0"/>
              <a:ext cx="736600" cy="749005"/>
            </a:xfrm>
            <a:prstGeom prst="round2SameRect">
              <a:avLst>
                <a:gd name="adj1" fmla="val 0"/>
                <a:gd name="adj2" fmla="val 17146"/>
              </a:avLst>
            </a:prstGeom>
            <a:solidFill>
              <a:srgbClr val="E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pt-PT">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3334" y="109403"/>
              <a:ext cx="549433" cy="563402"/>
            </a:xfrm>
            <a:prstGeom prst="rect">
              <a:avLst/>
            </a:prstGeom>
          </p:spPr>
        </p:pic>
      </p:grpSp>
      <p:sp>
        <p:nvSpPr>
          <p:cNvPr id="3" name="Text Placeholder 2"/>
          <p:cNvSpPr>
            <a:spLocks noGrp="1"/>
          </p:cNvSpPr>
          <p:nvPr>
            <p:ph type="body" sz="quarter" idx="10"/>
          </p:nvPr>
        </p:nvSpPr>
        <p:spPr>
          <a:xfrm>
            <a:off x="263525" y="672805"/>
            <a:ext cx="8616950" cy="5918495"/>
          </a:xfrm>
          <a:prstGeom prst="rect">
            <a:avLst/>
          </a:prstGeo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endParaRPr lang="pt-PT" dirty="0"/>
          </a:p>
        </p:txBody>
      </p:sp>
    </p:spTree>
    <p:extLst>
      <p:ext uri="{BB962C8B-B14F-4D97-AF65-F5344CB8AC3E}">
        <p14:creationId xmlns:p14="http://schemas.microsoft.com/office/powerpoint/2010/main" val="664845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515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a:lnSpc>
                <a:spcPct val="100000"/>
              </a:lnSpc>
            </a:pPr>
            <a:r>
              <a:rPr lang="pt-PT" dirty="0">
                <a:latin typeface="Calibri" panose="020F0502020204030204" pitchFamily="34" charset="0"/>
                <a:cs typeface="Arial" pitchFamily="34" charset="0"/>
              </a:rPr>
              <a:t>Napoleão comandou as tropas francesas e foi o responsável por muitas vitórias, tendo invadido diversos territórios e construído um vasto império na Europa.</a:t>
            </a:r>
          </a:p>
          <a:p>
            <a:pPr>
              <a:lnSpc>
                <a:spcPct val="100000"/>
              </a:lnSpc>
            </a:pPr>
            <a:r>
              <a:rPr lang="pt-PT" dirty="0">
                <a:latin typeface="Calibri" panose="020F0502020204030204" pitchFamily="34" charset="0"/>
                <a:cs typeface="Arial" pitchFamily="34" charset="0"/>
              </a:rPr>
              <a:t>Apenas uma região continuava a resistir aos ataques de Napoleão - a Inglaterra!</a:t>
            </a:r>
          </a:p>
          <a:p>
            <a:pPr lvl="0">
              <a:lnSpc>
                <a:spcPct val="100000"/>
              </a:lnSpc>
            </a:pPr>
            <a:r>
              <a:rPr lang="pt-PT" dirty="0">
                <a:solidFill>
                  <a:prstClr val="black"/>
                </a:solidFill>
                <a:latin typeface="Calibri" panose="020F0502020204030204" pitchFamily="34" charset="0"/>
                <a:cs typeface="Arial" pitchFamily="34" charset="0"/>
              </a:rPr>
              <a:t>Em novembro de 1806, </a:t>
            </a:r>
            <a:br>
              <a:rPr lang="pt-PT" dirty="0">
                <a:solidFill>
                  <a:prstClr val="black"/>
                </a:solidFill>
                <a:latin typeface="Calibri" panose="020F0502020204030204" pitchFamily="34" charset="0"/>
                <a:cs typeface="Arial" pitchFamily="34" charset="0"/>
              </a:rPr>
            </a:br>
            <a:r>
              <a:rPr lang="pt-PT" dirty="0">
                <a:solidFill>
                  <a:prstClr val="black"/>
                </a:solidFill>
                <a:latin typeface="Calibri" panose="020F0502020204030204" pitchFamily="34" charset="0"/>
                <a:cs typeface="Arial" pitchFamily="34" charset="0"/>
              </a:rPr>
              <a:t>Napoleão ordenou </a:t>
            </a:r>
            <a:r>
              <a:rPr lang="pt-PT" b="1" dirty="0">
                <a:solidFill>
                  <a:prstClr val="black"/>
                </a:solidFill>
                <a:latin typeface="Calibri" panose="020F0502020204030204" pitchFamily="34" charset="0"/>
                <a:cs typeface="Arial" pitchFamily="34" charset="0"/>
              </a:rPr>
              <a:t>o </a:t>
            </a:r>
            <a:br>
              <a:rPr lang="pt-PT" b="1" dirty="0">
                <a:solidFill>
                  <a:prstClr val="black"/>
                </a:solidFill>
                <a:latin typeface="Calibri" panose="020F0502020204030204" pitchFamily="34" charset="0"/>
                <a:cs typeface="Arial" pitchFamily="34" charset="0"/>
              </a:rPr>
            </a:br>
            <a:r>
              <a:rPr lang="pt-PT" b="1" dirty="0">
                <a:solidFill>
                  <a:prstClr val="black"/>
                </a:solidFill>
                <a:latin typeface="Calibri" panose="020F0502020204030204" pitchFamily="34" charset="0"/>
                <a:cs typeface="Arial" pitchFamily="34" charset="0"/>
              </a:rPr>
              <a:t>encerramento de todos os </a:t>
            </a:r>
            <a:br>
              <a:rPr lang="pt-PT" b="1" dirty="0">
                <a:solidFill>
                  <a:prstClr val="black"/>
                </a:solidFill>
                <a:latin typeface="Calibri" panose="020F0502020204030204" pitchFamily="34" charset="0"/>
                <a:cs typeface="Arial" pitchFamily="34" charset="0"/>
              </a:rPr>
            </a:br>
            <a:r>
              <a:rPr lang="pt-PT" b="1" dirty="0">
                <a:solidFill>
                  <a:prstClr val="black"/>
                </a:solidFill>
                <a:latin typeface="Calibri" panose="020F0502020204030204" pitchFamily="34" charset="0"/>
                <a:cs typeface="Arial" pitchFamily="34" charset="0"/>
              </a:rPr>
              <a:t>portos europeus aos navios </a:t>
            </a:r>
            <a:br>
              <a:rPr lang="pt-PT" b="1" dirty="0">
                <a:solidFill>
                  <a:prstClr val="black"/>
                </a:solidFill>
                <a:latin typeface="Calibri" panose="020F0502020204030204" pitchFamily="34" charset="0"/>
                <a:cs typeface="Arial" pitchFamily="34" charset="0"/>
              </a:rPr>
            </a:br>
            <a:r>
              <a:rPr lang="pt-PT" b="1" dirty="0">
                <a:solidFill>
                  <a:prstClr val="black"/>
                </a:solidFill>
                <a:latin typeface="Calibri" panose="020F0502020204030204" pitchFamily="34" charset="0"/>
                <a:cs typeface="Arial" pitchFamily="34" charset="0"/>
              </a:rPr>
              <a:t>britânicos. Essa ordem </a:t>
            </a:r>
            <a:br>
              <a:rPr lang="pt-PT" b="1" dirty="0">
                <a:solidFill>
                  <a:prstClr val="black"/>
                </a:solidFill>
                <a:latin typeface="Calibri" panose="020F0502020204030204" pitchFamily="34" charset="0"/>
                <a:cs typeface="Arial" pitchFamily="34" charset="0"/>
              </a:rPr>
            </a:br>
            <a:r>
              <a:rPr lang="pt-PT" b="1" dirty="0">
                <a:solidFill>
                  <a:prstClr val="black"/>
                </a:solidFill>
                <a:latin typeface="Calibri" panose="020F0502020204030204" pitchFamily="34" charset="0"/>
                <a:cs typeface="Arial" pitchFamily="34" charset="0"/>
              </a:rPr>
              <a:t>ficou conhecida por </a:t>
            </a:r>
            <a:br>
              <a:rPr lang="pt-PT" b="1" dirty="0">
                <a:solidFill>
                  <a:prstClr val="black"/>
                </a:solidFill>
                <a:latin typeface="Calibri" panose="020F0502020204030204" pitchFamily="34" charset="0"/>
                <a:cs typeface="Arial" pitchFamily="34" charset="0"/>
              </a:rPr>
            </a:br>
            <a:r>
              <a:rPr lang="pt-PT" b="1" dirty="0">
                <a:solidFill>
                  <a:prstClr val="black"/>
                </a:solidFill>
                <a:latin typeface="Calibri" panose="020F0502020204030204" pitchFamily="34" charset="0"/>
                <a:cs typeface="Arial" pitchFamily="34" charset="0"/>
              </a:rPr>
              <a:t>Bloqueio Continental</a:t>
            </a:r>
            <a:r>
              <a:rPr lang="pt-PT" dirty="0">
                <a:solidFill>
                  <a:prstClr val="black"/>
                </a:solidFill>
                <a:latin typeface="Calibri" panose="020F0502020204030204" pitchFamily="34" charset="0"/>
                <a:cs typeface="Arial" pitchFamily="34" charset="0"/>
              </a:rPr>
              <a:t>.</a:t>
            </a:r>
          </a:p>
        </p:txBody>
      </p:sp>
      <p:sp>
        <p:nvSpPr>
          <p:cNvPr id="13" name="Text Placeholder 12"/>
          <p:cNvSpPr>
            <a:spLocks noGrp="1"/>
          </p:cNvSpPr>
          <p:nvPr>
            <p:ph type="body" sz="quarter" idx="11"/>
          </p:nvPr>
        </p:nvSpPr>
        <p:spPr/>
        <p:txBody>
          <a:bodyPr/>
          <a:lstStyle/>
          <a:p>
            <a:r>
              <a:rPr lang="pt-PT" dirty="0"/>
              <a:t>OS EFEITOS DA REVOLUÇÃO FRANCESA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21"/>
          <a:stretch/>
        </p:blipFill>
        <p:spPr>
          <a:xfrm>
            <a:off x="3627570" y="3140968"/>
            <a:ext cx="5265860" cy="3234308"/>
          </a:xfrm>
          <a:prstGeom prst="rect">
            <a:avLst/>
          </a:prstGeom>
        </p:spPr>
      </p:pic>
      <p:sp>
        <p:nvSpPr>
          <p:cNvPr id="9" name="CaixaDeTexto 6"/>
          <p:cNvSpPr txBox="1"/>
          <p:nvPr/>
        </p:nvSpPr>
        <p:spPr>
          <a:xfrm>
            <a:off x="4355890" y="6070215"/>
            <a:ext cx="3809220" cy="338554"/>
          </a:xfrm>
          <a:prstGeom prst="rect">
            <a:avLst/>
          </a:prstGeom>
          <a:solidFill>
            <a:schemeClr val="bg1"/>
          </a:solidFill>
        </p:spPr>
        <p:txBody>
          <a:bodyPr wrap="square" rtlCol="0">
            <a:spAutoFit/>
          </a:bodyPr>
          <a:lstStyle/>
          <a:p>
            <a:pPr algn="ctr"/>
            <a:r>
              <a:rPr lang="pt-PT" sz="1600" dirty="0">
                <a:latin typeface="Calibri" panose="020F0502020204030204" pitchFamily="34" charset="0"/>
                <a:cs typeface="Arial" pitchFamily="34" charset="0"/>
              </a:rPr>
              <a:t>O Império de Napoleão.</a:t>
            </a:r>
          </a:p>
        </p:txBody>
      </p:sp>
    </p:spTree>
    <p:extLst>
      <p:ext uri="{BB962C8B-B14F-4D97-AF65-F5344CB8AC3E}">
        <p14:creationId xmlns:p14="http://schemas.microsoft.com/office/powerpoint/2010/main" val="125729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3525" y="1301456"/>
            <a:ext cx="8616950" cy="438598"/>
          </a:xfrm>
        </p:spPr>
        <p:txBody>
          <a:bodyPr/>
          <a:lstStyle/>
          <a:p>
            <a:r>
              <a:rPr lang="pt-PT" dirty="0">
                <a:latin typeface="Calibri" panose="020F0502020204030204" pitchFamily="34" charset="0"/>
                <a:cs typeface="Arial" pitchFamily="34" charset="0"/>
              </a:rPr>
              <a:t>Em que consistia o Bloqueio Continental?</a:t>
            </a:r>
          </a:p>
        </p:txBody>
      </p:sp>
      <p:sp>
        <p:nvSpPr>
          <p:cNvPr id="14" name="CaixaDeTexto 13"/>
          <p:cNvSpPr txBox="1"/>
          <p:nvPr/>
        </p:nvSpPr>
        <p:spPr>
          <a:xfrm>
            <a:off x="3779912" y="4764508"/>
            <a:ext cx="5256585" cy="1785104"/>
          </a:xfrm>
          <a:prstGeom prst="rect">
            <a:avLst/>
          </a:prstGeom>
          <a:noFill/>
        </p:spPr>
        <p:txBody>
          <a:bodyPr wrap="square" rtlCol="0">
            <a:spAutoFit/>
          </a:bodyPr>
          <a:lstStyle/>
          <a:p>
            <a:r>
              <a:rPr lang="pt-PT" sz="2200" dirty="0">
                <a:latin typeface="Calibri" panose="020F0502020204030204" pitchFamily="34" charset="0"/>
                <a:cs typeface="Arial" pitchFamily="34" charset="0"/>
              </a:rPr>
              <a:t>Portugal não aceitou a ordem de Napoleão. Por isso, </a:t>
            </a:r>
            <a:r>
              <a:rPr lang="pt-PT" sz="2200" b="1" dirty="0">
                <a:latin typeface="Calibri" panose="020F0502020204030204" pitchFamily="34" charset="0"/>
                <a:cs typeface="Arial" pitchFamily="34" charset="0"/>
              </a:rPr>
              <a:t>em 1807, as tropas napoleónicas, comandadas por Junot, entraram em Portugal </a:t>
            </a:r>
            <a:r>
              <a:rPr lang="pt-PT" sz="2200" dirty="0">
                <a:latin typeface="Calibri" panose="020F0502020204030204" pitchFamily="34" charset="0"/>
                <a:cs typeface="Arial" pitchFamily="34" charset="0"/>
              </a:rPr>
              <a:t>e iniciaram a primeira de três invasões.</a:t>
            </a:r>
          </a:p>
        </p:txBody>
      </p:sp>
      <p:sp>
        <p:nvSpPr>
          <p:cNvPr id="3" name="Text Placeholder 2"/>
          <p:cNvSpPr>
            <a:spLocks noGrp="1"/>
          </p:cNvSpPr>
          <p:nvPr>
            <p:ph type="body" sz="quarter" idx="11"/>
          </p:nvPr>
        </p:nvSpPr>
        <p:spPr/>
        <p:txBody>
          <a:bodyPr/>
          <a:lstStyle/>
          <a:p>
            <a:r>
              <a:rPr lang="pt-PT" dirty="0"/>
              <a:t>OS EFEITOS DA REVOLUÇÃO FRANCESA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40053"/>
            <a:ext cx="3312368" cy="4809559"/>
          </a:xfrm>
          <a:prstGeom prst="rect">
            <a:avLst/>
          </a:prstGeom>
        </p:spPr>
      </p:pic>
      <p:grpSp>
        <p:nvGrpSpPr>
          <p:cNvPr id="5" name="Group 4"/>
          <p:cNvGrpSpPr/>
          <p:nvPr/>
        </p:nvGrpSpPr>
        <p:grpSpPr>
          <a:xfrm>
            <a:off x="2807803" y="2564904"/>
            <a:ext cx="6072671" cy="1323439"/>
            <a:chOff x="2807803" y="2564904"/>
            <a:chExt cx="6072671" cy="1323439"/>
          </a:xfrm>
        </p:grpSpPr>
        <p:sp>
          <p:nvSpPr>
            <p:cNvPr id="12" name="CaixaDeTexto 11"/>
            <p:cNvSpPr txBox="1"/>
            <p:nvPr/>
          </p:nvSpPr>
          <p:spPr>
            <a:xfrm>
              <a:off x="2915815" y="2564904"/>
              <a:ext cx="5964659" cy="1323439"/>
            </a:xfrm>
            <a:prstGeom prst="rect">
              <a:avLst/>
            </a:prstGeom>
            <a:solidFill>
              <a:schemeClr val="bg1"/>
            </a:solidFill>
            <a:ln w="6350">
              <a:solidFill>
                <a:schemeClr val="bg2">
                  <a:lumMod val="75000"/>
                </a:schemeClr>
              </a:solidFill>
            </a:ln>
          </p:spPr>
          <p:txBody>
            <a:bodyPr wrap="square" lIns="108000" rtlCol="0">
              <a:spAutoFit/>
            </a:bodyPr>
            <a:lstStyle/>
            <a:p>
              <a:r>
                <a:rPr lang="pt-PT" sz="1600" i="1" dirty="0">
                  <a:latin typeface="Calibri" panose="020F0502020204030204" pitchFamily="34" charset="0"/>
                  <a:cs typeface="Arial" pitchFamily="34" charset="0"/>
                </a:rPr>
                <a:t>Todos os países europeus deverão deixar de fazer comércio com a Inglaterra! Os portos desses países não poderão receber produtos ingleses. </a:t>
              </a:r>
            </a:p>
            <a:p>
              <a:r>
                <a:rPr lang="pt-PT" sz="1600" i="1" dirty="0">
                  <a:latin typeface="Calibri" panose="020F0502020204030204" pitchFamily="34" charset="0"/>
                  <a:cs typeface="Arial" pitchFamily="34" charset="0"/>
                </a:rPr>
                <a:t>A Inglaterra ficará mais fraca e eu conseguirei derrubá-la e integrá-la no meu Império.</a:t>
              </a:r>
            </a:p>
          </p:txBody>
        </p:sp>
        <p:sp>
          <p:nvSpPr>
            <p:cNvPr id="15" name="Rectangle 14"/>
            <p:cNvSpPr/>
            <p:nvPr/>
          </p:nvSpPr>
          <p:spPr>
            <a:xfrm rot="18900000">
              <a:off x="2807803" y="2619302"/>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1" name="CaixaDeTexto 6"/>
          <p:cNvSpPr txBox="1"/>
          <p:nvPr/>
        </p:nvSpPr>
        <p:spPr>
          <a:xfrm>
            <a:off x="357431" y="6187759"/>
            <a:ext cx="3244564" cy="338554"/>
          </a:xfrm>
          <a:prstGeom prst="rect">
            <a:avLst/>
          </a:prstGeom>
          <a:solidFill>
            <a:schemeClr val="bg1"/>
          </a:solidFill>
        </p:spPr>
        <p:txBody>
          <a:bodyPr wrap="square" rtlCol="0">
            <a:spAutoFit/>
          </a:bodyPr>
          <a:lstStyle/>
          <a:p>
            <a:pPr algn="ctr"/>
            <a:r>
              <a:rPr lang="pt-PT" sz="1600" dirty="0">
                <a:latin typeface="Calibri" panose="020F0502020204030204" pitchFamily="34" charset="0"/>
                <a:cs typeface="Arial" pitchFamily="34" charset="0"/>
              </a:rPr>
              <a:t>Napoleão Bonaparte.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ppt_x</p:attrName>
                                        </p:attrNameLst>
                                      </p:cBhvr>
                                      <p:tavLst>
                                        <p:tav tm="0">
                                          <p:val>
                                            <p:strVal val="#ppt_x"/>
                                          </p:val>
                                        </p:tav>
                                        <p:tav tm="100000">
                                          <p:val>
                                            <p:strVal val="#ppt_x"/>
                                          </p:val>
                                        </p:tav>
                                      </p:tavLst>
                                    </p:anim>
                                    <p:anim calcmode="lin" valueType="num">
                                      <p:cBhvr>
                                        <p:cTn id="18"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750"/>
                                        <p:tgtEl>
                                          <p:spTgt spid="14"/>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609" y="2805203"/>
            <a:ext cx="5796782" cy="3862002"/>
          </a:xfrm>
          <a:prstGeom prst="rect">
            <a:avLst/>
          </a:prstGeom>
        </p:spPr>
      </p:pic>
      <p:sp>
        <p:nvSpPr>
          <p:cNvPr id="3" name="Text Placeholder 2"/>
          <p:cNvSpPr>
            <a:spLocks noGrp="1"/>
          </p:cNvSpPr>
          <p:nvPr>
            <p:ph type="body" sz="quarter" idx="10"/>
          </p:nvPr>
        </p:nvSpPr>
        <p:spPr/>
        <p:txBody>
          <a:bodyPr/>
          <a:lstStyle/>
          <a:p>
            <a:r>
              <a:rPr lang="pt-PT" dirty="0">
                <a:latin typeface="Calibri" panose="020F0502020204030204" pitchFamily="34" charset="0"/>
                <a:cs typeface="Arial" pitchFamily="34" charset="0"/>
              </a:rPr>
              <a:t>Com as tropas francesas já no território português, o Príncipe Regente, </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D. João, e a família real partiram para o Brasil acompanhados de muitos nobres, pessoas ligadas à administração, juízes e comerciantes.</a:t>
            </a:r>
          </a:p>
          <a:p>
            <a:r>
              <a:rPr lang="pt-PT" b="1" dirty="0">
                <a:solidFill>
                  <a:prstClr val="black"/>
                </a:solidFill>
                <a:latin typeface="Calibri" panose="020F0502020204030204" pitchFamily="34" charset="0"/>
                <a:cs typeface="Arial" pitchFamily="34" charset="0"/>
              </a:rPr>
              <a:t>A quem ficou entregue o governo do Reino?</a:t>
            </a:r>
            <a:endParaRPr lang="pt-PT" dirty="0">
              <a:latin typeface="Calibri" panose="020F0502020204030204" pitchFamily="34" charset="0"/>
              <a:cs typeface="Arial" pitchFamily="34" charset="0"/>
            </a:endParaRPr>
          </a:p>
        </p:txBody>
      </p:sp>
      <p:sp>
        <p:nvSpPr>
          <p:cNvPr id="10" name="Chamada rectangular arredondada 9"/>
          <p:cNvSpPr/>
          <p:nvPr/>
        </p:nvSpPr>
        <p:spPr>
          <a:xfrm>
            <a:off x="3927697" y="3068960"/>
            <a:ext cx="2423004" cy="611690"/>
          </a:xfrm>
          <a:prstGeom prst="wedgeRoundRectCallout">
            <a:avLst>
              <a:gd name="adj1" fmla="val -21927"/>
              <a:gd name="adj2" fmla="val 169174"/>
              <a:gd name="adj3" fmla="val 16667"/>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pt-PT" sz="1600" dirty="0">
                <a:solidFill>
                  <a:schemeClr val="tx1"/>
                </a:solidFill>
              </a:rPr>
              <a:t>O que será de nós!</a:t>
            </a:r>
            <a:br>
              <a:rPr lang="pt-PT" sz="1600" dirty="0">
                <a:solidFill>
                  <a:schemeClr val="tx1"/>
                </a:solidFill>
              </a:rPr>
            </a:br>
            <a:r>
              <a:rPr lang="pt-PT" sz="1600" dirty="0">
                <a:solidFill>
                  <a:schemeClr val="tx1"/>
                </a:solidFill>
              </a:rPr>
              <a:t>Quem governará o Reino?</a:t>
            </a:r>
          </a:p>
        </p:txBody>
      </p:sp>
      <p:sp>
        <p:nvSpPr>
          <p:cNvPr id="6" name="Text Placeholder 5"/>
          <p:cNvSpPr>
            <a:spLocks noGrp="1"/>
          </p:cNvSpPr>
          <p:nvPr>
            <p:ph type="body" sz="quarter" idx="11"/>
          </p:nvPr>
        </p:nvSpPr>
        <p:spPr/>
        <p:txBody>
          <a:bodyPr/>
          <a:lstStyle/>
          <a:p>
            <a:r>
              <a:rPr lang="pt-PT" dirty="0">
                <a:solidFill>
                  <a:srgbClr val="C00000"/>
                </a:solidFill>
              </a:rPr>
              <a:t>OS ANTECEDENTES DAS INVASÕES NAPOLEÓNICAS</a:t>
            </a:r>
          </a:p>
        </p:txBody>
      </p:sp>
      <p:sp>
        <p:nvSpPr>
          <p:cNvPr id="16" name="CaixaDeTexto 6"/>
          <p:cNvSpPr txBox="1"/>
          <p:nvPr/>
        </p:nvSpPr>
        <p:spPr>
          <a:xfrm>
            <a:off x="2686440" y="6301260"/>
            <a:ext cx="3809220" cy="338554"/>
          </a:xfrm>
          <a:prstGeom prst="rect">
            <a:avLst/>
          </a:prstGeom>
          <a:solidFill>
            <a:schemeClr val="bg1"/>
          </a:solidFill>
        </p:spPr>
        <p:txBody>
          <a:bodyPr wrap="square" rtlCol="0">
            <a:spAutoFit/>
          </a:bodyPr>
          <a:lstStyle/>
          <a:p>
            <a:pPr algn="ctr"/>
            <a:r>
              <a:rPr lang="pt-PT" sz="1600" dirty="0">
                <a:latin typeface="Calibri" panose="020F0502020204030204" pitchFamily="34" charset="0"/>
                <a:cs typeface="Arial" pitchFamily="34" charset="0"/>
              </a:rPr>
              <a:t>A partida da família real para o Brasil.</a:t>
            </a:r>
          </a:p>
        </p:txBody>
      </p:sp>
      <p:sp>
        <p:nvSpPr>
          <p:cNvPr id="17" name="Chamada rectangular arredondada 9"/>
          <p:cNvSpPr/>
          <p:nvPr/>
        </p:nvSpPr>
        <p:spPr>
          <a:xfrm>
            <a:off x="1763688" y="3864189"/>
            <a:ext cx="2134972" cy="744238"/>
          </a:xfrm>
          <a:prstGeom prst="wedgeRoundRectCallout">
            <a:avLst>
              <a:gd name="adj1" fmla="val 37580"/>
              <a:gd name="adj2" fmla="val 96032"/>
              <a:gd name="adj3" fmla="val 16667"/>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pt-PT" sz="1600" dirty="0">
                <a:solidFill>
                  <a:schemeClr val="tx1"/>
                </a:solidFill>
              </a:rPr>
              <a:t>O governo de Portugal ficou entregue a uma Junta de Regência!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6" grpId="0" build="p"/>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pt-PT" dirty="0">
                <a:solidFill>
                  <a:srgbClr val="C00000"/>
                </a:solidFill>
              </a:rPr>
              <a:t>A PRIMEIRA INVASÃO FRANCESA – 1807/1808</a:t>
            </a:r>
          </a:p>
        </p:txBody>
      </p:sp>
      <p:sp>
        <p:nvSpPr>
          <p:cNvPr id="3" name="Text Placeholder 2"/>
          <p:cNvSpPr>
            <a:spLocks noGrp="1"/>
          </p:cNvSpPr>
          <p:nvPr>
            <p:ph type="body" sz="quarter" idx="10"/>
          </p:nvPr>
        </p:nvSpPr>
        <p:spPr/>
        <p:txBody>
          <a:bodyPr/>
          <a:lstStyle/>
          <a:p>
            <a:pPr>
              <a:lnSpc>
                <a:spcPct val="100000"/>
              </a:lnSpc>
            </a:pPr>
            <a:r>
              <a:rPr lang="pt-PT" dirty="0">
                <a:latin typeface="Calibri" panose="020F0502020204030204" pitchFamily="34" charset="0"/>
                <a:cs typeface="Arial" pitchFamily="34" charset="0"/>
              </a:rPr>
              <a:t>A </a:t>
            </a:r>
            <a:r>
              <a:rPr lang="pt-PT" b="1" dirty="0">
                <a:latin typeface="Calibri" panose="020F0502020204030204" pitchFamily="34" charset="0"/>
                <a:cs typeface="Arial" pitchFamily="34" charset="0"/>
              </a:rPr>
              <a:t>primeira invasão francesa </a:t>
            </a:r>
            <a:r>
              <a:rPr lang="pt-PT" dirty="0">
                <a:latin typeface="Calibri" panose="020F0502020204030204" pitchFamily="34" charset="0"/>
                <a:cs typeface="Arial" pitchFamily="34" charset="0"/>
              </a:rPr>
              <a:t>ocorreu em novembro de 1807 e foi </a:t>
            </a:r>
            <a:r>
              <a:rPr lang="pt-PT" dirty="0">
                <a:solidFill>
                  <a:prstClr val="black"/>
                </a:solidFill>
                <a:latin typeface="Calibri" panose="020F0502020204030204" pitchFamily="34" charset="0"/>
                <a:cs typeface="Arial" pitchFamily="34" charset="0"/>
              </a:rPr>
              <a:t>comandada pelo general </a:t>
            </a:r>
            <a:r>
              <a:rPr lang="pt-PT" b="1" dirty="0">
                <a:solidFill>
                  <a:prstClr val="black"/>
                </a:solidFill>
                <a:latin typeface="Calibri" panose="020F0502020204030204" pitchFamily="34" charset="0"/>
                <a:cs typeface="Arial" pitchFamily="34" charset="0"/>
              </a:rPr>
              <a:t>Junot.</a:t>
            </a:r>
            <a:endParaRPr lang="pt-PT" dirty="0">
              <a:solidFill>
                <a:srgbClr val="FF0000"/>
              </a:solidFill>
              <a:latin typeface="Calibri" panose="020F0502020204030204"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735" y="2074386"/>
            <a:ext cx="4494531" cy="446265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5761"/>
          <a:stretch/>
        </p:blipFill>
        <p:spPr>
          <a:xfrm>
            <a:off x="2324735" y="2074385"/>
            <a:ext cx="4494531" cy="2866783"/>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35" presetClass="emph" presetSubtype="0" repeatCount="3000" fill="remove" nodeType="afterEffect">
                                  <p:stCondLst>
                                    <p:cond delay="0"/>
                                  </p:stCondLst>
                                  <p:childTnLst>
                                    <p:anim calcmode="discrete" valueType="str">
                                      <p:cBhvr>
                                        <p:cTn id="23"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pt-PT" dirty="0"/>
              <a:t>A PRIMEIRA INVASÃO FRANCESA – 1807/1808</a:t>
            </a:r>
          </a:p>
        </p:txBody>
      </p:sp>
      <p:sp>
        <p:nvSpPr>
          <p:cNvPr id="3" name="Text Placeholder 2"/>
          <p:cNvSpPr>
            <a:spLocks noGrp="1"/>
          </p:cNvSpPr>
          <p:nvPr>
            <p:ph type="body" sz="quarter" idx="10"/>
          </p:nvPr>
        </p:nvSpPr>
        <p:spPr/>
        <p:txBody>
          <a:bodyPr/>
          <a:lstStyle/>
          <a:p>
            <a:pPr>
              <a:lnSpc>
                <a:spcPct val="100000"/>
              </a:lnSpc>
            </a:pPr>
            <a:r>
              <a:rPr lang="pt-PT" dirty="0">
                <a:latin typeface="Calibri" panose="020F0502020204030204" pitchFamily="34" charset="0"/>
                <a:cs typeface="Arial" pitchFamily="34" charset="0"/>
              </a:rPr>
              <a:t>A </a:t>
            </a:r>
            <a:r>
              <a:rPr lang="pt-PT" b="1" dirty="0">
                <a:latin typeface="Calibri" panose="020F0502020204030204" pitchFamily="34" charset="0"/>
                <a:cs typeface="Arial" pitchFamily="34" charset="0"/>
              </a:rPr>
              <a:t>primeira invasão francesa </a:t>
            </a:r>
            <a:r>
              <a:rPr lang="pt-PT" dirty="0">
                <a:latin typeface="Calibri" panose="020F0502020204030204" pitchFamily="34" charset="0"/>
                <a:cs typeface="Arial" pitchFamily="34" charset="0"/>
              </a:rPr>
              <a:t>ocorreu em novembro de 1807 e foi </a:t>
            </a:r>
            <a:r>
              <a:rPr lang="pt-PT" dirty="0">
                <a:solidFill>
                  <a:prstClr val="black"/>
                </a:solidFill>
                <a:latin typeface="Calibri" panose="020F0502020204030204" pitchFamily="34" charset="0"/>
                <a:cs typeface="Arial" pitchFamily="34" charset="0"/>
              </a:rPr>
              <a:t>comandada pelo general </a:t>
            </a:r>
            <a:r>
              <a:rPr lang="pt-PT" b="1" dirty="0">
                <a:solidFill>
                  <a:prstClr val="black"/>
                </a:solidFill>
                <a:latin typeface="Calibri" panose="020F0502020204030204" pitchFamily="34" charset="0"/>
                <a:cs typeface="Arial" pitchFamily="34" charset="0"/>
              </a:rPr>
              <a:t>Junot.</a:t>
            </a:r>
          </a:p>
          <a:p>
            <a:pPr>
              <a:lnSpc>
                <a:spcPct val="100000"/>
              </a:lnSpc>
            </a:pPr>
            <a:endParaRPr lang="pt-PT" b="1" dirty="0">
              <a:solidFill>
                <a:prstClr val="black"/>
              </a:solidFill>
              <a:latin typeface="Calibri" panose="020F0502020204030204" pitchFamily="34" charset="0"/>
              <a:cs typeface="Arial" pitchFamily="34" charset="0"/>
            </a:endParaRPr>
          </a:p>
          <a:p>
            <a:r>
              <a:rPr lang="pt-PT" dirty="0">
                <a:latin typeface="Calibri" panose="020F0502020204030204" pitchFamily="34" charset="0"/>
                <a:cs typeface="Arial" pitchFamily="34" charset="0"/>
              </a:rPr>
              <a:t>Já em Portugal, </a:t>
            </a:r>
            <a:r>
              <a:rPr lang="pt-PT" b="1" dirty="0">
                <a:latin typeface="Calibri" panose="020F0502020204030204" pitchFamily="34" charset="0"/>
                <a:cs typeface="Arial" pitchFamily="34" charset="0"/>
              </a:rPr>
              <a:t>Junot</a:t>
            </a:r>
            <a:r>
              <a:rPr lang="pt-PT" dirty="0">
                <a:latin typeface="Calibri" panose="020F0502020204030204" pitchFamily="34" charset="0"/>
                <a:cs typeface="Arial" pitchFamily="34" charset="0"/>
              </a:rPr>
              <a:t> tomou uma série de medidas que revoltaram a população portuguesa, tais como:</a:t>
            </a:r>
          </a:p>
          <a:p>
            <a:pPr marL="176213" indent="-176213">
              <a:buFont typeface="Arial" pitchFamily="34" charset="0"/>
              <a:buChar char="•"/>
            </a:pPr>
            <a:r>
              <a:rPr lang="pt-PT" dirty="0">
                <a:latin typeface="Calibri" panose="020F0502020204030204" pitchFamily="34" charset="0"/>
                <a:cs typeface="Arial" pitchFamily="34" charset="0"/>
              </a:rPr>
              <a:t>passou a governar em nome de Napoleão;</a:t>
            </a:r>
          </a:p>
          <a:p>
            <a:pPr marL="176213" indent="-176213">
              <a:buFont typeface="Arial" pitchFamily="34" charset="0"/>
              <a:buChar char="•"/>
            </a:pPr>
            <a:r>
              <a:rPr lang="pt-PT" dirty="0">
                <a:latin typeface="Calibri" panose="020F0502020204030204" pitchFamily="34" charset="0"/>
                <a:cs typeface="Arial" pitchFamily="34" charset="0"/>
              </a:rPr>
              <a:t>dissolveu a Junta de Regência nomeada </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pelo Príncipe Regente, D. João;</a:t>
            </a:r>
          </a:p>
          <a:p>
            <a:pPr marL="176213" indent="-176213">
              <a:buFont typeface="Arial" pitchFamily="34" charset="0"/>
              <a:buChar char="•"/>
            </a:pPr>
            <a:r>
              <a:rPr lang="pt-PT" dirty="0">
                <a:latin typeface="Calibri" panose="020F0502020204030204" pitchFamily="34" charset="0"/>
                <a:cs typeface="Arial" pitchFamily="34" charset="0"/>
              </a:rPr>
              <a:t>substituiu a bandeira portuguesa pela </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francesa no Castelo de S. Jorge, em Lisboa;</a:t>
            </a:r>
          </a:p>
          <a:p>
            <a:pPr marL="176213" indent="-176213">
              <a:buFont typeface="Arial" pitchFamily="34" charset="0"/>
              <a:buChar char="•"/>
            </a:pPr>
            <a:r>
              <a:rPr lang="pt-PT" dirty="0">
                <a:latin typeface="Calibri" panose="020F0502020204030204" pitchFamily="34" charset="0"/>
                <a:cs typeface="Arial" pitchFamily="34" charset="0"/>
              </a:rPr>
              <a:t>ordenou às suas tropas que ocupassem </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todo o Reino.</a:t>
            </a:r>
            <a:endParaRPr lang="pt-PT" dirty="0">
              <a:solidFill>
                <a:srgbClr val="FF0000"/>
              </a:solidFill>
              <a:latin typeface="Calibri" panose="020F0502020204030204"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4804" y="3429000"/>
            <a:ext cx="3295671" cy="239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804" y="3429000"/>
            <a:ext cx="3382564" cy="2394855"/>
          </a:xfrm>
          <a:prstGeom prst="rect">
            <a:avLst/>
          </a:prstGeom>
        </p:spPr>
      </p:pic>
      <p:sp>
        <p:nvSpPr>
          <p:cNvPr id="8" name="CaixaDeTexto 6"/>
          <p:cNvSpPr txBox="1"/>
          <p:nvPr/>
        </p:nvSpPr>
        <p:spPr>
          <a:xfrm>
            <a:off x="5628518" y="5616935"/>
            <a:ext cx="3157136" cy="523220"/>
          </a:xfrm>
          <a:prstGeom prst="rect">
            <a:avLst/>
          </a:prstGeom>
          <a:solidFill>
            <a:schemeClr val="bg1"/>
          </a:solidFill>
        </p:spPr>
        <p:txBody>
          <a:bodyPr wrap="square" rtlCol="0">
            <a:spAutoFit/>
          </a:bodyPr>
          <a:lstStyle/>
          <a:p>
            <a:pPr algn="ctr"/>
            <a:r>
              <a:rPr lang="pt-PT" sz="1400" dirty="0">
                <a:latin typeface="Calibri" panose="020F0502020204030204" pitchFamily="34" charset="0"/>
                <a:cs typeface="Arial" pitchFamily="34" charset="0"/>
              </a:rPr>
              <a:t>Os franceses substituíram a bandeira no Castelo de S. Jorge, em Lisboa.</a:t>
            </a:r>
          </a:p>
        </p:txBody>
      </p:sp>
      <p:sp>
        <p:nvSpPr>
          <p:cNvPr id="11" name="CaixaDeTexto 6"/>
          <p:cNvSpPr txBox="1"/>
          <p:nvPr/>
        </p:nvSpPr>
        <p:spPr>
          <a:xfrm>
            <a:off x="5875716" y="5611883"/>
            <a:ext cx="2800740" cy="523220"/>
          </a:xfrm>
          <a:prstGeom prst="rect">
            <a:avLst/>
          </a:prstGeom>
          <a:solidFill>
            <a:schemeClr val="bg1"/>
          </a:solidFill>
        </p:spPr>
        <p:txBody>
          <a:bodyPr wrap="square" rtlCol="0">
            <a:spAutoFit/>
          </a:bodyPr>
          <a:lstStyle/>
          <a:p>
            <a:pPr algn="ctr"/>
            <a:r>
              <a:rPr lang="pt-PT" sz="1400" dirty="0">
                <a:latin typeface="Calibri" panose="020F0502020204030204" pitchFamily="34" charset="0"/>
                <a:cs typeface="Arial" pitchFamily="34" charset="0"/>
              </a:rPr>
              <a:t>Os soldados franceses espalhavam o terror.</a:t>
            </a:r>
          </a:p>
        </p:txBody>
      </p:sp>
    </p:spTree>
    <p:extLst>
      <p:ext uri="{BB962C8B-B14F-4D97-AF65-F5344CB8AC3E}">
        <p14:creationId xmlns:p14="http://schemas.microsoft.com/office/powerpoint/2010/main" val="114105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750"/>
                                        <p:tgtEl>
                                          <p:spTgt spid="3">
                                            <p:txEl>
                                              <p:pRg st="5" end="5"/>
                                            </p:txEl>
                                          </p:spTgt>
                                        </p:tgtEl>
                                      </p:cBhvr>
                                    </p:animEffect>
                                  </p:childTnLst>
                                </p:cTn>
                              </p:par>
                            </p:childTnLst>
                          </p:cTn>
                        </p:par>
                        <p:par>
                          <p:cTn id="23" fill="hold">
                            <p:stCondLst>
                              <p:cond delay="750"/>
                            </p:stCondLst>
                            <p:childTnLst>
                              <p:par>
                                <p:cTn id="24" presetID="10" presetClass="entr" presetSubtype="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750"/>
                                        <p:tgtEl>
                                          <p:spTgt spid="205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750"/>
                                        <p:tgtEl>
                                          <p:spTgt spid="3">
                                            <p:txEl>
                                              <p:pRg st="6" end="6"/>
                                            </p:txEl>
                                          </p:spTgt>
                                        </p:tgtEl>
                                      </p:cBhvr>
                                    </p:animEffect>
                                  </p:childTnLst>
                                </p:cTn>
                              </p:par>
                            </p:childTnLst>
                          </p:cTn>
                        </p:par>
                        <p:par>
                          <p:cTn id="36" fill="hold">
                            <p:stCondLst>
                              <p:cond delay="750"/>
                            </p:stCondLst>
                            <p:childTnLst>
                              <p:par>
                                <p:cTn id="37" presetID="10"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8"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3525" y="1301455"/>
            <a:ext cx="5676627" cy="5289845"/>
          </a:xfrm>
        </p:spPr>
        <p:txBody>
          <a:bodyPr/>
          <a:lstStyle/>
          <a:p>
            <a:pPr>
              <a:lnSpc>
                <a:spcPct val="100000"/>
              </a:lnSpc>
            </a:pPr>
            <a:r>
              <a:rPr lang="pt-PT" dirty="0">
                <a:cs typeface="Arial" pitchFamily="34" charset="0"/>
              </a:rPr>
              <a:t>Por onde passavam, as tropas francesas deixavam um rasto de terror. As populações defendiam-se com as armas de que dispunham. </a:t>
            </a:r>
          </a:p>
          <a:p>
            <a:pPr>
              <a:lnSpc>
                <a:spcPct val="100000"/>
              </a:lnSpc>
            </a:pPr>
            <a:r>
              <a:rPr lang="pt-PT" dirty="0">
                <a:cs typeface="Arial" pitchFamily="34" charset="0"/>
              </a:rPr>
              <a:t>Muitos tiveram de abandonar os seus bens e partir à procura de segurança.</a:t>
            </a:r>
          </a:p>
          <a:p>
            <a:pPr>
              <a:lnSpc>
                <a:spcPct val="100000"/>
              </a:lnSpc>
            </a:pPr>
            <a:endParaRPr lang="pt-PT" dirty="0">
              <a:cs typeface="Arial" pitchFamily="34" charset="0"/>
            </a:endParaRPr>
          </a:p>
          <a:p>
            <a:pPr>
              <a:lnSpc>
                <a:spcPct val="100000"/>
              </a:lnSpc>
            </a:pPr>
            <a:r>
              <a:rPr lang="pt-PT" dirty="0">
                <a:solidFill>
                  <a:prstClr val="black"/>
                </a:solidFill>
                <a:cs typeface="Arial" pitchFamily="34" charset="0"/>
              </a:rPr>
              <a:t>À medida que as tropas francesas foram avançando no terreno, casas, palácios e igrejas foram assaltados e incendiados.</a:t>
            </a:r>
            <a:endParaRPr lang="pt-PT" dirty="0">
              <a:solidFill>
                <a:srgbClr val="FF0000"/>
              </a:solidFill>
              <a:cs typeface="Arial" pitchFamily="34" charset="0"/>
            </a:endParaRPr>
          </a:p>
        </p:txBody>
      </p:sp>
      <p:pic>
        <p:nvPicPr>
          <p:cNvPr id="3078"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57" t="5188" r="11426" b="6422"/>
          <a:stretch/>
        </p:blipFill>
        <p:spPr bwMode="auto">
          <a:xfrm>
            <a:off x="5867400" y="1340768"/>
            <a:ext cx="3048000" cy="257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969693"/>
            <a:ext cx="3048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11"/>
          </p:nvPr>
        </p:nvSpPr>
        <p:spPr/>
        <p:txBody>
          <a:bodyPr/>
          <a:lstStyle/>
          <a:p>
            <a:r>
              <a:rPr lang="pt-PT" dirty="0"/>
              <a:t>A PRIMEIRA INVASÃO FRANCESA – 1807/1808</a:t>
            </a:r>
          </a:p>
        </p:txBody>
      </p:sp>
      <p:sp>
        <p:nvSpPr>
          <p:cNvPr id="8" name="CaixaDeTexto 6"/>
          <p:cNvSpPr txBox="1"/>
          <p:nvPr/>
        </p:nvSpPr>
        <p:spPr>
          <a:xfrm>
            <a:off x="5812832" y="6058703"/>
            <a:ext cx="3157136" cy="523220"/>
          </a:xfrm>
          <a:prstGeom prst="rect">
            <a:avLst/>
          </a:prstGeom>
          <a:solidFill>
            <a:schemeClr val="bg1"/>
          </a:solidFill>
        </p:spPr>
        <p:txBody>
          <a:bodyPr wrap="square" rtlCol="0">
            <a:spAutoFit/>
          </a:bodyPr>
          <a:lstStyle/>
          <a:p>
            <a:pPr algn="ctr"/>
            <a:r>
              <a:rPr lang="pt-PT" sz="1400" dirty="0">
                <a:latin typeface="Calibri" panose="020F0502020204030204" pitchFamily="34" charset="0"/>
                <a:cs typeface="Arial" pitchFamily="34" charset="0"/>
              </a:rPr>
              <a:t>A passagem das tropas francesas deixava marcas nas populações locais.</a:t>
            </a:r>
          </a:p>
        </p:txBody>
      </p:sp>
    </p:spTree>
    <p:extLst>
      <p:ext uri="{BB962C8B-B14F-4D97-AF65-F5344CB8AC3E}">
        <p14:creationId xmlns:p14="http://schemas.microsoft.com/office/powerpoint/2010/main" val="286824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childTnLst>
                          </p:cTn>
                        </p:par>
                        <p:par>
                          <p:cTn id="13" fill="hold">
                            <p:stCondLst>
                              <p:cond delay="750"/>
                            </p:stCondLst>
                            <p:childTnLst>
                              <p:par>
                                <p:cTn id="14" presetID="42" presetClass="entr" presetSubtype="0" fill="hold" nodeType="after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fade">
                                      <p:cBhvr>
                                        <p:cTn id="16" dur="1000"/>
                                        <p:tgtEl>
                                          <p:spTgt spid="3078"/>
                                        </p:tgtEl>
                                      </p:cBhvr>
                                    </p:animEffect>
                                    <p:anim calcmode="lin" valueType="num">
                                      <p:cBhvr>
                                        <p:cTn id="17" dur="1000" fill="hold"/>
                                        <p:tgtEl>
                                          <p:spTgt spid="3078"/>
                                        </p:tgtEl>
                                        <p:attrNameLst>
                                          <p:attrName>ppt_x</p:attrName>
                                        </p:attrNameLst>
                                      </p:cBhvr>
                                      <p:tavLst>
                                        <p:tav tm="0">
                                          <p:val>
                                            <p:strVal val="#ppt_x"/>
                                          </p:val>
                                        </p:tav>
                                        <p:tav tm="100000">
                                          <p:val>
                                            <p:strVal val="#ppt_x"/>
                                          </p:val>
                                        </p:tav>
                                      </p:tavLst>
                                    </p:anim>
                                    <p:anim calcmode="lin" valueType="num">
                                      <p:cBhvr>
                                        <p:cTn id="18"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750"/>
                                        <p:tgtEl>
                                          <p:spTgt spid="2">
                                            <p:txEl>
                                              <p:pRg st="3" end="3"/>
                                            </p:txEl>
                                          </p:spTgt>
                                        </p:tgtEl>
                                      </p:cBhvr>
                                    </p:animEffect>
                                  </p:childTnLst>
                                </p:cTn>
                              </p:par>
                            </p:childTnLst>
                          </p:cTn>
                        </p:par>
                        <p:par>
                          <p:cTn id="24" fill="hold">
                            <p:stCondLst>
                              <p:cond delay="750"/>
                            </p:stCondLst>
                            <p:childTnLst>
                              <p:par>
                                <p:cTn id="25" presetID="42"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fade">
                                      <p:cBhvr>
                                        <p:cTn id="27" dur="1000"/>
                                        <p:tgtEl>
                                          <p:spTgt spid="3080"/>
                                        </p:tgtEl>
                                      </p:cBhvr>
                                    </p:animEffect>
                                    <p:anim calcmode="lin" valueType="num">
                                      <p:cBhvr>
                                        <p:cTn id="28" dur="1000" fill="hold"/>
                                        <p:tgtEl>
                                          <p:spTgt spid="3080"/>
                                        </p:tgtEl>
                                        <p:attrNameLst>
                                          <p:attrName>ppt_x</p:attrName>
                                        </p:attrNameLst>
                                      </p:cBhvr>
                                      <p:tavLst>
                                        <p:tav tm="0">
                                          <p:val>
                                            <p:strVal val="#ppt_x"/>
                                          </p:val>
                                        </p:tav>
                                        <p:tav tm="100000">
                                          <p:val>
                                            <p:strVal val="#ppt_x"/>
                                          </p:val>
                                        </p:tav>
                                      </p:tavLst>
                                    </p:anim>
                                    <p:anim calcmode="lin" valueType="num">
                                      <p:cBhvr>
                                        <p:cTn id="29" dur="1000" fill="hold"/>
                                        <p:tgtEl>
                                          <p:spTgt spid="3080"/>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pPr>
            <a:r>
              <a:rPr lang="pt-PT" dirty="0">
                <a:latin typeface="Calibri" panose="020F0502020204030204" pitchFamily="34" charset="0"/>
                <a:cs typeface="Arial" pitchFamily="34" charset="0"/>
              </a:rPr>
              <a:t>Sem meios para se defender face ao avanço dos soldados franceses, Portugal pediu ajuda à Inglaterra que enviou um exército, que lutou ao lado de Portugal contra os invasores.</a:t>
            </a:r>
          </a:p>
          <a:p>
            <a:pPr>
              <a:lnSpc>
                <a:spcPct val="100000"/>
              </a:lnSpc>
            </a:pPr>
            <a:r>
              <a:rPr lang="pt-PT" dirty="0">
                <a:latin typeface="Calibri" panose="020F0502020204030204" pitchFamily="34" charset="0"/>
                <a:cs typeface="Arial" pitchFamily="34" charset="0"/>
              </a:rPr>
              <a:t>A partir desse momento, </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portugueses e ingleses vão </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combater os franceses, vencendo-os </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nas batalhas de </a:t>
            </a:r>
            <a:r>
              <a:rPr lang="pt-PT" b="1" dirty="0">
                <a:latin typeface="Calibri" panose="020F0502020204030204" pitchFamily="34" charset="0"/>
                <a:cs typeface="Arial" pitchFamily="34" charset="0"/>
              </a:rPr>
              <a:t>Roliça</a:t>
            </a:r>
            <a:r>
              <a:rPr lang="pt-PT" dirty="0">
                <a:latin typeface="Calibri" panose="020F0502020204030204" pitchFamily="34" charset="0"/>
                <a:cs typeface="Arial" pitchFamily="34" charset="0"/>
              </a:rPr>
              <a:t> e do </a:t>
            </a:r>
            <a:r>
              <a:rPr lang="pt-PT" b="1" dirty="0">
                <a:latin typeface="Calibri" panose="020F0502020204030204" pitchFamily="34" charset="0"/>
                <a:cs typeface="Arial" pitchFamily="34" charset="0"/>
              </a:rPr>
              <a:t>Vimeiro</a:t>
            </a:r>
            <a:r>
              <a:rPr lang="pt-PT" dirty="0">
                <a:latin typeface="Calibri" panose="020F0502020204030204" pitchFamily="34" charset="0"/>
                <a:cs typeface="Arial" pitchFamily="34" charset="0"/>
              </a:rPr>
              <a:t>.</a:t>
            </a:r>
            <a:endParaRPr lang="pt-PT" dirty="0">
              <a:solidFill>
                <a:srgbClr val="FF0000"/>
              </a:solidFill>
              <a:latin typeface="Calibri" panose="020F0502020204030204" pitchFamily="34" charset="0"/>
              <a:cs typeface="Arial" pitchFamily="34" charset="0"/>
            </a:endParaRPr>
          </a:p>
          <a:p>
            <a:pPr>
              <a:lnSpc>
                <a:spcPct val="100000"/>
              </a:lnSpc>
            </a:pPr>
            <a:endParaRPr lang="pt-PT" dirty="0">
              <a:solidFill>
                <a:srgbClr val="FF0000"/>
              </a:solidFill>
              <a:latin typeface="Calibri" panose="020F0502020204030204" pitchFamily="34" charset="0"/>
              <a:cs typeface="Arial" pitchFamily="34" charset="0"/>
            </a:endParaRPr>
          </a:p>
          <a:p>
            <a:pPr>
              <a:lnSpc>
                <a:spcPct val="100000"/>
              </a:lnSpc>
            </a:pPr>
            <a:endParaRPr lang="pt-PT" dirty="0"/>
          </a:p>
        </p:txBody>
      </p:sp>
      <p:sp>
        <p:nvSpPr>
          <p:cNvPr id="3" name="Text Placeholder 2"/>
          <p:cNvSpPr>
            <a:spLocks noGrp="1"/>
          </p:cNvSpPr>
          <p:nvPr>
            <p:ph type="body" sz="quarter" idx="11"/>
          </p:nvPr>
        </p:nvSpPr>
        <p:spPr/>
        <p:txBody>
          <a:bodyPr/>
          <a:lstStyle/>
          <a:p>
            <a:r>
              <a:rPr lang="pt-PT" dirty="0"/>
              <a:t>A PRIMEIRA INVASÃO FRANCESA – 1807/1808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818" y="2101964"/>
            <a:ext cx="4435325" cy="44038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385" y="4319746"/>
            <a:ext cx="223640" cy="2236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560" y="4077072"/>
            <a:ext cx="223640" cy="223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75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500"/>
                            </p:stCondLst>
                            <p:childTnLst>
                              <p:par>
                                <p:cTn id="30" presetID="6" presetClass="emph" presetSubtype="0" repeatCount="3000" fill="remove" nodeType="afterEffect">
                                  <p:stCondLst>
                                    <p:cond delay="0"/>
                                  </p:stCondLst>
                                  <p:childTnLst>
                                    <p:animScale>
                                      <p:cBhvr>
                                        <p:cTn id="31" dur="1000" fill="hold"/>
                                        <p:tgtEl>
                                          <p:spTgt spid="5"/>
                                        </p:tgtEl>
                                      </p:cBhvr>
                                      <p:by x="70000" y="70000"/>
                                    </p:animScale>
                                  </p:childTnLst>
                                </p:cTn>
                              </p:par>
                              <p:par>
                                <p:cTn id="32" presetID="6" presetClass="emph" presetSubtype="0" repeatCount="3000" fill="remove" nodeType="withEffect">
                                  <p:stCondLst>
                                    <p:cond delay="0"/>
                                  </p:stCondLst>
                                  <p:childTnLst>
                                    <p:animScale>
                                      <p:cBhvr>
                                        <p:cTn id="33" dur="1000" fill="hold"/>
                                        <p:tgtEl>
                                          <p:spTgt spid="9"/>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pPr>
            <a:r>
              <a:rPr lang="pt-PT" dirty="0">
                <a:latin typeface="Calibri" panose="020F0502020204030204" pitchFamily="34" charset="0"/>
                <a:cs typeface="Arial" pitchFamily="34" charset="0"/>
              </a:rPr>
              <a:t>A segunda </a:t>
            </a:r>
            <a:r>
              <a:rPr lang="pt-PT" b="1" dirty="0">
                <a:latin typeface="Calibri" panose="020F0502020204030204" pitchFamily="34" charset="0"/>
                <a:cs typeface="Arial" pitchFamily="34" charset="0"/>
              </a:rPr>
              <a:t>invasão francesa </a:t>
            </a:r>
            <a:r>
              <a:rPr lang="pt-PT" dirty="0">
                <a:latin typeface="Calibri" panose="020F0502020204030204" pitchFamily="34" charset="0"/>
                <a:cs typeface="Arial" pitchFamily="34" charset="0"/>
              </a:rPr>
              <a:t>ocorreu em março de 1809 e foi </a:t>
            </a:r>
            <a:r>
              <a:rPr lang="pt-PT" dirty="0">
                <a:solidFill>
                  <a:prstClr val="black"/>
                </a:solidFill>
                <a:latin typeface="Calibri" panose="020F0502020204030204" pitchFamily="34" charset="0"/>
                <a:cs typeface="Arial" pitchFamily="34" charset="0"/>
              </a:rPr>
              <a:t>comandada pelo marechal </a:t>
            </a:r>
            <a:r>
              <a:rPr lang="pt-PT" dirty="0" err="1">
                <a:solidFill>
                  <a:prstClr val="black"/>
                </a:solidFill>
                <a:latin typeface="Calibri" panose="020F0502020204030204" pitchFamily="34" charset="0"/>
                <a:cs typeface="Arial" pitchFamily="34" charset="0"/>
              </a:rPr>
              <a:t>Soult</a:t>
            </a:r>
            <a:r>
              <a:rPr lang="pt-PT" dirty="0">
                <a:solidFill>
                  <a:prstClr val="black"/>
                </a:solidFill>
                <a:latin typeface="Calibri" panose="020F0502020204030204" pitchFamily="34" charset="0"/>
                <a:cs typeface="Arial" pitchFamily="34" charset="0"/>
              </a:rPr>
              <a:t>.</a:t>
            </a:r>
            <a:endParaRPr lang="pt-PT" dirty="0">
              <a:solidFill>
                <a:srgbClr val="FF0000"/>
              </a:solidFill>
              <a:latin typeface="Calibri" panose="020F0502020204030204" pitchFamily="34" charset="0"/>
              <a:cs typeface="Arial" pitchFamily="34" charset="0"/>
            </a:endParaRPr>
          </a:p>
          <a:p>
            <a:pPr>
              <a:lnSpc>
                <a:spcPct val="100000"/>
              </a:lnSpc>
            </a:pPr>
            <a:endParaRPr lang="pt-PT" dirty="0">
              <a:solidFill>
                <a:srgbClr val="FF0000"/>
              </a:solidFill>
              <a:latin typeface="Calibri" panose="020F0502020204030204" pitchFamily="34" charset="0"/>
              <a:cs typeface="Arial" pitchFamily="34" charset="0"/>
            </a:endParaRPr>
          </a:p>
          <a:p>
            <a:pPr>
              <a:lnSpc>
                <a:spcPct val="100000"/>
              </a:lnSpc>
            </a:pPr>
            <a:endParaRPr lang="pt-PT" dirty="0"/>
          </a:p>
        </p:txBody>
      </p:sp>
      <p:sp>
        <p:nvSpPr>
          <p:cNvPr id="3" name="Text Placeholder 2"/>
          <p:cNvSpPr>
            <a:spLocks noGrp="1"/>
          </p:cNvSpPr>
          <p:nvPr>
            <p:ph type="body" sz="quarter" idx="11"/>
          </p:nvPr>
        </p:nvSpPr>
        <p:spPr/>
        <p:txBody>
          <a:bodyPr/>
          <a:lstStyle/>
          <a:p>
            <a:r>
              <a:rPr lang="pt-PT" dirty="0">
                <a:solidFill>
                  <a:srgbClr val="C00000"/>
                </a:solidFill>
              </a:rPr>
              <a:t>A SEGUNDA INVASÃO FRANCESA – 1809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889" y="2105122"/>
            <a:ext cx="4518222" cy="4486178"/>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65809"/>
          <a:stretch/>
        </p:blipFill>
        <p:spPr>
          <a:xfrm>
            <a:off x="2312889" y="2111173"/>
            <a:ext cx="4518222" cy="15338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1000"/>
                                        <p:tgtEl>
                                          <p:spTgt spid="2">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35" presetClass="emph" presetSubtype="0" repeatCount="3000" fill="remove" nodeType="afterEffect">
                                  <p:stCondLst>
                                    <p:cond delay="0"/>
                                  </p:stCondLst>
                                  <p:childTnLst>
                                    <p:anim calcmode="discrete" valueType="str">
                                      <p:cBhvr>
                                        <p:cTn id="24"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pPr>
            <a:r>
              <a:rPr lang="pt-PT" dirty="0">
                <a:latin typeface="Calibri" panose="020F0502020204030204" pitchFamily="34" charset="0"/>
                <a:cs typeface="Arial" pitchFamily="34" charset="0"/>
              </a:rPr>
              <a:t>A segunda </a:t>
            </a:r>
            <a:r>
              <a:rPr lang="pt-PT" b="1" dirty="0">
                <a:latin typeface="Calibri" panose="020F0502020204030204" pitchFamily="34" charset="0"/>
                <a:cs typeface="Arial" pitchFamily="34" charset="0"/>
              </a:rPr>
              <a:t>invasão francesa </a:t>
            </a:r>
            <a:r>
              <a:rPr lang="pt-PT" dirty="0">
                <a:latin typeface="Calibri" panose="020F0502020204030204" pitchFamily="34" charset="0"/>
                <a:cs typeface="Arial" pitchFamily="34" charset="0"/>
              </a:rPr>
              <a:t>ocorreu em março de 1809 e foi </a:t>
            </a:r>
            <a:r>
              <a:rPr lang="pt-PT" dirty="0">
                <a:solidFill>
                  <a:prstClr val="black"/>
                </a:solidFill>
                <a:latin typeface="Calibri" panose="020F0502020204030204" pitchFamily="34" charset="0"/>
                <a:cs typeface="Arial" pitchFamily="34" charset="0"/>
              </a:rPr>
              <a:t>comandada pelo marechal </a:t>
            </a:r>
            <a:r>
              <a:rPr lang="pt-PT" dirty="0" err="1">
                <a:solidFill>
                  <a:prstClr val="black"/>
                </a:solidFill>
                <a:latin typeface="Calibri" panose="020F0502020204030204" pitchFamily="34" charset="0"/>
                <a:cs typeface="Arial" pitchFamily="34" charset="0"/>
              </a:rPr>
              <a:t>Soult</a:t>
            </a:r>
            <a:r>
              <a:rPr lang="pt-PT" dirty="0">
                <a:solidFill>
                  <a:prstClr val="black"/>
                </a:solidFill>
                <a:latin typeface="Calibri" panose="020F0502020204030204" pitchFamily="34" charset="0"/>
                <a:cs typeface="Arial" pitchFamily="34" charset="0"/>
              </a:rPr>
              <a:t>.</a:t>
            </a:r>
          </a:p>
          <a:p>
            <a:pPr>
              <a:lnSpc>
                <a:spcPct val="100000"/>
              </a:lnSpc>
            </a:pPr>
            <a:endParaRPr lang="pt-PT" dirty="0">
              <a:solidFill>
                <a:prstClr val="black"/>
              </a:solidFill>
              <a:latin typeface="Calibri" panose="020F0502020204030204" pitchFamily="34" charset="0"/>
              <a:cs typeface="Arial" pitchFamily="34" charset="0"/>
            </a:endParaRPr>
          </a:p>
          <a:p>
            <a:pPr>
              <a:lnSpc>
                <a:spcPct val="100000"/>
              </a:lnSpc>
            </a:pPr>
            <a:r>
              <a:rPr lang="pt-PT" dirty="0" err="1">
                <a:latin typeface="Calibri" panose="020F0502020204030204" pitchFamily="34" charset="0"/>
                <a:cs typeface="Arial" pitchFamily="34" charset="0"/>
              </a:rPr>
              <a:t>Soult</a:t>
            </a:r>
            <a:r>
              <a:rPr lang="pt-PT" dirty="0">
                <a:latin typeface="Calibri" panose="020F0502020204030204" pitchFamily="34" charset="0"/>
                <a:cs typeface="Arial" pitchFamily="34" charset="0"/>
              </a:rPr>
              <a:t> vai encontrar resistência junto</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ao Porto, pelo que se retira para a </a:t>
            </a:r>
            <a:br>
              <a:rPr lang="pt-PT" dirty="0">
                <a:latin typeface="Calibri" panose="020F0502020204030204" pitchFamily="34" charset="0"/>
                <a:cs typeface="Arial" pitchFamily="34" charset="0"/>
              </a:rPr>
            </a:br>
            <a:r>
              <a:rPr lang="pt-PT" dirty="0">
                <a:latin typeface="Calibri" panose="020F0502020204030204" pitchFamily="34" charset="0"/>
                <a:cs typeface="Arial" pitchFamily="34" charset="0"/>
              </a:rPr>
              <a:t>Galiza - Espanha.</a:t>
            </a:r>
            <a:endParaRPr lang="pt-PT" dirty="0">
              <a:solidFill>
                <a:srgbClr val="FF0000"/>
              </a:solidFill>
              <a:latin typeface="Calibri" panose="020F0502020204030204" pitchFamily="34" charset="0"/>
              <a:cs typeface="Arial" pitchFamily="34" charset="0"/>
            </a:endParaRPr>
          </a:p>
          <a:p>
            <a:pPr>
              <a:lnSpc>
                <a:spcPct val="100000"/>
              </a:lnSpc>
            </a:pPr>
            <a:endParaRPr lang="pt-PT" dirty="0">
              <a:solidFill>
                <a:srgbClr val="FF0000"/>
              </a:solidFill>
              <a:latin typeface="Calibri" panose="020F0502020204030204" pitchFamily="34" charset="0"/>
              <a:cs typeface="Arial" pitchFamily="34" charset="0"/>
            </a:endParaRPr>
          </a:p>
          <a:p>
            <a:pPr>
              <a:lnSpc>
                <a:spcPct val="100000"/>
              </a:lnSpc>
            </a:pPr>
            <a:endParaRPr lang="pt-PT" dirty="0"/>
          </a:p>
        </p:txBody>
      </p:sp>
      <p:sp>
        <p:nvSpPr>
          <p:cNvPr id="3" name="Text Placeholder 2"/>
          <p:cNvSpPr>
            <a:spLocks noGrp="1"/>
          </p:cNvSpPr>
          <p:nvPr>
            <p:ph type="body" sz="quarter" idx="11"/>
          </p:nvPr>
        </p:nvSpPr>
        <p:spPr/>
        <p:txBody>
          <a:bodyPr/>
          <a:lstStyle/>
          <a:p>
            <a:r>
              <a:rPr lang="pt-PT" dirty="0"/>
              <a:t>A SEGUNDA INVASÃO FRANCESA – 1809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869323"/>
            <a:ext cx="3517873" cy="4721977"/>
          </a:xfrm>
          <a:prstGeom prst="rect">
            <a:avLst/>
          </a:prstGeom>
        </p:spPr>
      </p:pic>
      <p:sp>
        <p:nvSpPr>
          <p:cNvPr id="11" name="CaixaDeTexto 6"/>
          <p:cNvSpPr txBox="1"/>
          <p:nvPr/>
        </p:nvSpPr>
        <p:spPr>
          <a:xfrm>
            <a:off x="5112461" y="6215130"/>
            <a:ext cx="3445062" cy="338554"/>
          </a:xfrm>
          <a:prstGeom prst="rect">
            <a:avLst/>
          </a:prstGeom>
          <a:solidFill>
            <a:schemeClr val="bg1"/>
          </a:solidFill>
        </p:spPr>
        <p:txBody>
          <a:bodyPr wrap="square" rtlCol="0">
            <a:spAutoFit/>
          </a:bodyPr>
          <a:lstStyle/>
          <a:p>
            <a:pPr algn="ctr"/>
            <a:r>
              <a:rPr lang="pt-PT" sz="1600" dirty="0">
                <a:latin typeface="Calibri" panose="020F0502020204030204" pitchFamily="34" charset="0"/>
                <a:cs typeface="Arial" pitchFamily="34" charset="0"/>
              </a:rPr>
              <a:t>Marechal </a:t>
            </a:r>
            <a:r>
              <a:rPr lang="pt-PT" sz="1600" dirty="0" err="1">
                <a:latin typeface="Calibri" panose="020F0502020204030204" pitchFamily="34" charset="0"/>
                <a:cs typeface="Arial" pitchFamily="34" charset="0"/>
              </a:rPr>
              <a:t>Soult</a:t>
            </a:r>
            <a:r>
              <a:rPr lang="pt-PT" sz="1600" dirty="0">
                <a:latin typeface="Calibri" panose="020F0502020204030204" pitchFamily="34" charset="0"/>
                <a:cs typeface="Arial" pitchFamily="34" charset="0"/>
              </a:rPr>
              <a:t>.</a:t>
            </a:r>
          </a:p>
        </p:txBody>
      </p:sp>
    </p:spTree>
    <p:extLst>
      <p:ext uri="{BB962C8B-B14F-4D97-AF65-F5344CB8AC3E}">
        <p14:creationId xmlns:p14="http://schemas.microsoft.com/office/powerpoint/2010/main" val="26300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750"/>
                                        <p:tgtEl>
                                          <p:spTgt spid="2">
                                            <p:txEl>
                                              <p:pRg st="2" end="2"/>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3525" y="1301455"/>
            <a:ext cx="8616950" cy="396643"/>
          </a:xfrm>
        </p:spPr>
        <p:txBody>
          <a:bodyPr/>
          <a:lstStyle/>
          <a:p>
            <a:r>
              <a:rPr lang="pt-PT" b="1" dirty="0"/>
              <a:t>A passagem do exército francês na cidade do Porto</a:t>
            </a:r>
            <a:r>
              <a:rPr lang="pt-PT" dirty="0"/>
              <a:t>.</a:t>
            </a:r>
            <a:endParaRPr lang="pt-PT" b="1" dirty="0"/>
          </a:p>
        </p:txBody>
      </p:sp>
      <p:sp>
        <p:nvSpPr>
          <p:cNvPr id="3" name="Text Placeholder 2"/>
          <p:cNvSpPr>
            <a:spLocks noGrp="1"/>
          </p:cNvSpPr>
          <p:nvPr>
            <p:ph type="body" sz="quarter" idx="11"/>
          </p:nvPr>
        </p:nvSpPr>
        <p:spPr/>
        <p:txBody>
          <a:bodyPr/>
          <a:lstStyle/>
          <a:p>
            <a:r>
              <a:rPr lang="pt-PT" dirty="0"/>
              <a:t>A SEGUNDA INVASÃO FRANCESA – 1809</a:t>
            </a:r>
          </a:p>
        </p:txBody>
      </p:sp>
      <p:pic>
        <p:nvPicPr>
          <p:cNvPr id="512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35348"/>
            <a:ext cx="3907160" cy="23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8443" y="4170475"/>
            <a:ext cx="5066957" cy="244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3848443" y="1830274"/>
            <a:ext cx="3384376" cy="1604707"/>
          </a:xfrm>
          <a:prstGeom prst="rect">
            <a:avLst/>
          </a:prstGeom>
          <a:solidFill>
            <a:schemeClr val="accent6">
              <a:lumMod val="60000"/>
              <a:lumOff val="40000"/>
            </a:schemeClr>
          </a:solidFill>
        </p:spPr>
        <p:txBody>
          <a:bodyPr wrap="square" rtlCol="0">
            <a:spAutoFit/>
          </a:bodyPr>
          <a:lstStyle/>
          <a:p>
            <a:r>
              <a:rPr lang="pt-PT" sz="1400" dirty="0"/>
              <a:t>Sabias que …?</a:t>
            </a:r>
          </a:p>
          <a:p>
            <a:r>
              <a:rPr lang="pt-PT" sz="1400" dirty="0"/>
              <a:t>A Igreja de S. Francisco, no Porto, esteve ocupada pelo exército francês que, durante essa ocupação, arrancou parte da talha dourada que decorava as paredes para conseguir fazer fogueiras para os soldados se aquecerem?</a:t>
            </a:r>
          </a:p>
        </p:txBody>
      </p:sp>
      <p:sp>
        <p:nvSpPr>
          <p:cNvPr id="9" name="CaixaDeTexto 8"/>
          <p:cNvSpPr txBox="1"/>
          <p:nvPr/>
        </p:nvSpPr>
        <p:spPr>
          <a:xfrm>
            <a:off x="683568" y="4889736"/>
            <a:ext cx="3528392" cy="1600438"/>
          </a:xfrm>
          <a:prstGeom prst="rect">
            <a:avLst/>
          </a:prstGeom>
          <a:solidFill>
            <a:schemeClr val="accent1">
              <a:lumMod val="40000"/>
              <a:lumOff val="60000"/>
            </a:schemeClr>
          </a:solidFill>
        </p:spPr>
        <p:txBody>
          <a:bodyPr wrap="square" rtlCol="0">
            <a:spAutoFit/>
          </a:bodyPr>
          <a:lstStyle/>
          <a:p>
            <a:r>
              <a:rPr lang="pt-PT" sz="1400" dirty="0"/>
              <a:t>E que …?</a:t>
            </a:r>
            <a:r>
              <a:rPr lang="pt-PT" sz="1400" b="1" dirty="0"/>
              <a:t> </a:t>
            </a:r>
          </a:p>
          <a:p>
            <a:r>
              <a:rPr lang="pt-PT" sz="1400" dirty="0"/>
              <a:t>Quando os portuenses perceberam a presença dos franceses, fugiram e, ao atravessar a ponte, para tentarem chegar a Vila Nova de Gaia, a ponte, que era construída com barcas amarradas, cedeu e, por isso, morreram cerca de quatro mil pessoas?</a:t>
            </a:r>
          </a:p>
        </p:txBody>
      </p:sp>
    </p:spTree>
    <p:extLst>
      <p:ext uri="{BB962C8B-B14F-4D97-AF65-F5344CB8AC3E}">
        <p14:creationId xmlns:p14="http://schemas.microsoft.com/office/powerpoint/2010/main" val="210164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outVertical)">
                                      <p:cBhvr>
                                        <p:cTn id="14" dur="500"/>
                                        <p:tgtEl>
                                          <p:spTgt spid="5122"/>
                                        </p:tgtEl>
                                      </p:cBhvr>
                                    </p:animEffect>
                                  </p:childTnLst>
                                </p:cTn>
                              </p:par>
                              <p:par>
                                <p:cTn id="15" presetID="16" presetClass="entr" presetSubtype="37"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outVertical)">
                                      <p:cBhvr>
                                        <p:cTn id="17" dur="500"/>
                                        <p:tgtEl>
                                          <p:spTgt spid="5124"/>
                                        </p:tgtEl>
                                      </p:cBhvr>
                                    </p:animEffect>
                                  </p:childTnLst>
                                </p:cTn>
                              </p:par>
                            </p:childTnLst>
                          </p:cTn>
                        </p:par>
                        <p:par>
                          <p:cTn id="18" fill="hold">
                            <p:stCondLst>
                              <p:cond delay="500"/>
                            </p:stCondLst>
                            <p:childTnLst>
                              <p:par>
                                <p:cTn id="19" presetID="5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938" b="1"/>
          <a:stretch/>
        </p:blipFill>
        <p:spPr>
          <a:xfrm>
            <a:off x="1821504" y="2708919"/>
            <a:ext cx="5500993" cy="3959445"/>
          </a:xfrm>
          <a:prstGeom prst="rect">
            <a:avLst/>
          </a:prstGeom>
        </p:spPr>
      </p:pic>
      <p:sp>
        <p:nvSpPr>
          <p:cNvPr id="3" name="Subtítulo 2"/>
          <p:cNvSpPr>
            <a:spLocks noGrp="1"/>
          </p:cNvSpPr>
          <p:nvPr>
            <p:ph type="body" sz="quarter" idx="10"/>
          </p:nvPr>
        </p:nvSpPr>
        <p:spPr>
          <a:prstGeom prst="rect">
            <a:avLst/>
          </a:prstGeom>
        </p:spPr>
        <p:txBody>
          <a:bodyPr>
            <a:normAutofit/>
          </a:bodyPr>
          <a:lstStyle/>
          <a:p>
            <a:r>
              <a:rPr lang="pt-PT" sz="2000" dirty="0">
                <a:solidFill>
                  <a:schemeClr val="tx1"/>
                </a:solidFill>
                <a:latin typeface="Calibri" panose="020F0502020204030204" pitchFamily="34" charset="0"/>
                <a:cs typeface="Arial" pitchFamily="34" charset="0"/>
              </a:rPr>
              <a:t>Em </a:t>
            </a:r>
            <a:r>
              <a:rPr lang="pt-PT" sz="2000" b="1" dirty="0">
                <a:solidFill>
                  <a:schemeClr val="tx1"/>
                </a:solidFill>
                <a:latin typeface="Calibri" panose="020F0502020204030204" pitchFamily="34" charset="0"/>
                <a:cs typeface="Arial" pitchFamily="34" charset="0"/>
              </a:rPr>
              <a:t>1789</a:t>
            </a:r>
            <a:r>
              <a:rPr lang="pt-PT" sz="2000" dirty="0">
                <a:solidFill>
                  <a:schemeClr val="tx1"/>
                </a:solidFill>
                <a:latin typeface="Calibri" panose="020F0502020204030204" pitchFamily="34" charset="0"/>
                <a:cs typeface="Arial" pitchFamily="34" charset="0"/>
              </a:rPr>
              <a:t> dá-se uma </a:t>
            </a:r>
            <a:r>
              <a:rPr lang="pt-PT" sz="2000" b="1" dirty="0">
                <a:solidFill>
                  <a:schemeClr val="tx1"/>
                </a:solidFill>
                <a:latin typeface="Calibri" panose="020F0502020204030204" pitchFamily="34" charset="0"/>
                <a:cs typeface="Arial" pitchFamily="34" charset="0"/>
              </a:rPr>
              <a:t>revolução</a:t>
            </a:r>
            <a:r>
              <a:rPr lang="pt-PT" sz="2000" dirty="0">
                <a:solidFill>
                  <a:schemeClr val="tx1"/>
                </a:solidFill>
                <a:latin typeface="Calibri" panose="020F0502020204030204" pitchFamily="34" charset="0"/>
                <a:cs typeface="Arial" pitchFamily="34" charset="0"/>
              </a:rPr>
              <a:t> em Paris, que vai pôr </a:t>
            </a:r>
            <a:r>
              <a:rPr lang="pt-PT" sz="2000" b="1" dirty="0">
                <a:solidFill>
                  <a:schemeClr val="tx1"/>
                </a:solidFill>
                <a:latin typeface="Calibri" panose="020F0502020204030204" pitchFamily="34" charset="0"/>
                <a:cs typeface="Arial" pitchFamily="34" charset="0"/>
              </a:rPr>
              <a:t>fim ao regime absolutista em França</a:t>
            </a:r>
            <a:r>
              <a:rPr lang="pt-PT" sz="2000" dirty="0">
                <a:solidFill>
                  <a:schemeClr val="tx1"/>
                </a:solidFill>
                <a:latin typeface="Calibri" panose="020F0502020204030204" pitchFamily="34" charset="0"/>
                <a:cs typeface="Arial" pitchFamily="34" charset="0"/>
              </a:rPr>
              <a:t>.</a:t>
            </a:r>
          </a:p>
        </p:txBody>
      </p:sp>
      <p:sp>
        <p:nvSpPr>
          <p:cNvPr id="6" name="Text Placeholder 5"/>
          <p:cNvSpPr>
            <a:spLocks noGrp="1"/>
          </p:cNvSpPr>
          <p:nvPr>
            <p:ph type="body" sz="quarter" idx="11"/>
          </p:nvPr>
        </p:nvSpPr>
        <p:spPr/>
        <p:txBody>
          <a:bodyPr anchor="t"/>
          <a:lstStyle/>
          <a:p>
            <a:r>
              <a:rPr lang="pt-PT" dirty="0">
                <a:solidFill>
                  <a:srgbClr val="C00000"/>
                </a:solidFill>
                <a:latin typeface="Calibri" panose="020F0502020204030204" pitchFamily="34" charset="0"/>
                <a:cs typeface="Arial" pitchFamily="34" charset="0"/>
              </a:rPr>
              <a:t>A REVOLUÇÃO FRANCESA - 1789</a:t>
            </a:r>
            <a:endParaRPr lang="pt-PT" dirty="0">
              <a:solidFill>
                <a:srgbClr val="C00000"/>
              </a:solidFill>
            </a:endParaRPr>
          </a:p>
        </p:txBody>
      </p:sp>
      <p:sp>
        <p:nvSpPr>
          <p:cNvPr id="4" name="Seta para a direita 3"/>
          <p:cNvSpPr/>
          <p:nvPr/>
        </p:nvSpPr>
        <p:spPr>
          <a:xfrm rot="5400000">
            <a:off x="4321966" y="1759285"/>
            <a:ext cx="500066" cy="671145"/>
          </a:xfrm>
          <a:prstGeom prst="rightArrow">
            <a:avLst>
              <a:gd name="adj1" fmla="val 63155"/>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p:cNvSpPr txBox="1"/>
          <p:nvPr/>
        </p:nvSpPr>
        <p:spPr>
          <a:xfrm>
            <a:off x="3435375" y="2276872"/>
            <a:ext cx="2273251" cy="400110"/>
          </a:xfrm>
          <a:prstGeom prst="rect">
            <a:avLst/>
          </a:prstGeom>
          <a:noFill/>
        </p:spPr>
        <p:txBody>
          <a:bodyPr wrap="none" rtlCol="0">
            <a:spAutoFit/>
          </a:bodyPr>
          <a:lstStyle/>
          <a:p>
            <a:r>
              <a:rPr lang="pt-PT" sz="2000" b="1" dirty="0"/>
              <a:t>Revolução Francesa</a:t>
            </a:r>
          </a:p>
        </p:txBody>
      </p:sp>
      <p:sp>
        <p:nvSpPr>
          <p:cNvPr id="7" name="CaixaDeTexto 6"/>
          <p:cNvSpPr txBox="1"/>
          <p:nvPr/>
        </p:nvSpPr>
        <p:spPr>
          <a:xfrm>
            <a:off x="1865870" y="6321106"/>
            <a:ext cx="5412260" cy="307777"/>
          </a:xfrm>
          <a:prstGeom prst="rect">
            <a:avLst/>
          </a:prstGeom>
          <a:solidFill>
            <a:schemeClr val="bg1"/>
          </a:solidFill>
        </p:spPr>
        <p:txBody>
          <a:bodyPr wrap="square" rtlCol="0">
            <a:spAutoFit/>
          </a:bodyPr>
          <a:lstStyle/>
          <a:p>
            <a:pPr algn="ctr"/>
            <a:r>
              <a:rPr lang="pt-PT" sz="1400" dirty="0"/>
              <a:t>Tomada da Bastilha pelos revolucionários, em 14 de julho de 1789.</a:t>
            </a:r>
          </a:p>
        </p:txBody>
      </p:sp>
    </p:spTree>
    <p:extLst>
      <p:ext uri="{BB962C8B-B14F-4D97-AF65-F5344CB8AC3E}">
        <p14:creationId xmlns:p14="http://schemas.microsoft.com/office/powerpoint/2010/main" val="32381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1000"/>
                                        <p:tgtEl>
                                          <p:spTgt spid="9"/>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4" grpId="0" animBg="1"/>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584" y="2010022"/>
            <a:ext cx="4546143" cy="45139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41445"/>
          <a:stretch/>
        </p:blipFill>
        <p:spPr>
          <a:xfrm>
            <a:off x="4447584" y="2010021"/>
            <a:ext cx="4546143" cy="2643115"/>
          </a:xfrm>
          <a:prstGeom prst="rect">
            <a:avLst/>
          </a:prstGeom>
        </p:spPr>
      </p:pic>
      <p:sp>
        <p:nvSpPr>
          <p:cNvPr id="8" name="Text Placeholder 7"/>
          <p:cNvSpPr>
            <a:spLocks noGrp="1"/>
          </p:cNvSpPr>
          <p:nvPr>
            <p:ph type="body" sz="quarter" idx="10"/>
          </p:nvPr>
        </p:nvSpPr>
        <p:spPr>
          <a:xfrm>
            <a:off x="263524" y="1301456"/>
            <a:ext cx="8651875" cy="737598"/>
          </a:xfrm>
        </p:spPr>
        <p:txBody>
          <a:bodyPr/>
          <a:lstStyle/>
          <a:p>
            <a:pPr>
              <a:lnSpc>
                <a:spcPct val="100000"/>
              </a:lnSpc>
            </a:pPr>
            <a:r>
              <a:rPr lang="pt-PT" dirty="0">
                <a:latin typeface="Calibri" panose="020F0502020204030204" pitchFamily="34" charset="0"/>
                <a:cs typeface="Arial" pitchFamily="34" charset="0"/>
              </a:rPr>
              <a:t>A </a:t>
            </a:r>
            <a:r>
              <a:rPr lang="pt-PT" b="1" dirty="0">
                <a:latin typeface="Calibri" panose="020F0502020204030204" pitchFamily="34" charset="0"/>
                <a:cs typeface="Arial" pitchFamily="34" charset="0"/>
              </a:rPr>
              <a:t>terceira invasão francesa </a:t>
            </a:r>
            <a:r>
              <a:rPr lang="pt-PT" dirty="0">
                <a:latin typeface="Calibri" panose="020F0502020204030204" pitchFamily="34" charset="0"/>
                <a:cs typeface="Arial" pitchFamily="34" charset="0"/>
              </a:rPr>
              <a:t>ocorreu no ano de 1810, desta vez comandada pelo general </a:t>
            </a:r>
            <a:r>
              <a:rPr lang="pt-PT" b="1" dirty="0" err="1">
                <a:latin typeface="Calibri" panose="020F0502020204030204" pitchFamily="34" charset="0"/>
                <a:cs typeface="Arial" pitchFamily="34" charset="0"/>
              </a:rPr>
              <a:t>Massena</a:t>
            </a:r>
            <a:r>
              <a:rPr lang="pt-PT" dirty="0">
                <a:latin typeface="Calibri" panose="020F0502020204030204" pitchFamily="34" charset="0"/>
                <a:cs typeface="Arial" pitchFamily="34" charset="0"/>
              </a:rPr>
              <a:t>.</a:t>
            </a:r>
          </a:p>
        </p:txBody>
      </p:sp>
      <p:sp>
        <p:nvSpPr>
          <p:cNvPr id="3" name="Rectângulo 2"/>
          <p:cNvSpPr/>
          <p:nvPr/>
        </p:nvSpPr>
        <p:spPr>
          <a:xfrm>
            <a:off x="263524" y="2132856"/>
            <a:ext cx="4236468" cy="4093428"/>
          </a:xfrm>
          <a:prstGeom prst="rect">
            <a:avLst/>
          </a:prstGeom>
        </p:spPr>
        <p:txBody>
          <a:bodyPr wrap="square">
            <a:spAutoFit/>
          </a:bodyPr>
          <a:lstStyle/>
          <a:p>
            <a:r>
              <a:rPr lang="pt-PT" sz="2000" dirty="0">
                <a:solidFill>
                  <a:prstClr val="black"/>
                </a:solidFill>
                <a:latin typeface="Calibri" panose="020F0502020204030204" pitchFamily="34" charset="0"/>
                <a:cs typeface="Arial" pitchFamily="34" charset="0"/>
              </a:rPr>
              <a:t>Mas, portugueses e ingleses estavam preparados e derrotaram os franceses na batalha do </a:t>
            </a:r>
            <a:r>
              <a:rPr lang="pt-PT" sz="2000" b="1" dirty="0">
                <a:solidFill>
                  <a:prstClr val="black"/>
                </a:solidFill>
                <a:latin typeface="Calibri" panose="020F0502020204030204" pitchFamily="34" charset="0"/>
                <a:cs typeface="Arial" pitchFamily="34" charset="0"/>
              </a:rPr>
              <a:t>Buçaco</a:t>
            </a:r>
            <a:r>
              <a:rPr lang="pt-PT" sz="2000" dirty="0">
                <a:solidFill>
                  <a:prstClr val="black"/>
                </a:solidFill>
                <a:latin typeface="Calibri" panose="020F0502020204030204" pitchFamily="34" charset="0"/>
                <a:cs typeface="Arial" pitchFamily="34" charset="0"/>
              </a:rPr>
              <a:t>. </a:t>
            </a:r>
          </a:p>
          <a:p>
            <a:endParaRPr lang="pt-PT" sz="2000" dirty="0">
              <a:solidFill>
                <a:prstClr val="black"/>
              </a:solidFill>
              <a:latin typeface="Calibri" panose="020F0502020204030204" pitchFamily="34" charset="0"/>
              <a:cs typeface="Arial" pitchFamily="34" charset="0"/>
            </a:endParaRPr>
          </a:p>
          <a:p>
            <a:r>
              <a:rPr lang="pt-PT" sz="2000" dirty="0">
                <a:latin typeface="Calibri" panose="020F0502020204030204" pitchFamily="34" charset="0"/>
                <a:cs typeface="Arial" pitchFamily="34" charset="0"/>
              </a:rPr>
              <a:t>Contudo, os franceses não desistiram e travou-se uma nova batalha, desta vez nas </a:t>
            </a:r>
            <a:r>
              <a:rPr lang="pt-PT" sz="2000" b="1" dirty="0">
                <a:latin typeface="Calibri" panose="020F0502020204030204" pitchFamily="34" charset="0"/>
                <a:cs typeface="Arial" pitchFamily="34" charset="0"/>
              </a:rPr>
              <a:t>Linhas de Torres Vedras, </a:t>
            </a:r>
            <a:r>
              <a:rPr lang="pt-PT" sz="2000" dirty="0">
                <a:latin typeface="Calibri" panose="020F0502020204030204" pitchFamily="34" charset="0"/>
                <a:cs typeface="Arial" pitchFamily="34" charset="0"/>
              </a:rPr>
              <a:t>onde tinham sido construídas fortificações para defender Lisboa. </a:t>
            </a:r>
          </a:p>
          <a:p>
            <a:endParaRPr lang="pt-PT" sz="2000" dirty="0">
              <a:latin typeface="Calibri" panose="020F0502020204030204" pitchFamily="34" charset="0"/>
              <a:cs typeface="Arial" pitchFamily="34" charset="0"/>
            </a:endParaRPr>
          </a:p>
          <a:p>
            <a:r>
              <a:rPr lang="pt-PT" sz="2000" dirty="0">
                <a:latin typeface="Calibri" panose="020F0502020204030204" pitchFamily="34" charset="0"/>
                <a:cs typeface="Arial" pitchFamily="34" charset="0"/>
              </a:rPr>
              <a:t>Nestas batalhas, os franceses foram derrotados e iniciaram a sua retirada do território português.</a:t>
            </a:r>
            <a:endParaRPr lang="pt-PT" sz="2000" dirty="0"/>
          </a:p>
        </p:txBody>
      </p:sp>
      <p:sp>
        <p:nvSpPr>
          <p:cNvPr id="9" name="Text Placeholder 8"/>
          <p:cNvSpPr>
            <a:spLocks noGrp="1"/>
          </p:cNvSpPr>
          <p:nvPr>
            <p:ph type="body" sz="quarter" idx="11"/>
          </p:nvPr>
        </p:nvSpPr>
        <p:spPr/>
        <p:txBody>
          <a:bodyPr/>
          <a:lstStyle/>
          <a:p>
            <a:r>
              <a:rPr lang="pt-PT" dirty="0">
                <a:solidFill>
                  <a:srgbClr val="C00000"/>
                </a:solidFill>
              </a:rPr>
              <a:t>A TERCEIRA INVASÃO FRANCESA - 1810</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557" y="3212970"/>
            <a:ext cx="223640" cy="22364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0996" t="55680"/>
          <a:stretch/>
        </p:blipFill>
        <p:spPr>
          <a:xfrm>
            <a:off x="5491702" y="4257672"/>
            <a:ext cx="2520279" cy="1948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35" presetClass="emph" presetSubtype="0" repeatCount="3000" fill="remove" nodeType="afterEffect">
                                  <p:stCondLst>
                                    <p:cond delay="0"/>
                                  </p:stCondLst>
                                  <p:childTnLst>
                                    <p:anim calcmode="discrete" valueType="str">
                                      <p:cBhvr>
                                        <p:cTn id="23"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6" presetClass="emph" presetSubtype="0" repeatCount="3000" fill="remove" nodeType="afterEffect">
                                  <p:stCondLst>
                                    <p:cond delay="0"/>
                                  </p:stCondLst>
                                  <p:childTnLst>
                                    <p:animScale>
                                      <p:cBhvr>
                                        <p:cTn id="40" dur="1000" fill="hold"/>
                                        <p:tgtEl>
                                          <p:spTgt spid="11"/>
                                        </p:tgtEl>
                                      </p:cBhvr>
                                      <p:by x="70000" y="7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par>
                          <p:cTn id="53" fill="hold">
                            <p:stCondLst>
                              <p:cond delay="500"/>
                            </p:stCondLst>
                            <p:childTnLst>
                              <p:par>
                                <p:cTn id="54" presetID="35" presetClass="emph" presetSubtype="0" repeatCount="3000" fill="remove" nodeType="afterEffect">
                                  <p:stCondLst>
                                    <p:cond delay="0"/>
                                  </p:stCondLst>
                                  <p:childTnLst>
                                    <p:anim calcmode="discrete" valueType="str">
                                      <p:cBhvr>
                                        <p:cTn id="55"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uiExpand="1" build="p"/>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normAutofit/>
          </a:bodyPr>
          <a:lstStyle/>
          <a:p>
            <a:r>
              <a:rPr lang="pt-PT" sz="2400" b="1" dirty="0"/>
              <a:t>Nas questões que se seguem assinala a(s) opção(</a:t>
            </a:r>
            <a:r>
              <a:rPr lang="pt-PT" sz="2400" b="1" dirty="0" err="1"/>
              <a:t>ões</a:t>
            </a:r>
            <a:r>
              <a:rPr lang="pt-PT" sz="2400" b="1" dirty="0"/>
              <a:t>) correta(s).</a:t>
            </a:r>
          </a:p>
          <a:p>
            <a:pPr marL="303213" indent="-303213">
              <a:buAutoNum type="arabicPeriod"/>
            </a:pPr>
            <a:r>
              <a:rPr lang="pt-PT" sz="2400" b="1" dirty="0"/>
              <a:t>Os ideais defendidos pela Revolução Francesa eram a...</a:t>
            </a:r>
          </a:p>
          <a:p>
            <a:pPr marL="698500" indent="-342900">
              <a:buClrTx/>
              <a:buSzPct val="115000"/>
              <a:buFont typeface="Wingdings" panose="05000000000000000000" pitchFamily="2" charset="2"/>
              <a:buChar char="q"/>
            </a:pPr>
            <a:r>
              <a:rPr lang="pt-PT" sz="2400" dirty="0"/>
              <a:t>Liberdade, Igualdade, Fraternidade.</a:t>
            </a:r>
          </a:p>
          <a:p>
            <a:pPr marL="698500" indent="-342900">
              <a:buClrTx/>
              <a:buSzPct val="115000"/>
              <a:buFont typeface="Wingdings" panose="05000000000000000000" pitchFamily="2" charset="2"/>
              <a:buChar char="q"/>
            </a:pPr>
            <a:r>
              <a:rPr lang="pt-PT" sz="2400" dirty="0"/>
              <a:t>Liberdade, Igualdade, Justiça.</a:t>
            </a:r>
          </a:p>
          <a:p>
            <a:pPr marL="698500" indent="-342900">
              <a:buClrTx/>
              <a:buSzPct val="115000"/>
              <a:buFont typeface="Wingdings" panose="05000000000000000000" pitchFamily="2" charset="2"/>
              <a:buChar char="q"/>
            </a:pPr>
            <a:r>
              <a:rPr lang="pt-PT" sz="2400" dirty="0"/>
              <a:t>Liberdade, Igualdade, Responsabilidade.</a:t>
            </a:r>
          </a:p>
          <a:p>
            <a:pPr marL="698500" indent="-342900">
              <a:buClrTx/>
              <a:buSzPct val="115000"/>
              <a:buFont typeface="Wingdings" panose="05000000000000000000" pitchFamily="2" charset="2"/>
              <a:buChar char="q"/>
            </a:pPr>
            <a:endParaRPr lang="pt-PT" sz="2400" dirty="0"/>
          </a:p>
          <a:p>
            <a:r>
              <a:rPr lang="pt-PT" sz="2400" b="1" dirty="0"/>
              <a:t>2. Um dos objetivos da Revolução Francesa de 1789 foi o de abolir…</a:t>
            </a:r>
          </a:p>
          <a:p>
            <a:pPr marL="698500" indent="-342900">
              <a:buClrTx/>
              <a:buSzPct val="115000"/>
              <a:buFont typeface="Wingdings" panose="05000000000000000000" pitchFamily="2" charset="2"/>
              <a:buChar char="q"/>
            </a:pPr>
            <a:r>
              <a:rPr lang="pt-PT" sz="2400" dirty="0"/>
              <a:t>a monarquia.</a:t>
            </a:r>
          </a:p>
          <a:p>
            <a:pPr marL="698500" indent="-342900">
              <a:buClrTx/>
              <a:buSzPct val="115000"/>
              <a:buFont typeface="Wingdings" panose="05000000000000000000" pitchFamily="2" charset="2"/>
              <a:buChar char="q"/>
            </a:pPr>
            <a:r>
              <a:rPr lang="pt-PT" sz="2400" dirty="0"/>
              <a:t>o regime absolutista.</a:t>
            </a:r>
          </a:p>
          <a:p>
            <a:pPr marL="698500" indent="-342900">
              <a:buClrTx/>
              <a:buSzPct val="115000"/>
              <a:buFont typeface="Wingdings" panose="05000000000000000000" pitchFamily="2" charset="2"/>
              <a:buChar char="q"/>
            </a:pPr>
            <a:r>
              <a:rPr lang="pt-PT" sz="2400" dirty="0"/>
              <a:t>o regime republicano.</a:t>
            </a:r>
          </a:p>
        </p:txBody>
      </p:sp>
      <p:sp>
        <p:nvSpPr>
          <p:cNvPr id="2" name="Text Placeholder 1"/>
          <p:cNvSpPr>
            <a:spLocks noGrp="1"/>
          </p:cNvSpPr>
          <p:nvPr>
            <p:ph type="body" sz="quarter" idx="11"/>
          </p:nvPr>
        </p:nvSpPr>
        <p:spPr/>
        <p:txBody>
          <a:bodyPr/>
          <a:lstStyle/>
          <a:p>
            <a:r>
              <a:rPr lang="pt-PT" dirty="0"/>
              <a:t>ATIVIDADES DE CONSOLIDAÇÃO DO </a:t>
            </a:r>
            <a:r>
              <a:rPr lang="pt-PT" i="1" dirty="0"/>
              <a:t>POWERPOINT</a:t>
            </a:r>
            <a:endParaRPr lang="pt-PT" dirty="0"/>
          </a:p>
        </p:txBody>
      </p:sp>
      <p:sp>
        <p:nvSpPr>
          <p:cNvPr id="14" name="Multiply 13"/>
          <p:cNvSpPr/>
          <p:nvPr/>
        </p:nvSpPr>
        <p:spPr>
          <a:xfrm>
            <a:off x="737606" y="2264515"/>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Multiply 8"/>
          <p:cNvSpPr/>
          <p:nvPr/>
        </p:nvSpPr>
        <p:spPr>
          <a:xfrm>
            <a:off x="737606" y="5319743"/>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7936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wipe(left)">
                                      <p:cBhvr>
                                        <p:cTn id="34" dur="500"/>
                                        <p:tgtEl>
                                          <p:spTgt spid="6">
                                            <p:txEl>
                                              <p:pRg st="6" end="6"/>
                                            </p:tx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wipe(left)">
                                      <p:cBhvr>
                                        <p:cTn id="38" dur="500"/>
                                        <p:tgtEl>
                                          <p:spTgt spid="6">
                                            <p:txEl>
                                              <p:pRg st="7" end="7"/>
                                            </p:tx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ipe(left)">
                                      <p:cBhvr>
                                        <p:cTn id="42" dur="500"/>
                                        <p:tgtEl>
                                          <p:spTgt spid="6">
                                            <p:txEl>
                                              <p:pRg st="8" end="8"/>
                                            </p:txEl>
                                          </p:spTgt>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wipe(left)">
                                      <p:cBhvr>
                                        <p:cTn id="46" dur="500"/>
                                        <p:tgtEl>
                                          <p:spTgt spid="6">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uiExpand="1"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normAutofit/>
          </a:bodyPr>
          <a:lstStyle/>
          <a:p>
            <a:r>
              <a:rPr lang="pt-PT" sz="2400" b="1" dirty="0"/>
              <a:t>3. Na sequência desta revolução, foi condenado à morte o monarca…</a:t>
            </a:r>
          </a:p>
          <a:p>
            <a:pPr marL="698500" indent="-342900">
              <a:buClrTx/>
              <a:buSzPct val="115000"/>
              <a:buFont typeface="Wingdings" panose="05000000000000000000" pitchFamily="2" charset="2"/>
              <a:buChar char="q"/>
            </a:pPr>
            <a:r>
              <a:rPr lang="pt-PT" sz="2400" dirty="0"/>
              <a:t>Luís XIV.</a:t>
            </a:r>
          </a:p>
          <a:p>
            <a:pPr marL="698500" indent="-342900">
              <a:buClrTx/>
              <a:buSzPct val="115000"/>
              <a:buFont typeface="Wingdings" panose="05000000000000000000" pitchFamily="2" charset="2"/>
              <a:buChar char="q"/>
            </a:pPr>
            <a:r>
              <a:rPr lang="pt-PT" sz="2400" dirty="0"/>
              <a:t>Carlos X.</a:t>
            </a:r>
          </a:p>
          <a:p>
            <a:pPr marL="698500" indent="-342900">
              <a:buClrTx/>
              <a:buSzPct val="115000"/>
              <a:buFont typeface="Wingdings" panose="05000000000000000000" pitchFamily="2" charset="2"/>
              <a:buChar char="q"/>
            </a:pPr>
            <a:r>
              <a:rPr lang="pt-PT" sz="2400" dirty="0"/>
              <a:t>Luís XVI.</a:t>
            </a:r>
          </a:p>
          <a:p>
            <a:pPr marL="698500" indent="-342900">
              <a:buClrTx/>
              <a:buSzPct val="115000"/>
              <a:buFont typeface="Wingdings" panose="05000000000000000000" pitchFamily="2" charset="2"/>
              <a:buChar char="q"/>
            </a:pPr>
            <a:endParaRPr lang="pt-PT" sz="2400" dirty="0"/>
          </a:p>
          <a:p>
            <a:r>
              <a:rPr lang="pt-PT" sz="2400" b="1" dirty="0"/>
              <a:t>4. Alguns monarcas europeus não aceitaram bem as novas ideias revolucionárias e declararam guerra à França que, para se defender, colocou em marcha um exército comandado por…</a:t>
            </a:r>
          </a:p>
          <a:p>
            <a:pPr marL="698500" indent="-342900">
              <a:buClrTx/>
              <a:buSzPct val="115000"/>
              <a:buFont typeface="Wingdings" panose="05000000000000000000" pitchFamily="2" charset="2"/>
              <a:buChar char="q"/>
            </a:pPr>
            <a:r>
              <a:rPr lang="pt-PT" sz="2400" dirty="0"/>
              <a:t>Napoleão Bonaparte.</a:t>
            </a:r>
          </a:p>
          <a:p>
            <a:pPr marL="698500" indent="-342900">
              <a:buClrTx/>
              <a:buSzPct val="115000"/>
              <a:buFont typeface="Wingdings" panose="05000000000000000000" pitchFamily="2" charset="2"/>
              <a:buChar char="q"/>
            </a:pPr>
            <a:r>
              <a:rPr lang="pt-PT" sz="2400" dirty="0"/>
              <a:t>Junot.</a:t>
            </a:r>
          </a:p>
          <a:p>
            <a:pPr marL="698500" indent="-342900">
              <a:buClrTx/>
              <a:buSzPct val="115000"/>
              <a:buFont typeface="Wingdings" panose="05000000000000000000" pitchFamily="2" charset="2"/>
              <a:buChar char="q"/>
            </a:pPr>
            <a:r>
              <a:rPr lang="pt-PT" sz="2400" dirty="0" err="1"/>
              <a:t>Wellesley</a:t>
            </a:r>
            <a:r>
              <a:rPr lang="pt-PT" sz="2400" dirty="0"/>
              <a:t>.</a:t>
            </a:r>
          </a:p>
        </p:txBody>
      </p:sp>
      <p:sp>
        <p:nvSpPr>
          <p:cNvPr id="14" name="Multiply 13"/>
          <p:cNvSpPr/>
          <p:nvPr/>
        </p:nvSpPr>
        <p:spPr>
          <a:xfrm>
            <a:off x="749638" y="2411385"/>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Multiply 8"/>
          <p:cNvSpPr/>
          <p:nvPr/>
        </p:nvSpPr>
        <p:spPr>
          <a:xfrm>
            <a:off x="749638" y="4432409"/>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63409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left)">
                                      <p:cBhvr>
                                        <p:cTn id="29" dur="500"/>
                                        <p:tgtEl>
                                          <p:spTgt spid="6">
                                            <p:txEl>
                                              <p:pRg st="5" end="5"/>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left)">
                                      <p:cBhvr>
                                        <p:cTn id="33" dur="500"/>
                                        <p:tgtEl>
                                          <p:spTgt spid="6">
                                            <p:txEl>
                                              <p:pRg st="6" end="6"/>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left)">
                                      <p:cBhvr>
                                        <p:cTn id="37" dur="500"/>
                                        <p:tgtEl>
                                          <p:spTgt spid="6">
                                            <p:txEl>
                                              <p:pRg st="7" end="7"/>
                                            </p:txEl>
                                          </p:spTgt>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wipe(left)">
                                      <p:cBhvr>
                                        <p:cTn id="41" dur="500"/>
                                        <p:tgtEl>
                                          <p:spTgt spid="6">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uiExpand="1"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noAutofit/>
          </a:bodyPr>
          <a:lstStyle/>
          <a:p>
            <a:r>
              <a:rPr lang="pt-PT" sz="2400" b="1" dirty="0"/>
              <a:t>5. Completa as frases com as seguintes opções:</a:t>
            </a:r>
          </a:p>
          <a:p>
            <a:pPr>
              <a:buClrTx/>
              <a:buSzPct val="115000"/>
            </a:pPr>
            <a:endParaRPr lang="pt-PT" sz="2400" dirty="0"/>
          </a:p>
          <a:p>
            <a:pPr>
              <a:buClrTx/>
              <a:buSzPct val="115000"/>
            </a:pPr>
            <a:endParaRPr lang="pt-PT" sz="2400" dirty="0"/>
          </a:p>
          <a:p>
            <a:pPr>
              <a:buClrTx/>
              <a:buSzPct val="115000"/>
            </a:pPr>
            <a:r>
              <a:rPr lang="pt-PT" sz="2400" dirty="0"/>
              <a:t>O ………………………..….. foi decretado por Napoleão em 1806 e proibia o comércio dos países ………………. com a ……………... O objetivo era fechar aos produtos  ……………….. o mercado europeu e, assim, provocar uma grave …………. económica à Inglaterra.</a:t>
            </a:r>
          </a:p>
          <a:p>
            <a:pPr>
              <a:buClrTx/>
              <a:buSzPct val="115000"/>
            </a:pPr>
            <a:r>
              <a:rPr lang="pt-PT" sz="2400" dirty="0"/>
              <a:t>Portugal não aceitou a ordem de Napoleão e foi invadido por três vezes, nos anos de …………...., ……….. e ……..……..</a:t>
            </a:r>
          </a:p>
        </p:txBody>
      </p:sp>
      <p:sp>
        <p:nvSpPr>
          <p:cNvPr id="2" name="TextBox 1"/>
          <p:cNvSpPr txBox="1"/>
          <p:nvPr/>
        </p:nvSpPr>
        <p:spPr>
          <a:xfrm>
            <a:off x="467544" y="1088858"/>
            <a:ext cx="1162498" cy="430887"/>
          </a:xfrm>
          <a:prstGeom prst="rect">
            <a:avLst/>
          </a:prstGeom>
          <a:noFill/>
        </p:spPr>
        <p:txBody>
          <a:bodyPr wrap="none" rtlCol="0">
            <a:spAutoFit/>
          </a:bodyPr>
          <a:lstStyle/>
          <a:p>
            <a:r>
              <a:rPr lang="pt-PT" sz="2200" b="1" dirty="0">
                <a:solidFill>
                  <a:srgbClr val="C00000"/>
                </a:solidFill>
                <a:latin typeface="+mn-lt"/>
              </a:rPr>
              <a:t>1810/11</a:t>
            </a:r>
          </a:p>
        </p:txBody>
      </p:sp>
      <p:sp>
        <p:nvSpPr>
          <p:cNvPr id="8" name="TextBox 7"/>
          <p:cNvSpPr txBox="1"/>
          <p:nvPr/>
        </p:nvSpPr>
        <p:spPr>
          <a:xfrm>
            <a:off x="2369539" y="1088858"/>
            <a:ext cx="1284069" cy="430887"/>
          </a:xfrm>
          <a:prstGeom prst="rect">
            <a:avLst/>
          </a:prstGeom>
          <a:noFill/>
        </p:spPr>
        <p:txBody>
          <a:bodyPr wrap="none" rtlCol="0">
            <a:spAutoFit/>
          </a:bodyPr>
          <a:lstStyle/>
          <a:p>
            <a:r>
              <a:rPr lang="pt-PT" sz="2200" b="1" dirty="0">
                <a:solidFill>
                  <a:srgbClr val="C00000"/>
                </a:solidFill>
              </a:rPr>
              <a:t>e</a:t>
            </a:r>
            <a:r>
              <a:rPr lang="pt-PT" sz="2200" b="1" dirty="0">
                <a:solidFill>
                  <a:srgbClr val="C00000"/>
                </a:solidFill>
                <a:latin typeface="+mn-lt"/>
              </a:rPr>
              <a:t>uropeus</a:t>
            </a:r>
          </a:p>
        </p:txBody>
      </p:sp>
      <p:sp>
        <p:nvSpPr>
          <p:cNvPr id="10" name="TextBox 9"/>
          <p:cNvSpPr txBox="1"/>
          <p:nvPr/>
        </p:nvSpPr>
        <p:spPr>
          <a:xfrm>
            <a:off x="4388297" y="1088858"/>
            <a:ext cx="1116011" cy="430887"/>
          </a:xfrm>
          <a:prstGeom prst="rect">
            <a:avLst/>
          </a:prstGeom>
          <a:noFill/>
        </p:spPr>
        <p:txBody>
          <a:bodyPr wrap="none" rtlCol="0">
            <a:spAutoFit/>
          </a:bodyPr>
          <a:lstStyle/>
          <a:p>
            <a:r>
              <a:rPr lang="pt-PT" sz="2200" b="1" dirty="0">
                <a:solidFill>
                  <a:srgbClr val="C00000"/>
                </a:solidFill>
                <a:latin typeface="+mn-lt"/>
              </a:rPr>
              <a:t>ingleses</a:t>
            </a:r>
          </a:p>
        </p:txBody>
      </p:sp>
      <p:sp>
        <p:nvSpPr>
          <p:cNvPr id="11" name="TextBox 10"/>
          <p:cNvSpPr txBox="1"/>
          <p:nvPr/>
        </p:nvSpPr>
        <p:spPr>
          <a:xfrm>
            <a:off x="6243805" y="1088858"/>
            <a:ext cx="755335" cy="430887"/>
          </a:xfrm>
          <a:prstGeom prst="rect">
            <a:avLst/>
          </a:prstGeom>
          <a:noFill/>
        </p:spPr>
        <p:txBody>
          <a:bodyPr wrap="none" rtlCol="0">
            <a:spAutoFit/>
          </a:bodyPr>
          <a:lstStyle/>
          <a:p>
            <a:r>
              <a:rPr lang="pt-PT" sz="2200" b="1" dirty="0">
                <a:solidFill>
                  <a:srgbClr val="C00000"/>
                </a:solidFill>
                <a:latin typeface="+mn-lt"/>
              </a:rPr>
              <a:t>1809</a:t>
            </a:r>
          </a:p>
        </p:txBody>
      </p:sp>
      <p:sp>
        <p:nvSpPr>
          <p:cNvPr id="19" name="TextBox 18"/>
          <p:cNvSpPr txBox="1"/>
          <p:nvPr/>
        </p:nvSpPr>
        <p:spPr>
          <a:xfrm>
            <a:off x="7738636" y="1088858"/>
            <a:ext cx="728084" cy="430887"/>
          </a:xfrm>
          <a:prstGeom prst="rect">
            <a:avLst/>
          </a:prstGeom>
          <a:noFill/>
        </p:spPr>
        <p:txBody>
          <a:bodyPr wrap="none" rtlCol="0">
            <a:spAutoFit/>
          </a:bodyPr>
          <a:lstStyle/>
          <a:p>
            <a:r>
              <a:rPr lang="pt-PT" sz="2200" b="1" dirty="0">
                <a:solidFill>
                  <a:srgbClr val="C00000"/>
                </a:solidFill>
              </a:rPr>
              <a:t>c</a:t>
            </a:r>
            <a:r>
              <a:rPr lang="pt-PT" sz="2200" b="1" dirty="0">
                <a:solidFill>
                  <a:srgbClr val="C00000"/>
                </a:solidFill>
                <a:latin typeface="+mn-lt"/>
              </a:rPr>
              <a:t>rise</a:t>
            </a:r>
          </a:p>
        </p:txBody>
      </p:sp>
      <p:sp>
        <p:nvSpPr>
          <p:cNvPr id="20" name="TextBox 19"/>
          <p:cNvSpPr txBox="1"/>
          <p:nvPr/>
        </p:nvSpPr>
        <p:spPr>
          <a:xfrm>
            <a:off x="792456" y="1504911"/>
            <a:ext cx="2654894" cy="430887"/>
          </a:xfrm>
          <a:prstGeom prst="rect">
            <a:avLst/>
          </a:prstGeom>
          <a:noFill/>
        </p:spPr>
        <p:txBody>
          <a:bodyPr wrap="none" rtlCol="0">
            <a:spAutoFit/>
          </a:bodyPr>
          <a:lstStyle/>
          <a:p>
            <a:r>
              <a:rPr lang="pt-PT" sz="2200" b="1" dirty="0">
                <a:solidFill>
                  <a:srgbClr val="C00000"/>
                </a:solidFill>
              </a:rPr>
              <a:t>B</a:t>
            </a:r>
            <a:r>
              <a:rPr lang="pt-PT" sz="2200" b="1" dirty="0">
                <a:solidFill>
                  <a:srgbClr val="C00000"/>
                </a:solidFill>
                <a:latin typeface="+mn-lt"/>
              </a:rPr>
              <a:t>loqueio </a:t>
            </a:r>
            <a:r>
              <a:rPr lang="pt-PT" sz="2200" b="1" dirty="0">
                <a:solidFill>
                  <a:srgbClr val="C00000"/>
                </a:solidFill>
              </a:rPr>
              <a:t>C</a:t>
            </a:r>
            <a:r>
              <a:rPr lang="pt-PT" sz="2200" b="1" dirty="0">
                <a:solidFill>
                  <a:srgbClr val="C00000"/>
                </a:solidFill>
                <a:latin typeface="+mn-lt"/>
              </a:rPr>
              <a:t>ontinental</a:t>
            </a:r>
          </a:p>
        </p:txBody>
      </p:sp>
      <p:sp>
        <p:nvSpPr>
          <p:cNvPr id="21" name="TextBox 20"/>
          <p:cNvSpPr txBox="1"/>
          <p:nvPr/>
        </p:nvSpPr>
        <p:spPr>
          <a:xfrm>
            <a:off x="3670723" y="1504911"/>
            <a:ext cx="1321708" cy="430887"/>
          </a:xfrm>
          <a:prstGeom prst="rect">
            <a:avLst/>
          </a:prstGeom>
          <a:noFill/>
        </p:spPr>
        <p:txBody>
          <a:bodyPr wrap="none" rtlCol="0">
            <a:spAutoFit/>
          </a:bodyPr>
          <a:lstStyle/>
          <a:p>
            <a:r>
              <a:rPr lang="pt-PT" sz="2200" b="1" dirty="0">
                <a:solidFill>
                  <a:srgbClr val="C00000"/>
                </a:solidFill>
                <a:latin typeface="+mn-lt"/>
              </a:rPr>
              <a:t>Inglaterra</a:t>
            </a:r>
          </a:p>
        </p:txBody>
      </p:sp>
      <p:sp>
        <p:nvSpPr>
          <p:cNvPr id="22" name="TextBox 21"/>
          <p:cNvSpPr txBox="1"/>
          <p:nvPr/>
        </p:nvSpPr>
        <p:spPr>
          <a:xfrm>
            <a:off x="5364088" y="1504911"/>
            <a:ext cx="1162498" cy="430887"/>
          </a:xfrm>
          <a:prstGeom prst="rect">
            <a:avLst/>
          </a:prstGeom>
          <a:noFill/>
        </p:spPr>
        <p:txBody>
          <a:bodyPr wrap="none" rtlCol="0">
            <a:spAutoFit/>
          </a:bodyPr>
          <a:lstStyle/>
          <a:p>
            <a:r>
              <a:rPr lang="pt-PT" sz="2200" b="1" dirty="0">
                <a:solidFill>
                  <a:srgbClr val="C00000"/>
                </a:solidFill>
                <a:latin typeface="+mn-lt"/>
              </a:rPr>
              <a:t>1807/08</a:t>
            </a:r>
          </a:p>
        </p:txBody>
      </p:sp>
    </p:spTree>
    <p:extLst>
      <p:ext uri="{BB962C8B-B14F-4D97-AF65-F5344CB8AC3E}">
        <p14:creationId xmlns:p14="http://schemas.microsoft.com/office/powerpoint/2010/main" val="349428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2"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2"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2"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2"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1"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1"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1"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wipe(left)">
                                      <p:cBhvr>
                                        <p:cTn id="43" dur="500"/>
                                        <p:tgtEl>
                                          <p:spTgt spid="6">
                                            <p:txEl>
                                              <p:pRg st="3" end="3"/>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left)">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3.88889E-6 -4.44444E-6 L -0.02812 0.07014 " pathEditMode="relative" rAng="0" ptsTypes="AA">
                                      <p:cBhvr>
                                        <p:cTn id="51" dur="1000" fill="hold"/>
                                        <p:tgtEl>
                                          <p:spTgt spid="20"/>
                                        </p:tgtEl>
                                        <p:attrNameLst>
                                          <p:attrName>ppt_x</p:attrName>
                                          <p:attrName>ppt_y</p:attrName>
                                        </p:attrNameLst>
                                      </p:cBhvr>
                                      <p:rCtr x="-1406" y="3495"/>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2.77778E-7 3.7037E-6 L 0.18924 0.17754 " pathEditMode="relative" rAng="0" ptsTypes="AA">
                                      <p:cBhvr>
                                        <p:cTn id="55" dur="1000" fill="hold"/>
                                        <p:tgtEl>
                                          <p:spTgt spid="8"/>
                                        </p:tgtEl>
                                        <p:attrNameLst>
                                          <p:attrName>ppt_x</p:attrName>
                                          <p:attrName>ppt_y</p:attrName>
                                        </p:attrNameLst>
                                      </p:cBhvr>
                                      <p:rCtr x="9462" y="8866"/>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0" nodeType="clickEffect">
                                  <p:stCondLst>
                                    <p:cond delay="0"/>
                                  </p:stCondLst>
                                  <p:childTnLst>
                                    <p:animMotion origin="layout" path="M -1.11111E-6 -4.44444E-6 L 0.28646 0.11783 " pathEditMode="relative" rAng="0" ptsTypes="AA">
                                      <p:cBhvr>
                                        <p:cTn id="59" dur="1000" fill="hold"/>
                                        <p:tgtEl>
                                          <p:spTgt spid="21"/>
                                        </p:tgtEl>
                                        <p:attrNameLst>
                                          <p:attrName>ppt_x</p:attrName>
                                          <p:attrName>ppt_y</p:attrName>
                                        </p:attrNameLst>
                                      </p:cBhvr>
                                      <p:rCtr x="14323" y="5880"/>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1.38889E-6 3.7037E-6 L 0.02535 0.2243 " pathEditMode="relative" rAng="0" ptsTypes="AA">
                                      <p:cBhvr>
                                        <p:cTn id="63" dur="1000" fill="hold"/>
                                        <p:tgtEl>
                                          <p:spTgt spid="10"/>
                                        </p:tgtEl>
                                        <p:attrNameLst>
                                          <p:attrName>ppt_x</p:attrName>
                                          <p:attrName>ppt_y</p:attrName>
                                        </p:attrNameLst>
                                      </p:cBhvr>
                                      <p:rCtr x="1267" y="11204"/>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0" nodeType="clickEffect">
                                  <p:stCondLst>
                                    <p:cond delay="0"/>
                                  </p:stCondLst>
                                  <p:childTnLst>
                                    <p:animMotion origin="layout" path="M -1.11111E-6 3.7037E-6 L -0.43281 0.27476 " pathEditMode="relative" rAng="0" ptsTypes="AA">
                                      <p:cBhvr>
                                        <p:cTn id="67" dur="1000" fill="hold"/>
                                        <p:tgtEl>
                                          <p:spTgt spid="19"/>
                                        </p:tgtEl>
                                        <p:attrNameLst>
                                          <p:attrName>ppt_x</p:attrName>
                                          <p:attrName>ppt_y</p:attrName>
                                        </p:attrNameLst>
                                      </p:cBhvr>
                                      <p:rCtr x="-21649" y="13727"/>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0" nodeType="clickEffect">
                                  <p:stCondLst>
                                    <p:cond delay="0"/>
                                  </p:stCondLst>
                                  <p:childTnLst>
                                    <p:animMotion origin="layout" path="M -3.61111E-6 -4.44444E-6 L -0.2927 0.32848 " pathEditMode="relative" rAng="0" ptsTypes="AA">
                                      <p:cBhvr>
                                        <p:cTn id="71" dur="1000" fill="hold"/>
                                        <p:tgtEl>
                                          <p:spTgt spid="22"/>
                                        </p:tgtEl>
                                        <p:attrNameLst>
                                          <p:attrName>ppt_x</p:attrName>
                                          <p:attrName>ppt_y</p:attrName>
                                        </p:attrNameLst>
                                      </p:cBhvr>
                                      <p:rCtr x="-14635" y="16412"/>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0" nodeType="clickEffect">
                                  <p:stCondLst>
                                    <p:cond delay="0"/>
                                  </p:stCondLst>
                                  <p:childTnLst>
                                    <p:animMotion origin="layout" path="M -1.94444E-6 3.7037E-6 L -0.24514 0.3875 " pathEditMode="relative" rAng="0" ptsTypes="AA">
                                      <p:cBhvr>
                                        <p:cTn id="75" dur="1000" fill="hold"/>
                                        <p:tgtEl>
                                          <p:spTgt spid="11"/>
                                        </p:tgtEl>
                                        <p:attrNameLst>
                                          <p:attrName>ppt_x</p:attrName>
                                          <p:attrName>ppt_y</p:attrName>
                                        </p:attrNameLst>
                                      </p:cBhvr>
                                      <p:rCtr x="-12257" y="19375"/>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0" nodeType="clickEffect">
                                  <p:stCondLst>
                                    <p:cond delay="0"/>
                                  </p:stCondLst>
                                  <p:childTnLst>
                                    <p:animMotion origin="layout" path="M 3.05556E-6 3.7037E-6 L 0.49878 0.38842 " pathEditMode="relative" rAng="0" ptsTypes="AA">
                                      <p:cBhvr>
                                        <p:cTn id="79" dur="1000" fill="hold"/>
                                        <p:tgtEl>
                                          <p:spTgt spid="2"/>
                                        </p:tgtEl>
                                        <p:attrNameLst>
                                          <p:attrName>ppt_x</p:attrName>
                                          <p:attrName>ppt_y</p:attrName>
                                        </p:attrNameLst>
                                      </p:cBhvr>
                                      <p:rCtr x="24931" y="19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P spid="2" grpId="2"/>
      <p:bldP spid="8" grpId="0"/>
      <p:bldP spid="8" grpId="2"/>
      <p:bldP spid="10" grpId="0"/>
      <p:bldP spid="10" grpId="2"/>
      <p:bldP spid="11" grpId="0"/>
      <p:bldP spid="11" grpId="2"/>
      <p:bldP spid="19" grpId="0"/>
      <p:bldP spid="19" grpId="2"/>
      <p:bldP spid="20" grpId="0"/>
      <p:bldP spid="20" grpId="1"/>
      <p:bldP spid="21" grpId="0"/>
      <p:bldP spid="21" grpId="1"/>
      <p:bldP spid="22" grpId="0"/>
      <p:bldP spid="2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noAutofit/>
          </a:bodyPr>
          <a:lstStyle/>
          <a:p>
            <a:r>
              <a:rPr lang="pt-PT" sz="2400" b="1" dirty="0"/>
              <a:t>Assinala, das opções seguintes, as que completam a afirmação que se segue.</a:t>
            </a:r>
          </a:p>
          <a:p>
            <a:r>
              <a:rPr lang="pt-PT" sz="2400" b="1" dirty="0"/>
              <a:t>6. Na 1.</a:t>
            </a:r>
            <a:r>
              <a:rPr lang="pt-PT" sz="2400" b="1" dirty="0">
                <a:latin typeface="Arial" panose="020B0604020202020204" pitchFamily="34" charset="0"/>
                <a:cs typeface="Arial" panose="020B0604020202020204" pitchFamily="34" charset="0"/>
              </a:rPr>
              <a:t>ª</a:t>
            </a:r>
            <a:r>
              <a:rPr lang="pt-PT" sz="2400" b="1" dirty="0"/>
              <a:t> invasão francesa, Junot tomou medidas que provocaram o descontentamento da população. Identifica-as.</a:t>
            </a:r>
          </a:p>
          <a:p>
            <a:pPr marL="698500" indent="-342900">
              <a:buClrTx/>
              <a:buSzPct val="115000"/>
              <a:buFont typeface="Wingdings" panose="05000000000000000000" pitchFamily="2" charset="2"/>
              <a:buChar char="q"/>
            </a:pPr>
            <a:r>
              <a:rPr lang="pt-PT" sz="2400" dirty="0"/>
              <a:t>Passou a governar em nome do Papa.</a:t>
            </a:r>
          </a:p>
          <a:p>
            <a:pPr marL="698500" indent="-342900">
              <a:buClrTx/>
              <a:buSzPct val="115000"/>
              <a:buFont typeface="Wingdings" panose="05000000000000000000" pitchFamily="2" charset="2"/>
              <a:buChar char="q"/>
            </a:pPr>
            <a:r>
              <a:rPr lang="pt-PT" sz="2400" dirty="0"/>
              <a:t>Dissolveu a Junta de Regência, nomeada pelo Príncipe Regente, D. João.</a:t>
            </a:r>
          </a:p>
          <a:p>
            <a:pPr marL="698500" indent="-342900">
              <a:buClrTx/>
              <a:buSzPct val="115000"/>
              <a:buFont typeface="Wingdings" panose="05000000000000000000" pitchFamily="2" charset="2"/>
              <a:buChar char="q"/>
            </a:pPr>
            <a:r>
              <a:rPr lang="pt-PT" sz="2400" dirty="0"/>
              <a:t>Substituiu a bandeira portuguesa pela francesa no Castelo de S. Jorge, em Lisboa.</a:t>
            </a:r>
          </a:p>
          <a:p>
            <a:pPr marL="698500" indent="-342900">
              <a:buClrTx/>
              <a:buSzPct val="115000"/>
              <a:buFont typeface="Wingdings" panose="05000000000000000000" pitchFamily="2" charset="2"/>
              <a:buChar char="q"/>
            </a:pPr>
            <a:r>
              <a:rPr lang="pt-PT" sz="2400" dirty="0"/>
              <a:t>Criou uma nova moeda.</a:t>
            </a:r>
          </a:p>
          <a:p>
            <a:pPr marL="698500" indent="-342900">
              <a:buClrTx/>
              <a:buSzPct val="115000"/>
              <a:buFont typeface="Wingdings" panose="05000000000000000000" pitchFamily="2" charset="2"/>
              <a:buChar char="q"/>
            </a:pPr>
            <a:r>
              <a:rPr lang="pt-PT" sz="2400" dirty="0"/>
              <a:t>Passou a governar em nome de Napoleão.</a:t>
            </a:r>
          </a:p>
          <a:p>
            <a:pPr marL="698500" indent="-342900">
              <a:buClrTx/>
              <a:buSzPct val="115000"/>
              <a:buFont typeface="Wingdings" panose="05000000000000000000" pitchFamily="2" charset="2"/>
              <a:buChar char="q"/>
            </a:pPr>
            <a:r>
              <a:rPr lang="pt-PT" sz="2400" dirty="0"/>
              <a:t>Ordenou às suas tropas que ocupassem todo o País.</a:t>
            </a:r>
          </a:p>
        </p:txBody>
      </p:sp>
      <p:sp>
        <p:nvSpPr>
          <p:cNvPr id="14" name="Multiply 13"/>
          <p:cNvSpPr/>
          <p:nvPr/>
        </p:nvSpPr>
        <p:spPr>
          <a:xfrm>
            <a:off x="749638" y="2738839"/>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Multiply 8"/>
          <p:cNvSpPr/>
          <p:nvPr/>
        </p:nvSpPr>
        <p:spPr>
          <a:xfrm>
            <a:off x="749638" y="3536544"/>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Multiply 4"/>
          <p:cNvSpPr/>
          <p:nvPr/>
        </p:nvSpPr>
        <p:spPr>
          <a:xfrm>
            <a:off x="749638" y="4762215"/>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Multiply 6"/>
          <p:cNvSpPr/>
          <p:nvPr/>
        </p:nvSpPr>
        <p:spPr>
          <a:xfrm>
            <a:off x="749638" y="5229200"/>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1862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left)">
                                      <p:cBhvr>
                                        <p:cTn id="31" dur="500"/>
                                        <p:tgtEl>
                                          <p:spTgt spid="6">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left)">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animBg="1"/>
      <p:bldP spid="9" grpId="0"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noAutofit/>
          </a:bodyPr>
          <a:lstStyle/>
          <a:p>
            <a:r>
              <a:rPr lang="pt-PT" sz="2400" b="1" dirty="0"/>
              <a:t>7. Portugal não tinha meios humanos nem materiais para combater o exército francês; por isso, pediu auxílio a um país. Identifica-o.</a:t>
            </a:r>
          </a:p>
          <a:p>
            <a:pPr marL="698500" indent="-342900">
              <a:buClrTx/>
              <a:buSzPct val="115000"/>
              <a:buFont typeface="Wingdings" panose="05000000000000000000" pitchFamily="2" charset="2"/>
              <a:buChar char="q"/>
            </a:pPr>
            <a:r>
              <a:rPr lang="pt-PT" sz="2400" dirty="0"/>
              <a:t>Espanha.</a:t>
            </a:r>
          </a:p>
          <a:p>
            <a:pPr marL="698500" indent="-342900">
              <a:buClrTx/>
              <a:buSzPct val="115000"/>
              <a:buFont typeface="Wingdings" panose="05000000000000000000" pitchFamily="2" charset="2"/>
              <a:buChar char="q"/>
            </a:pPr>
            <a:r>
              <a:rPr lang="pt-PT" sz="2400" dirty="0"/>
              <a:t>EUA.</a:t>
            </a:r>
          </a:p>
          <a:p>
            <a:pPr marL="698500" indent="-342900">
              <a:buClrTx/>
              <a:buSzPct val="115000"/>
              <a:buFont typeface="Wingdings" panose="05000000000000000000" pitchFamily="2" charset="2"/>
              <a:buChar char="q"/>
            </a:pPr>
            <a:r>
              <a:rPr lang="pt-PT" sz="2400" dirty="0"/>
              <a:t>Inglaterra.</a:t>
            </a:r>
          </a:p>
          <a:p>
            <a:pPr marL="355600">
              <a:buClrTx/>
              <a:buSzPct val="115000"/>
            </a:pPr>
            <a:endParaRPr lang="pt-PT" sz="2400" dirty="0"/>
          </a:p>
          <a:p>
            <a:r>
              <a:rPr lang="pt-PT" sz="2400" b="1" dirty="0"/>
              <a:t>8. Durante a 1.</a:t>
            </a:r>
            <a:r>
              <a:rPr lang="pt-PT" sz="2400" b="1" dirty="0">
                <a:latin typeface="Arial" panose="020B0604020202020204" pitchFamily="34" charset="0"/>
                <a:cs typeface="Arial" panose="020B0604020202020204" pitchFamily="34" charset="0"/>
              </a:rPr>
              <a:t>ª</a:t>
            </a:r>
            <a:r>
              <a:rPr lang="pt-PT" sz="2400" b="1" dirty="0"/>
              <a:t> invasão, a ajuda levou os Portugueses à vitória nas batalhas de...</a:t>
            </a:r>
          </a:p>
          <a:p>
            <a:pPr marL="698500" indent="-342900">
              <a:buClrTx/>
              <a:buSzPct val="115000"/>
              <a:buFont typeface="Wingdings" panose="05000000000000000000" pitchFamily="2" charset="2"/>
              <a:buChar char="q"/>
            </a:pPr>
            <a:r>
              <a:rPr lang="pt-PT" sz="2400" dirty="0"/>
              <a:t>Roliça e Buçaco;</a:t>
            </a:r>
          </a:p>
          <a:p>
            <a:pPr marL="698500" indent="-342900">
              <a:buClrTx/>
              <a:buSzPct val="115000"/>
              <a:buFont typeface="Wingdings" panose="05000000000000000000" pitchFamily="2" charset="2"/>
              <a:buChar char="q"/>
            </a:pPr>
            <a:r>
              <a:rPr lang="pt-PT" sz="2400" dirty="0"/>
              <a:t>Roliça e Vimeiro;</a:t>
            </a:r>
          </a:p>
          <a:p>
            <a:pPr marL="698500" indent="-342900">
              <a:buClrTx/>
              <a:buSzPct val="115000"/>
              <a:buFont typeface="Wingdings" panose="05000000000000000000" pitchFamily="2" charset="2"/>
              <a:buChar char="q"/>
            </a:pPr>
            <a:r>
              <a:rPr lang="pt-PT" sz="2400" dirty="0"/>
              <a:t>Buçaco, Roliça e Vimeiro.</a:t>
            </a:r>
          </a:p>
          <a:p>
            <a:pPr>
              <a:buClrTx/>
              <a:buSzPct val="115000"/>
            </a:pPr>
            <a:endParaRPr lang="pt-PT" sz="2400" dirty="0"/>
          </a:p>
        </p:txBody>
      </p:sp>
      <p:sp>
        <p:nvSpPr>
          <p:cNvPr id="14" name="Multiply 13"/>
          <p:cNvSpPr/>
          <p:nvPr/>
        </p:nvSpPr>
        <p:spPr>
          <a:xfrm>
            <a:off x="749638" y="2738839"/>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Multiply 8"/>
          <p:cNvSpPr/>
          <p:nvPr/>
        </p:nvSpPr>
        <p:spPr>
          <a:xfrm>
            <a:off x="749638" y="4895787"/>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24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left)">
                                      <p:cBhvr>
                                        <p:cTn id="29" dur="500"/>
                                        <p:tgtEl>
                                          <p:spTgt spid="6">
                                            <p:txEl>
                                              <p:pRg st="5" end="5"/>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left)">
                                      <p:cBhvr>
                                        <p:cTn id="33" dur="500"/>
                                        <p:tgtEl>
                                          <p:spTgt spid="6">
                                            <p:txEl>
                                              <p:pRg st="6" end="6"/>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left)">
                                      <p:cBhvr>
                                        <p:cTn id="37" dur="500"/>
                                        <p:tgtEl>
                                          <p:spTgt spid="6">
                                            <p:txEl>
                                              <p:pRg st="7" end="7"/>
                                            </p:txEl>
                                          </p:spTgt>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wipe(left)">
                                      <p:cBhvr>
                                        <p:cTn id="41" dur="500"/>
                                        <p:tgtEl>
                                          <p:spTgt spid="6">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noAutofit/>
          </a:bodyPr>
          <a:lstStyle/>
          <a:p>
            <a:r>
              <a:rPr lang="pt-PT" sz="2400" b="1" dirty="0"/>
              <a:t>9. A 2.</a:t>
            </a:r>
            <a:r>
              <a:rPr lang="pt-PT" sz="2400" b="1" dirty="0">
                <a:latin typeface="Arial" panose="020B0604020202020204" pitchFamily="34" charset="0"/>
                <a:cs typeface="Arial" panose="020B0604020202020204" pitchFamily="34" charset="0"/>
              </a:rPr>
              <a:t>ª</a:t>
            </a:r>
            <a:r>
              <a:rPr lang="pt-PT" sz="2400" b="1" dirty="0"/>
              <a:t> invasão francesa revelou que portugueses e ingleses estavam bem organizados militarmente, o que levou </a:t>
            </a:r>
            <a:r>
              <a:rPr lang="pt-PT" sz="2400" b="1" dirty="0" err="1"/>
              <a:t>Soult</a:t>
            </a:r>
            <a:r>
              <a:rPr lang="pt-PT" sz="2400" b="1" dirty="0"/>
              <a:t> a...</a:t>
            </a:r>
          </a:p>
          <a:p>
            <a:pPr marL="698500" indent="-342900">
              <a:buClrTx/>
              <a:buSzPct val="115000"/>
              <a:buFont typeface="Wingdings" panose="05000000000000000000" pitchFamily="2" charset="2"/>
              <a:buChar char="q"/>
            </a:pPr>
            <a:r>
              <a:rPr lang="pt-PT" sz="2400" dirty="0"/>
              <a:t>retirar-se do território português.</a:t>
            </a:r>
          </a:p>
          <a:p>
            <a:pPr marL="698500" indent="-342900">
              <a:buClrTx/>
              <a:buSzPct val="115000"/>
              <a:buFont typeface="Wingdings" panose="05000000000000000000" pitchFamily="2" charset="2"/>
              <a:buChar char="q"/>
            </a:pPr>
            <a:r>
              <a:rPr lang="pt-PT" sz="2400" dirty="0"/>
              <a:t>reforçar o seu exército.</a:t>
            </a:r>
          </a:p>
          <a:p>
            <a:pPr marL="698500" indent="-342900">
              <a:buClrTx/>
              <a:buSzPct val="115000"/>
              <a:buFont typeface="Wingdings" panose="05000000000000000000" pitchFamily="2" charset="2"/>
              <a:buChar char="q"/>
            </a:pPr>
            <a:r>
              <a:rPr lang="pt-PT" sz="2400" dirty="0"/>
              <a:t>fazer um acordo de paz com os Portugueses.</a:t>
            </a:r>
          </a:p>
          <a:p>
            <a:pPr marL="355600">
              <a:buClrTx/>
              <a:buSzPct val="115000"/>
            </a:pPr>
            <a:endParaRPr lang="pt-PT" sz="2400" dirty="0"/>
          </a:p>
          <a:p>
            <a:r>
              <a:rPr lang="pt-PT" sz="2400" b="1" dirty="0"/>
              <a:t>10. Na 3.</a:t>
            </a:r>
            <a:r>
              <a:rPr lang="pt-PT" sz="2400" b="1" dirty="0">
                <a:latin typeface="Arial" panose="020B0604020202020204" pitchFamily="34" charset="0"/>
                <a:cs typeface="Arial" panose="020B0604020202020204" pitchFamily="34" charset="0"/>
              </a:rPr>
              <a:t>ª</a:t>
            </a:r>
            <a:r>
              <a:rPr lang="pt-PT" sz="2400" b="1" dirty="0"/>
              <a:t> invasão francesa, as tropas luso-inglesas derrotaram os franceses na batalha do Buçaco e...</a:t>
            </a:r>
          </a:p>
          <a:p>
            <a:pPr marL="698500" indent="-342900">
              <a:buClrTx/>
              <a:buSzPct val="115000"/>
              <a:buFont typeface="Wingdings" panose="05000000000000000000" pitchFamily="2" charset="2"/>
              <a:buChar char="q"/>
            </a:pPr>
            <a:r>
              <a:rPr lang="pt-PT" sz="2400" dirty="0"/>
              <a:t>nas Linhas de Torres Vedras.</a:t>
            </a:r>
          </a:p>
          <a:p>
            <a:pPr marL="698500" indent="-342900">
              <a:buClrTx/>
              <a:buSzPct val="115000"/>
              <a:buFont typeface="Wingdings" panose="05000000000000000000" pitchFamily="2" charset="2"/>
              <a:buChar char="q"/>
            </a:pPr>
            <a:r>
              <a:rPr lang="pt-PT" sz="2400" dirty="0"/>
              <a:t>nas Linhas </a:t>
            </a:r>
            <a:r>
              <a:rPr lang="pt-PT" sz="2400"/>
              <a:t>de Elvas.</a:t>
            </a:r>
            <a:endParaRPr lang="pt-PT" sz="2400" dirty="0"/>
          </a:p>
          <a:p>
            <a:pPr marL="698500" indent="-342900">
              <a:buClrTx/>
              <a:buSzPct val="115000"/>
              <a:buFont typeface="Wingdings" panose="05000000000000000000" pitchFamily="2" charset="2"/>
              <a:buChar char="q"/>
            </a:pPr>
            <a:r>
              <a:rPr lang="pt-PT" sz="2400" dirty="0"/>
              <a:t>na Batalha de S. Mamede.</a:t>
            </a:r>
          </a:p>
          <a:p>
            <a:pPr>
              <a:buClrTx/>
              <a:buSzPct val="115000"/>
            </a:pPr>
            <a:endParaRPr lang="pt-PT" sz="2400" dirty="0"/>
          </a:p>
        </p:txBody>
      </p:sp>
      <p:sp>
        <p:nvSpPr>
          <p:cNvPr id="14" name="Multiply 13"/>
          <p:cNvSpPr/>
          <p:nvPr/>
        </p:nvSpPr>
        <p:spPr>
          <a:xfrm>
            <a:off x="749638" y="1484628"/>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Multiply 8"/>
          <p:cNvSpPr/>
          <p:nvPr/>
        </p:nvSpPr>
        <p:spPr>
          <a:xfrm>
            <a:off x="749638" y="4104955"/>
            <a:ext cx="216024" cy="216024"/>
          </a:xfrm>
          <a:prstGeom prst="mathMultiply">
            <a:avLst>
              <a:gd name="adj1" fmla="val 111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35700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left)">
                                      <p:cBhvr>
                                        <p:cTn id="29" dur="500"/>
                                        <p:tgtEl>
                                          <p:spTgt spid="6">
                                            <p:txEl>
                                              <p:pRg st="5" end="5"/>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left)">
                                      <p:cBhvr>
                                        <p:cTn id="33" dur="500"/>
                                        <p:tgtEl>
                                          <p:spTgt spid="6">
                                            <p:txEl>
                                              <p:pRg st="6" end="6"/>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left)">
                                      <p:cBhvr>
                                        <p:cTn id="37" dur="500"/>
                                        <p:tgtEl>
                                          <p:spTgt spid="6">
                                            <p:txEl>
                                              <p:pRg st="7" end="7"/>
                                            </p:txEl>
                                          </p:spTgt>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wipe(left)">
                                      <p:cBhvr>
                                        <p:cTn id="41" dur="500"/>
                                        <p:tgtEl>
                                          <p:spTgt spid="6">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uiExpand="1"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60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pt-PT" b="1" dirty="0">
                <a:latin typeface="Calibri" panose="020F0502020204030204" pitchFamily="34" charset="0"/>
                <a:cs typeface="Arial" pitchFamily="34" charset="0"/>
              </a:rPr>
              <a:t>Quem fez esta revolução?</a:t>
            </a:r>
          </a:p>
          <a:p>
            <a:pPr marL="342900" indent="-166688">
              <a:buFont typeface="Arial" panose="020B0604020202020204" pitchFamily="34" charset="0"/>
              <a:buChar char="•"/>
            </a:pPr>
            <a:r>
              <a:rPr lang="pt-PT" dirty="0">
                <a:latin typeface="Calibri" panose="020F0502020204030204" pitchFamily="34" charset="0"/>
                <a:cs typeface="Arial" pitchFamily="34" charset="0"/>
              </a:rPr>
              <a:t>Burguesia;</a:t>
            </a:r>
          </a:p>
          <a:p>
            <a:pPr marL="342900" indent="-166688">
              <a:buFont typeface="Arial" panose="020B0604020202020204" pitchFamily="34" charset="0"/>
              <a:buChar char="•"/>
            </a:pPr>
            <a:r>
              <a:rPr lang="pt-PT" dirty="0">
                <a:latin typeface="Calibri" panose="020F0502020204030204" pitchFamily="34" charset="0"/>
                <a:cs typeface="Arial" pitchFamily="34" charset="0"/>
              </a:rPr>
              <a:t>Povo.</a:t>
            </a:r>
          </a:p>
          <a:p>
            <a:r>
              <a:rPr lang="pt-PT" b="1" dirty="0">
                <a:latin typeface="Calibri" panose="020F0502020204030204" pitchFamily="34" charset="0"/>
                <a:cs typeface="Arial" pitchFamily="34" charset="0"/>
              </a:rPr>
              <a:t>Que ideais ou princípios eram defendidos nesta revolução?</a:t>
            </a:r>
          </a:p>
          <a:p>
            <a:pPr marL="342900" indent="-166688">
              <a:buFont typeface="Arial" panose="020B0604020202020204" pitchFamily="34" charset="0"/>
              <a:buChar char="•"/>
            </a:pPr>
            <a:r>
              <a:rPr lang="pt-PT" dirty="0">
                <a:latin typeface="Calibri" panose="020F0502020204030204" pitchFamily="34" charset="0"/>
                <a:cs typeface="Arial" pitchFamily="34" charset="0"/>
              </a:rPr>
              <a:t>Liberdade;</a:t>
            </a:r>
          </a:p>
          <a:p>
            <a:pPr marL="342900" indent="-166688">
              <a:buFont typeface="Arial" panose="020B0604020202020204" pitchFamily="34" charset="0"/>
              <a:buChar char="•"/>
            </a:pPr>
            <a:r>
              <a:rPr lang="pt-PT" dirty="0">
                <a:latin typeface="Calibri" panose="020F0502020204030204" pitchFamily="34" charset="0"/>
                <a:cs typeface="Arial" pitchFamily="34" charset="0"/>
              </a:rPr>
              <a:t>Igualdade;</a:t>
            </a:r>
          </a:p>
          <a:p>
            <a:pPr marL="342900" indent="-166688">
              <a:buFont typeface="Arial" panose="020B0604020202020204" pitchFamily="34" charset="0"/>
              <a:buChar char="•"/>
            </a:pPr>
            <a:r>
              <a:rPr lang="pt-PT" dirty="0">
                <a:latin typeface="Calibri" panose="020F0502020204030204" pitchFamily="34" charset="0"/>
                <a:cs typeface="Arial" pitchFamily="34" charset="0"/>
              </a:rPr>
              <a:t>Fraternidade.</a:t>
            </a:r>
          </a:p>
        </p:txBody>
      </p:sp>
      <p:pic>
        <p:nvPicPr>
          <p:cNvPr id="14338" name="Picture 2" descr="Resultado de imagem para revolução francesa liberdade igualdade e fraternidade"/>
          <p:cNvPicPr>
            <a:picLocks noChangeAspect="1" noChangeArrowheads="1"/>
          </p:cNvPicPr>
          <p:nvPr/>
        </p:nvPicPr>
        <p:blipFill>
          <a:blip r:embed="rId2" cstate="print"/>
          <a:srcRect/>
          <a:stretch>
            <a:fillRect/>
          </a:stretch>
        </p:blipFill>
        <p:spPr bwMode="auto">
          <a:xfrm>
            <a:off x="2828673" y="4075894"/>
            <a:ext cx="3486654" cy="2052768"/>
          </a:xfrm>
          <a:prstGeom prst="rect">
            <a:avLst/>
          </a:prstGeom>
          <a:noFill/>
        </p:spPr>
      </p:pic>
      <p:sp>
        <p:nvSpPr>
          <p:cNvPr id="3" name="Text Placeholder 2"/>
          <p:cNvSpPr>
            <a:spLocks noGrp="1"/>
          </p:cNvSpPr>
          <p:nvPr>
            <p:ph type="body" sz="quarter" idx="11"/>
          </p:nvPr>
        </p:nvSpPr>
        <p:spPr/>
        <p:txBody>
          <a:bodyPr/>
          <a:lstStyle/>
          <a:p>
            <a:r>
              <a:rPr lang="pt-PT" dirty="0"/>
              <a:t>A REVOLUÇÃO FRANCESA - 1789</a:t>
            </a:r>
          </a:p>
        </p:txBody>
      </p:sp>
      <p:sp>
        <p:nvSpPr>
          <p:cNvPr id="18" name="CaixaDeTexto 6"/>
          <p:cNvSpPr txBox="1"/>
          <p:nvPr/>
        </p:nvSpPr>
        <p:spPr>
          <a:xfrm>
            <a:off x="2828673" y="6321106"/>
            <a:ext cx="3524754" cy="307777"/>
          </a:xfrm>
          <a:prstGeom prst="rect">
            <a:avLst/>
          </a:prstGeom>
          <a:solidFill>
            <a:schemeClr val="bg2"/>
          </a:solidFill>
        </p:spPr>
        <p:txBody>
          <a:bodyPr wrap="square" rtlCol="0">
            <a:spAutoFit/>
          </a:bodyPr>
          <a:lstStyle/>
          <a:p>
            <a:pPr algn="ctr"/>
            <a:r>
              <a:rPr lang="pt-PT" sz="1400" dirty="0"/>
              <a:t>Liberdade, Igualdade, Fraternidade.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750"/>
                                        <p:tgtEl>
                                          <p:spTgt spid="2">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75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750"/>
                                        <p:tgtEl>
                                          <p:spTgt spid="2">
                                            <p:txEl>
                                              <p:pRg st="3" end="3"/>
                                            </p:txEl>
                                          </p:spTgt>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750"/>
                                        <p:tgtEl>
                                          <p:spTgt spid="2">
                                            <p:txEl>
                                              <p:pRg st="4" end="4"/>
                                            </p:txEl>
                                          </p:spTgt>
                                        </p:tgtEl>
                                      </p:cBhvr>
                                    </p:animEffect>
                                  </p:childTnLst>
                                </p:cTn>
                              </p:par>
                            </p:childTnLst>
                          </p:cTn>
                        </p:par>
                        <p:par>
                          <p:cTn id="25" fill="hold">
                            <p:stCondLst>
                              <p:cond delay="3750"/>
                            </p:stCondLst>
                            <p:childTnLst>
                              <p:par>
                                <p:cTn id="26" presetID="22" presetClass="entr" presetSubtype="8"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750"/>
                                        <p:tgtEl>
                                          <p:spTgt spid="2">
                                            <p:txEl>
                                              <p:pRg st="5" end="5"/>
                                            </p:txEl>
                                          </p:spTgt>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750"/>
                                        <p:tgtEl>
                                          <p:spTgt spid="2">
                                            <p:txEl>
                                              <p:pRg st="6" end="6"/>
                                            </p:txEl>
                                          </p:spTgt>
                                        </p:tgtEl>
                                      </p:cBhvr>
                                    </p:animEffect>
                                  </p:childTnLst>
                                </p:cTn>
                              </p:par>
                              <p:par>
                                <p:cTn id="33" presetID="4" presetClass="entr" presetSubtype="32" fill="hold" nodeType="withEffect">
                                  <p:stCondLst>
                                    <p:cond delay="0"/>
                                  </p:stCondLst>
                                  <p:childTnLst>
                                    <p:set>
                                      <p:cBhvr>
                                        <p:cTn id="34" dur="1" fill="hold">
                                          <p:stCondLst>
                                            <p:cond delay="0"/>
                                          </p:stCondLst>
                                        </p:cTn>
                                        <p:tgtEl>
                                          <p:spTgt spid="14338"/>
                                        </p:tgtEl>
                                        <p:attrNameLst>
                                          <p:attrName>style.visibility</p:attrName>
                                        </p:attrNameLst>
                                      </p:cBhvr>
                                      <p:to>
                                        <p:strVal val="visible"/>
                                      </p:to>
                                    </p:set>
                                    <p:animEffect transition="in" filter="box(out)">
                                      <p:cBhvr>
                                        <p:cTn id="35" dur="2000"/>
                                        <p:tgtEl>
                                          <p:spTgt spid="14338"/>
                                        </p:tgtEl>
                                      </p:cBhvr>
                                    </p:animEffect>
                                  </p:childTnLst>
                                </p:cTn>
                              </p:par>
                            </p:childTnLst>
                          </p:cTn>
                        </p:par>
                        <p:par>
                          <p:cTn id="36" fill="hold">
                            <p:stCondLst>
                              <p:cond delay="6500"/>
                            </p:stCondLst>
                            <p:childTnLst>
                              <p:par>
                                <p:cTn id="37" presetID="4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42" y="3068961"/>
            <a:ext cx="5626917" cy="3648118"/>
          </a:xfrm>
          <a:prstGeom prst="rect">
            <a:avLst/>
          </a:prstGeom>
        </p:spPr>
      </p:pic>
      <p:sp>
        <p:nvSpPr>
          <p:cNvPr id="3" name="Text Placeholder 2"/>
          <p:cNvSpPr>
            <a:spLocks noGrp="1"/>
          </p:cNvSpPr>
          <p:nvPr>
            <p:ph type="body" sz="quarter" idx="10"/>
          </p:nvPr>
        </p:nvSpPr>
        <p:spPr/>
        <p:txBody>
          <a:bodyPr/>
          <a:lstStyle/>
          <a:p>
            <a:r>
              <a:rPr lang="pt-PT" b="1" dirty="0">
                <a:latin typeface="Calibri" panose="020F0502020204030204" pitchFamily="34" charset="0"/>
                <a:cs typeface="Arial" pitchFamily="34" charset="0"/>
              </a:rPr>
              <a:t>Que impacto teve esta revolução para o poder do rei?</a:t>
            </a:r>
          </a:p>
          <a:p>
            <a:r>
              <a:rPr lang="pt-PT" dirty="0">
                <a:latin typeface="Calibri" panose="020F0502020204030204" pitchFamily="34" charset="0"/>
                <a:cs typeface="Arial" pitchFamily="34" charset="0"/>
              </a:rPr>
              <a:t>Na defesa da igualdade, os revolucionários exigiam o fim do regime absolutista.</a:t>
            </a:r>
          </a:p>
        </p:txBody>
      </p:sp>
      <p:sp>
        <p:nvSpPr>
          <p:cNvPr id="8" name="Text Placeholder 7"/>
          <p:cNvSpPr>
            <a:spLocks noGrp="1"/>
          </p:cNvSpPr>
          <p:nvPr>
            <p:ph type="body" sz="quarter" idx="11"/>
          </p:nvPr>
        </p:nvSpPr>
        <p:spPr/>
        <p:txBody>
          <a:bodyPr/>
          <a:lstStyle/>
          <a:p>
            <a:r>
              <a:rPr lang="pt-PT" dirty="0"/>
              <a:t>A REVOLUÇÃO FRANCESA - 1789</a:t>
            </a:r>
          </a:p>
        </p:txBody>
      </p:sp>
      <p:sp>
        <p:nvSpPr>
          <p:cNvPr id="11" name="Seta para a direita 3"/>
          <p:cNvSpPr/>
          <p:nvPr/>
        </p:nvSpPr>
        <p:spPr>
          <a:xfrm rot="5400000">
            <a:off x="4321966" y="2088547"/>
            <a:ext cx="500066" cy="671145"/>
          </a:xfrm>
          <a:prstGeom prst="rightArrow">
            <a:avLst>
              <a:gd name="adj1" fmla="val 63155"/>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4"/>
          <p:cNvSpPr txBox="1"/>
          <p:nvPr/>
        </p:nvSpPr>
        <p:spPr>
          <a:xfrm>
            <a:off x="2771800" y="2668850"/>
            <a:ext cx="3636252" cy="400110"/>
          </a:xfrm>
          <a:prstGeom prst="rect">
            <a:avLst/>
          </a:prstGeom>
          <a:noFill/>
        </p:spPr>
        <p:txBody>
          <a:bodyPr wrap="none" rtlCol="0">
            <a:spAutoFit/>
          </a:bodyPr>
          <a:lstStyle/>
          <a:p>
            <a:pPr algn="ctr"/>
            <a:r>
              <a:rPr lang="pt-PT" sz="2000" b="1" dirty="0"/>
              <a:t>FIM DA MONARQUIA ABSOLUTA</a:t>
            </a:r>
          </a:p>
        </p:txBody>
      </p:sp>
      <p:sp>
        <p:nvSpPr>
          <p:cNvPr id="15" name="CaixaDeTexto 6"/>
          <p:cNvSpPr txBox="1"/>
          <p:nvPr/>
        </p:nvSpPr>
        <p:spPr>
          <a:xfrm>
            <a:off x="1797269" y="6146140"/>
            <a:ext cx="5549462" cy="523220"/>
          </a:xfrm>
          <a:prstGeom prst="rect">
            <a:avLst/>
          </a:prstGeom>
          <a:solidFill>
            <a:schemeClr val="bg1"/>
          </a:solidFill>
        </p:spPr>
        <p:txBody>
          <a:bodyPr wrap="square" rtlCol="0">
            <a:spAutoFit/>
          </a:bodyPr>
          <a:lstStyle/>
          <a:p>
            <a:pPr algn="ctr"/>
            <a:r>
              <a:rPr lang="pt-PT" sz="1400" dirty="0">
                <a:latin typeface="Calibri" panose="020F0502020204030204" pitchFamily="34" charset="0"/>
                <a:cs typeface="Arial" pitchFamily="34" charset="0"/>
              </a:rPr>
              <a:t>O rei Luís XVI e a rainha Maria Antonieta foram condenados </a:t>
            </a:r>
            <a:br>
              <a:rPr lang="pt-PT" sz="1400" dirty="0">
                <a:latin typeface="Calibri" panose="020F0502020204030204" pitchFamily="34" charset="0"/>
                <a:cs typeface="Arial" pitchFamily="34" charset="0"/>
              </a:rPr>
            </a:br>
            <a:r>
              <a:rPr lang="pt-PT" sz="1400" dirty="0">
                <a:latin typeface="Calibri" panose="020F0502020204030204" pitchFamily="34" charset="0"/>
                <a:cs typeface="Arial" pitchFamily="34" charset="0"/>
              </a:rPr>
              <a:t>à morte na </a:t>
            </a:r>
            <a:r>
              <a:rPr lang="pt-PT" sz="1400" b="1" dirty="0">
                <a:latin typeface="Calibri" panose="020F0502020204030204" pitchFamily="34" charset="0"/>
                <a:cs typeface="Arial" pitchFamily="34" charset="0"/>
              </a:rPr>
              <a:t>guilhotina</a:t>
            </a:r>
            <a:r>
              <a:rPr lang="pt-PT" sz="1400" dirty="0">
                <a:latin typeface="Calibri" panose="020F0502020204030204" pitchFamily="34" charset="0"/>
                <a:cs typeface="Arial"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outVertical)">
                                      <p:cBhvr>
                                        <p:cTn id="26" dur="750"/>
                                        <p:tgtEl>
                                          <p:spTgt spid="9"/>
                                        </p:tgtEl>
                                      </p:cBhvr>
                                    </p:animEffect>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pt-PT" b="1" dirty="0">
                <a:latin typeface="Calibri" panose="020F0502020204030204" pitchFamily="34" charset="0"/>
                <a:cs typeface="Arial" pitchFamily="34" charset="0"/>
              </a:rPr>
              <a:t>Quais as consequências da revolução para a sociedade?</a:t>
            </a:r>
          </a:p>
          <a:p>
            <a:pPr marL="342900" indent="-166688">
              <a:buFont typeface="Arial" panose="020B0604020202020204" pitchFamily="34" charset="0"/>
              <a:buChar char="•"/>
            </a:pPr>
            <a:r>
              <a:rPr lang="pt-PT" dirty="0">
                <a:latin typeface="Calibri" panose="020F0502020204030204" pitchFamily="34" charset="0"/>
                <a:cs typeface="Arial" pitchFamily="34" charset="0"/>
              </a:rPr>
              <a:t>A </a:t>
            </a:r>
            <a:r>
              <a:rPr lang="pt-PT" b="1" dirty="0">
                <a:latin typeface="Calibri" panose="020F0502020204030204" pitchFamily="34" charset="0"/>
                <a:cs typeface="Arial" pitchFamily="34" charset="0"/>
              </a:rPr>
              <a:t>nobreza e o clero perderam privilégios</a:t>
            </a:r>
            <a:r>
              <a:rPr lang="pt-PT" dirty="0">
                <a:latin typeface="Calibri" panose="020F0502020204030204" pitchFamily="34" charset="0"/>
                <a:cs typeface="Arial" pitchFamily="34" charset="0"/>
              </a:rPr>
              <a:t> – deixaram, por exemplo, de ter o direito de cobrar impostos ao povo, o que lhes reduziu a fonte de rendimento.</a:t>
            </a:r>
          </a:p>
        </p:txBody>
      </p:sp>
      <p:sp>
        <p:nvSpPr>
          <p:cNvPr id="3" name="Text Placeholder 2"/>
          <p:cNvSpPr>
            <a:spLocks noGrp="1"/>
          </p:cNvSpPr>
          <p:nvPr>
            <p:ph type="body" sz="quarter" idx="11"/>
          </p:nvPr>
        </p:nvSpPr>
        <p:spPr/>
        <p:txBody>
          <a:bodyPr/>
          <a:lstStyle/>
          <a:p>
            <a:r>
              <a:rPr lang="pt-PT" dirty="0"/>
              <a:t>A REVOLUÇÃO FRANCESA - 1789</a:t>
            </a:r>
          </a:p>
        </p:txBody>
      </p:sp>
    </p:spTree>
    <p:extLst>
      <p:ext uri="{BB962C8B-B14F-4D97-AF65-F5344CB8AC3E}">
        <p14:creationId xmlns:p14="http://schemas.microsoft.com/office/powerpoint/2010/main" val="91800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03" y="1449846"/>
            <a:ext cx="8859790" cy="4979204"/>
          </a:xfrm>
          <a:prstGeom prst="rect">
            <a:avLst/>
          </a:prstGeom>
        </p:spPr>
      </p:pic>
      <p:sp>
        <p:nvSpPr>
          <p:cNvPr id="8" name="Text Placeholder 7"/>
          <p:cNvSpPr>
            <a:spLocks noGrp="1"/>
          </p:cNvSpPr>
          <p:nvPr>
            <p:ph type="body" sz="quarter" idx="10"/>
          </p:nvPr>
        </p:nvSpPr>
        <p:spPr>
          <a:xfrm>
            <a:off x="263525" y="692696"/>
            <a:ext cx="8616950" cy="5898604"/>
          </a:xfrm>
        </p:spPr>
        <p:txBody>
          <a:bodyPr/>
          <a:lstStyle/>
          <a:p>
            <a:pPr>
              <a:lnSpc>
                <a:spcPct val="100000"/>
              </a:lnSpc>
            </a:pPr>
            <a:r>
              <a:rPr lang="pt-PT" dirty="0">
                <a:latin typeface="Calibri" panose="020F0502020204030204" pitchFamily="34" charset="0"/>
                <a:cs typeface="Arial" pitchFamily="34" charset="0"/>
              </a:rPr>
              <a:t>Os ideais defendidos pela Revolução Francesa chegaram a todo o Mundo e foram responsáveis por outras revoluções.</a:t>
            </a:r>
          </a:p>
        </p:txBody>
      </p:sp>
      <p:sp>
        <p:nvSpPr>
          <p:cNvPr id="14" name="CaixaDeTexto 6"/>
          <p:cNvSpPr txBox="1"/>
          <p:nvPr/>
        </p:nvSpPr>
        <p:spPr>
          <a:xfrm>
            <a:off x="1259632" y="6202677"/>
            <a:ext cx="6624736" cy="338554"/>
          </a:xfrm>
          <a:prstGeom prst="rect">
            <a:avLst/>
          </a:prstGeom>
          <a:solidFill>
            <a:schemeClr val="bg1"/>
          </a:solidFill>
        </p:spPr>
        <p:txBody>
          <a:bodyPr wrap="square" rtlCol="0">
            <a:spAutoFit/>
          </a:bodyPr>
          <a:lstStyle/>
          <a:p>
            <a:pPr algn="ctr"/>
            <a:r>
              <a:rPr lang="pt-PT" sz="1600" dirty="0">
                <a:latin typeface="Calibri" panose="020F0502020204030204" pitchFamily="34" charset="0"/>
                <a:cs typeface="Arial" pitchFamily="34" charset="0"/>
              </a:rPr>
              <a:t>Algumas revoluções liberais inspiradas nas Revoluções Americana e Francesa.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3525" y="692696"/>
            <a:ext cx="8616950" cy="5898604"/>
          </a:xfrm>
        </p:spPr>
        <p:txBody>
          <a:bodyPr/>
          <a:lstStyle/>
          <a:p>
            <a:pPr>
              <a:lnSpc>
                <a:spcPct val="100000"/>
              </a:lnSpc>
            </a:pPr>
            <a:r>
              <a:rPr lang="pt-PT" dirty="0">
                <a:latin typeface="Calibri" panose="020F0502020204030204" pitchFamily="34" charset="0"/>
                <a:cs typeface="Arial" pitchFamily="34" charset="0"/>
              </a:rPr>
              <a:t>Os ideais defendidos pela Revolução Francesa chegaram a todo o Mundo e foram responsáveis por outras revoluções.</a:t>
            </a:r>
          </a:p>
          <a:p>
            <a:pPr lvl="0">
              <a:lnSpc>
                <a:spcPct val="100000"/>
              </a:lnSpc>
            </a:pPr>
            <a:r>
              <a:rPr lang="pt-PT" dirty="0">
                <a:solidFill>
                  <a:prstClr val="black"/>
                </a:solidFill>
                <a:latin typeface="Calibri" panose="020F0502020204030204" pitchFamily="34" charset="0"/>
                <a:cs typeface="Arial" pitchFamily="34" charset="0"/>
              </a:rPr>
              <a:t>Alguns reis absolutistas europeus, </a:t>
            </a:r>
            <a:br>
              <a:rPr lang="pt-PT" dirty="0">
                <a:solidFill>
                  <a:prstClr val="black"/>
                </a:solidFill>
                <a:latin typeface="Calibri" panose="020F0502020204030204" pitchFamily="34" charset="0"/>
                <a:cs typeface="Arial" pitchFamily="34" charset="0"/>
              </a:rPr>
            </a:br>
            <a:r>
              <a:rPr lang="pt-PT" dirty="0">
                <a:solidFill>
                  <a:prstClr val="black"/>
                </a:solidFill>
                <a:latin typeface="Calibri" panose="020F0502020204030204" pitchFamily="34" charset="0"/>
                <a:cs typeface="Arial" pitchFamily="34" charset="0"/>
              </a:rPr>
              <a:t>com receio que as novas ideias </a:t>
            </a:r>
            <a:br>
              <a:rPr lang="pt-PT" dirty="0">
                <a:solidFill>
                  <a:prstClr val="black"/>
                </a:solidFill>
                <a:latin typeface="Calibri" panose="020F0502020204030204" pitchFamily="34" charset="0"/>
                <a:cs typeface="Arial" pitchFamily="34" charset="0"/>
              </a:rPr>
            </a:br>
            <a:r>
              <a:rPr lang="pt-PT" dirty="0">
                <a:solidFill>
                  <a:prstClr val="black"/>
                </a:solidFill>
                <a:latin typeface="Calibri" panose="020F0502020204030204" pitchFamily="34" charset="0"/>
                <a:cs typeface="Arial" pitchFamily="34" charset="0"/>
              </a:rPr>
              <a:t>revolucionárias influenciassem os seus </a:t>
            </a:r>
            <a:br>
              <a:rPr lang="pt-PT" dirty="0">
                <a:solidFill>
                  <a:prstClr val="black"/>
                </a:solidFill>
                <a:latin typeface="Calibri" panose="020F0502020204030204" pitchFamily="34" charset="0"/>
                <a:cs typeface="Arial" pitchFamily="34" charset="0"/>
              </a:rPr>
            </a:br>
            <a:r>
              <a:rPr lang="pt-PT" dirty="0">
                <a:solidFill>
                  <a:prstClr val="black"/>
                </a:solidFill>
                <a:latin typeface="Calibri" panose="020F0502020204030204" pitchFamily="34" charset="0"/>
                <a:cs typeface="Arial" pitchFamily="34" charset="0"/>
              </a:rPr>
              <a:t>povos, declararam guerra à França. </a:t>
            </a:r>
          </a:p>
          <a:p>
            <a:pPr lvl="0">
              <a:lnSpc>
                <a:spcPct val="100000"/>
              </a:lnSpc>
            </a:pPr>
            <a:r>
              <a:rPr lang="pt-PT" dirty="0">
                <a:solidFill>
                  <a:prstClr val="black"/>
                </a:solidFill>
                <a:latin typeface="Calibri" panose="020F0502020204030204" pitchFamily="34" charset="0"/>
                <a:cs typeface="Arial" pitchFamily="34" charset="0"/>
              </a:rPr>
              <a:t>Foi neste período que, em França, </a:t>
            </a:r>
            <a:br>
              <a:rPr lang="pt-PT" dirty="0">
                <a:solidFill>
                  <a:prstClr val="black"/>
                </a:solidFill>
                <a:latin typeface="Calibri" panose="020F0502020204030204" pitchFamily="34" charset="0"/>
                <a:cs typeface="Arial" pitchFamily="34" charset="0"/>
              </a:rPr>
            </a:br>
            <a:r>
              <a:rPr lang="pt-PT" dirty="0">
                <a:solidFill>
                  <a:prstClr val="black"/>
                </a:solidFill>
                <a:latin typeface="Calibri" panose="020F0502020204030204" pitchFamily="34" charset="0"/>
                <a:cs typeface="Arial" pitchFamily="34" charset="0"/>
              </a:rPr>
              <a:t>surgiu a figura de Napoleão Bonaparte.</a:t>
            </a:r>
          </a:p>
          <a:p>
            <a:pPr>
              <a:lnSpc>
                <a:spcPct val="100000"/>
              </a:lnSpc>
            </a:pPr>
            <a:endParaRPr lang="pt-PT" dirty="0">
              <a:latin typeface="Calibri" panose="020F0502020204030204"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908" y="1628800"/>
            <a:ext cx="3887568" cy="4752528"/>
          </a:xfrm>
          <a:prstGeom prst="rect">
            <a:avLst/>
          </a:prstGeom>
        </p:spPr>
      </p:pic>
      <p:sp>
        <p:nvSpPr>
          <p:cNvPr id="17" name="CaixaDeTexto 6"/>
          <p:cNvSpPr txBox="1"/>
          <p:nvPr/>
        </p:nvSpPr>
        <p:spPr>
          <a:xfrm>
            <a:off x="5032082" y="6026056"/>
            <a:ext cx="3809220" cy="338554"/>
          </a:xfrm>
          <a:prstGeom prst="rect">
            <a:avLst/>
          </a:prstGeom>
          <a:solidFill>
            <a:schemeClr val="bg1"/>
          </a:solidFill>
        </p:spPr>
        <p:txBody>
          <a:bodyPr wrap="square" rtlCol="0">
            <a:spAutoFit/>
          </a:bodyPr>
          <a:lstStyle/>
          <a:p>
            <a:pPr algn="ctr"/>
            <a:r>
              <a:rPr lang="pt-PT" sz="1600" dirty="0">
                <a:latin typeface="Calibri" panose="020F0502020204030204" pitchFamily="34" charset="0"/>
                <a:cs typeface="Arial" pitchFamily="34" charset="0"/>
              </a:rPr>
              <a:t>Napoleão Bonaparte.</a:t>
            </a:r>
          </a:p>
        </p:txBody>
      </p:sp>
    </p:spTree>
    <p:extLst>
      <p:ext uri="{BB962C8B-B14F-4D97-AF65-F5344CB8AC3E}">
        <p14:creationId xmlns:p14="http://schemas.microsoft.com/office/powerpoint/2010/main" val="2155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81" y="3337224"/>
            <a:ext cx="5212037" cy="3254076"/>
          </a:xfrm>
          <a:prstGeom prst="rect">
            <a:avLst/>
          </a:prstGeom>
        </p:spPr>
      </p:pic>
      <p:sp>
        <p:nvSpPr>
          <p:cNvPr id="6" name="Text Placeholder 5"/>
          <p:cNvSpPr>
            <a:spLocks noGrp="1"/>
          </p:cNvSpPr>
          <p:nvPr>
            <p:ph type="body" sz="quarter" idx="10"/>
          </p:nvPr>
        </p:nvSpPr>
        <p:spPr>
          <a:xfrm>
            <a:off x="263525" y="1301455"/>
            <a:ext cx="8651875" cy="5289845"/>
          </a:xfrm>
        </p:spPr>
        <p:txBody>
          <a:bodyPr/>
          <a:lstStyle/>
          <a:p>
            <a:pPr>
              <a:lnSpc>
                <a:spcPct val="100000"/>
              </a:lnSpc>
            </a:pPr>
            <a:r>
              <a:rPr lang="pt-PT" dirty="0">
                <a:latin typeface="Calibri" panose="020F0502020204030204" pitchFamily="34" charset="0"/>
                <a:cs typeface="Arial" pitchFamily="34" charset="0"/>
              </a:rPr>
              <a:t>Napoleão comandou as tropas francesas e foi o responsável por muitas vitórias, tendo invadido diversos territórios e construído um vasto império na Europa.</a:t>
            </a:r>
          </a:p>
        </p:txBody>
      </p:sp>
      <p:sp>
        <p:nvSpPr>
          <p:cNvPr id="13" name="Text Placeholder 12"/>
          <p:cNvSpPr>
            <a:spLocks noGrp="1"/>
          </p:cNvSpPr>
          <p:nvPr>
            <p:ph type="body" sz="quarter" idx="11"/>
          </p:nvPr>
        </p:nvSpPr>
        <p:spPr/>
        <p:txBody>
          <a:bodyPr anchor="t"/>
          <a:lstStyle/>
          <a:p>
            <a:pPr>
              <a:lnSpc>
                <a:spcPct val="100000"/>
              </a:lnSpc>
            </a:pPr>
            <a:r>
              <a:rPr lang="pt-PT" dirty="0">
                <a:solidFill>
                  <a:srgbClr val="C00000"/>
                </a:solidFill>
                <a:latin typeface="Calibri" panose="020F0502020204030204" pitchFamily="34" charset="0"/>
                <a:cs typeface="Arial" pitchFamily="34" charset="0"/>
              </a:rPr>
              <a:t>OS EFEITOS DA REVOLUÇÃO FRANCESA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81" y="3337224"/>
            <a:ext cx="5212037" cy="3254076"/>
          </a:xfrm>
          <a:prstGeom prst="rect">
            <a:avLst/>
          </a:prstGeom>
        </p:spPr>
      </p:pic>
      <p:sp>
        <p:nvSpPr>
          <p:cNvPr id="6" name="Text Placeholder 5"/>
          <p:cNvSpPr>
            <a:spLocks noGrp="1"/>
          </p:cNvSpPr>
          <p:nvPr>
            <p:ph type="body" sz="quarter" idx="10"/>
          </p:nvPr>
        </p:nvSpPr>
        <p:spPr/>
        <p:txBody>
          <a:bodyPr/>
          <a:lstStyle/>
          <a:p>
            <a:pPr>
              <a:lnSpc>
                <a:spcPct val="100000"/>
              </a:lnSpc>
            </a:pPr>
            <a:r>
              <a:rPr lang="pt-PT" dirty="0">
                <a:latin typeface="Calibri" panose="020F0502020204030204" pitchFamily="34" charset="0"/>
                <a:cs typeface="Arial" pitchFamily="34" charset="0"/>
              </a:rPr>
              <a:t>Napoleão comandou as tropas francesas e foi o responsável por muitas vitórias, tendo invadido diversos territórios e construído um vasto império na Europa.</a:t>
            </a:r>
          </a:p>
          <a:p>
            <a:pPr>
              <a:lnSpc>
                <a:spcPct val="100000"/>
              </a:lnSpc>
            </a:pPr>
            <a:r>
              <a:rPr lang="pt-PT" dirty="0">
                <a:latin typeface="Calibri" panose="020F0502020204030204" pitchFamily="34" charset="0"/>
                <a:cs typeface="Arial" pitchFamily="34" charset="0"/>
              </a:rPr>
              <a:t>Apenas uma região continuava a resistir aos ataques de Napoleão - a Inglaterra!</a:t>
            </a:r>
          </a:p>
          <a:p>
            <a:pPr>
              <a:lnSpc>
                <a:spcPct val="100000"/>
              </a:lnSpc>
            </a:pPr>
            <a:endParaRPr lang="pt-PT" dirty="0">
              <a:latin typeface="Calibri" panose="020F0502020204030204" pitchFamily="34" charset="0"/>
              <a:cs typeface="Arial" pitchFamily="34" charset="0"/>
            </a:endParaRPr>
          </a:p>
        </p:txBody>
      </p:sp>
      <p:sp>
        <p:nvSpPr>
          <p:cNvPr id="13" name="Text Placeholder 12"/>
          <p:cNvSpPr>
            <a:spLocks noGrp="1"/>
          </p:cNvSpPr>
          <p:nvPr>
            <p:ph type="body" sz="quarter" idx="11"/>
          </p:nvPr>
        </p:nvSpPr>
        <p:spPr/>
        <p:txBody>
          <a:bodyPr anchor="t"/>
          <a:lstStyle/>
          <a:p>
            <a:pPr>
              <a:lnSpc>
                <a:spcPct val="100000"/>
              </a:lnSpc>
            </a:pPr>
            <a:r>
              <a:rPr lang="pt-PT" dirty="0">
                <a:solidFill>
                  <a:srgbClr val="C00000"/>
                </a:solidFill>
                <a:latin typeface="Calibri" panose="020F0502020204030204" pitchFamily="34" charset="0"/>
                <a:cs typeface="Arial" pitchFamily="34" charset="0"/>
              </a:rPr>
              <a:t>OS EFEITOS DA REVOLUÇÃO FRANCESA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981" y="3337224"/>
            <a:ext cx="5201017" cy="3254076"/>
          </a:xfrm>
          <a:prstGeom prst="rect">
            <a:avLst/>
          </a:prstGeom>
        </p:spPr>
      </p:pic>
    </p:spTree>
    <p:extLst>
      <p:ext uri="{BB962C8B-B14F-4D97-AF65-F5344CB8AC3E}">
        <p14:creationId xmlns:p14="http://schemas.microsoft.com/office/powerpoint/2010/main" val="10371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1_Tema do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2169</TotalTime>
  <Words>1587</Words>
  <Application>Microsoft Office PowerPoint</Application>
  <PresentationFormat>Apresentação no Ecrã (4:3)</PresentationFormat>
  <Paragraphs>149</Paragraphs>
  <Slides>27</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27</vt:i4>
      </vt:variant>
    </vt:vector>
  </HeadingPairs>
  <TitlesOfParts>
    <vt:vector size="31" baseType="lpstr">
      <vt:lpstr>Arial</vt:lpstr>
      <vt:lpstr>Calibri</vt:lpstr>
      <vt:lpstr>Wingdings</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REVOLUÇÃO FRANCESA DE 1789 E OS SEUS REFLEXOS EM PORTUGAL</dc:title>
  <dc:creator>Teresa Ramalho</dc:creator>
  <cp:lastModifiedBy>professor</cp:lastModifiedBy>
  <cp:revision>284</cp:revision>
  <dcterms:created xsi:type="dcterms:W3CDTF">2016-09-08T10:51:23Z</dcterms:created>
  <dcterms:modified xsi:type="dcterms:W3CDTF">2024-05-06T13:13:20Z</dcterms:modified>
</cp:coreProperties>
</file>