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3" r:id="rId2"/>
    <p:sldId id="377" r:id="rId3"/>
    <p:sldId id="384" r:id="rId4"/>
    <p:sldId id="385" r:id="rId5"/>
    <p:sldId id="383" r:id="rId6"/>
    <p:sldId id="381" r:id="rId7"/>
    <p:sldId id="386" r:id="rId8"/>
    <p:sldId id="379" r:id="rId9"/>
    <p:sldId id="382" r:id="rId10"/>
    <p:sldId id="388" r:id="rId11"/>
    <p:sldId id="389" r:id="rId12"/>
    <p:sldId id="390" r:id="rId13"/>
    <p:sldId id="391" r:id="rId14"/>
    <p:sldId id="392" r:id="rId15"/>
    <p:sldId id="393" r:id="rId16"/>
    <p:sldId id="387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</p:sldIdLst>
  <p:sldSz cx="9144000" cy="6858000" type="screen4x3"/>
  <p:notesSz cx="6718300" cy="9855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3300"/>
    <a:srgbClr val="800000"/>
    <a:srgbClr val="880E37"/>
    <a:srgbClr val="FF0066"/>
    <a:srgbClr val="00B050"/>
    <a:srgbClr val="A50021"/>
    <a:srgbClr val="008000"/>
    <a:srgbClr val="775F3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87864" autoAdjust="0"/>
  </p:normalViewPr>
  <p:slideViewPr>
    <p:cSldViewPr>
      <p:cViewPr varScale="1">
        <p:scale>
          <a:sx n="52" d="100"/>
          <a:sy n="52" d="100"/>
        </p:scale>
        <p:origin x="1051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AD4D-CBC6-4CBB-88D6-041FB9DB2352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E859-0812-42E3-B875-CCBDCDBA558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42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FE8D-4423-44E7-B3B5-D23A48CFD94C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C878F-3C3E-420C-94C5-E79B77E8AC6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8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80F-B61C-4740-84FF-77B461345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823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779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185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455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076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135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80F-B61C-4740-84FF-77B461345A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2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110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344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18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910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774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588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07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423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0106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7124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9629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58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6495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881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32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926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845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3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26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183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36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878F-3C3E-420C-94C5-E79B77E8AC6C}" type="slidenum">
              <a: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326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3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5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5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0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6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3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B2A-926F-49A7-842D-CDB45BBE6E5F}" type="datetimeFigureOut">
              <a:rPr lang="pt-PT" smtClean="0"/>
              <a:t>14-11-2017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C5C1-87E3-48DF-B8DD-753FD82E0F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9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0" y="0"/>
            <a:ext cx="9144000" cy="131391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58" y="1345534"/>
            <a:ext cx="966074" cy="28326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-7388" y="2132856"/>
            <a:ext cx="9151388" cy="3888432"/>
            <a:chOff x="-7388" y="1916833"/>
            <a:chExt cx="9151388" cy="3888432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4"/>
            <a:srcRect t="47328" b="2715"/>
            <a:stretch/>
          </p:blipFill>
          <p:spPr>
            <a:xfrm>
              <a:off x="-7388" y="1916833"/>
              <a:ext cx="9151388" cy="3888432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547664" y="4026110"/>
              <a:ext cx="482453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Teste de Gramática</a:t>
              </a:r>
            </a:p>
            <a:p>
              <a:pPr algn="ctr"/>
              <a:endParaRPr lang="pt-PT" sz="1200" dirty="0"/>
            </a:p>
            <a:p>
              <a:pPr algn="ctr"/>
              <a:r>
                <a:rPr lang="pt-PT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1.</a:t>
              </a:r>
              <a:r>
                <a:rPr lang="pt-PT" sz="28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r>
                <a:rPr lang="pt-PT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 Período</a:t>
              </a:r>
              <a:endParaRPr lang="pt-PT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762185" y="306315"/>
            <a:ext cx="5612241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5400" b="1" i="1" dirty="0" smtClean="0">
                <a:solidFill>
                  <a:schemeClr val="bg1"/>
                </a:solidFill>
              </a:rPr>
              <a:t>Livro aberto </a:t>
            </a:r>
            <a:r>
              <a:rPr lang="pt-PT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</a:t>
            </a:r>
            <a:r>
              <a:rPr lang="pt-PT" sz="5400" b="1" i="1" dirty="0" smtClean="0">
                <a:solidFill>
                  <a:schemeClr val="bg1"/>
                </a:solidFill>
              </a:rPr>
              <a:t> </a:t>
            </a:r>
            <a:r>
              <a:rPr lang="pt-PT" sz="3600" dirty="0" smtClean="0">
                <a:solidFill>
                  <a:schemeClr val="bg1"/>
                </a:solidFill>
              </a:rPr>
              <a:t>5.</a:t>
            </a:r>
            <a:r>
              <a:rPr lang="pt-P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3600" dirty="0" smtClean="0">
                <a:solidFill>
                  <a:schemeClr val="bg1"/>
                </a:solidFill>
              </a:rPr>
              <a:t> ano</a:t>
            </a: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692696"/>
            <a:ext cx="8587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12.</a:t>
            </a:r>
            <a:r>
              <a:rPr lang="pt-PT" sz="2200" dirty="0"/>
              <a:t> Associa cada forma </a:t>
            </a:r>
            <a:r>
              <a:rPr lang="pt-PT" sz="2200" dirty="0" smtClean="0"/>
              <a:t>verbal destacada (coluna </a:t>
            </a:r>
            <a:r>
              <a:rPr lang="pt-PT" sz="2200" b="1" dirty="0">
                <a:solidFill>
                  <a:srgbClr val="0070C0"/>
                </a:solidFill>
              </a:rPr>
              <a:t>A</a:t>
            </a:r>
            <a:r>
              <a:rPr lang="pt-PT" sz="2200" dirty="0"/>
              <a:t>) </a:t>
            </a:r>
            <a:r>
              <a:rPr lang="pt-PT" sz="2200" dirty="0" smtClean="0"/>
              <a:t>ao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tempo</a:t>
            </a:r>
            <a:r>
              <a:rPr lang="pt-PT" sz="2200" dirty="0" smtClean="0"/>
              <a:t> do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modo indicativo </a:t>
            </a:r>
            <a:r>
              <a:rPr lang="pt-PT" sz="2200" dirty="0"/>
              <a:t>que lhe corresponde </a:t>
            </a:r>
            <a:r>
              <a:rPr lang="pt-PT" sz="2200" dirty="0" smtClean="0"/>
              <a:t>(coluna </a:t>
            </a:r>
            <a:r>
              <a:rPr lang="pt-PT" sz="2200" b="1" dirty="0">
                <a:solidFill>
                  <a:srgbClr val="00B050"/>
                </a:solidFill>
              </a:rPr>
              <a:t>B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29899"/>
              </p:ext>
            </p:extLst>
          </p:nvPr>
        </p:nvGraphicFramePr>
        <p:xfrm>
          <a:off x="755575" y="1700808"/>
          <a:ext cx="8155209" cy="427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4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pt-PT" sz="2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pt-PT" sz="1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a.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b="0" i="1" baseline="0" dirty="0" smtClean="0"/>
                        <a:t>Quando </a:t>
                      </a:r>
                      <a:r>
                        <a:rPr lang="pt-PT" sz="2200" b="1" i="1" baseline="0" dirty="0" smtClean="0"/>
                        <a:t>sorria</a:t>
                      </a:r>
                      <a:r>
                        <a:rPr lang="pt-PT" sz="2200" b="0" i="1" baseline="0" dirty="0" smtClean="0"/>
                        <a:t>, ela </a:t>
                      </a:r>
                      <a:r>
                        <a:rPr lang="pt-PT" sz="2200" b="1" i="1" baseline="0" dirty="0" smtClean="0"/>
                        <a:t>ficava</a:t>
                      </a:r>
                      <a:r>
                        <a:rPr lang="pt-PT" sz="2200" b="0" i="1" baseline="0" dirty="0" smtClean="0"/>
                        <a:t> bonita.</a:t>
                      </a:r>
                      <a:endParaRPr lang="pt-PT" sz="2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1. </a:t>
                      </a:r>
                      <a:r>
                        <a:rPr lang="pt-PT" sz="2100" b="0" i="0" baseline="0" dirty="0" smtClean="0"/>
                        <a:t>Presente</a:t>
                      </a:r>
                      <a:endParaRPr lang="pt-PT" sz="2100" b="1" i="0" baseline="0" dirty="0" smtClean="0"/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2. </a:t>
                      </a:r>
                      <a:r>
                        <a:rPr lang="pt-PT" sz="2100" i="0" dirty="0" smtClean="0"/>
                        <a:t>Pretérito perfeito</a:t>
                      </a:r>
                      <a:endParaRPr lang="pt-PT" sz="2100" i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3.</a:t>
                      </a:r>
                      <a:r>
                        <a:rPr lang="pt-PT" sz="2100" b="0" i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PT" sz="2100" i="0" dirty="0" smtClean="0"/>
                        <a:t>Pretérito imperfeito</a:t>
                      </a:r>
                      <a:endParaRPr lang="pt-PT" sz="2100" i="0" dirty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4.</a:t>
                      </a:r>
                      <a:r>
                        <a:rPr lang="pt-PT" sz="2100" i="0" dirty="0" smtClean="0"/>
                        <a:t> Pretérito </a:t>
                      </a:r>
                      <a:r>
                        <a:rPr lang="pt-PT" sz="2100" i="0" dirty="0" err="1" smtClean="0"/>
                        <a:t>mais-que</a:t>
                      </a:r>
                      <a:r>
                        <a:rPr lang="pt-PT" sz="2100" i="0" dirty="0" smtClean="0"/>
                        <a:t>-</a:t>
                      </a:r>
                      <a:br>
                        <a:rPr lang="pt-PT" sz="2100" i="0" dirty="0" smtClean="0"/>
                      </a:br>
                      <a:r>
                        <a:rPr lang="pt-PT" sz="2100" i="0" dirty="0" smtClean="0"/>
                        <a:t>-perfeito composto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5.</a:t>
                      </a:r>
                      <a:r>
                        <a:rPr lang="pt-PT" sz="2100" i="0" dirty="0" smtClean="0"/>
                        <a:t> Futuro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b.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Eles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vêm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cá a casa todos os dias</a:t>
                      </a:r>
                      <a:r>
                        <a:rPr lang="pt-PT" sz="2200" i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sz="200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c.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Ela já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tinha feito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a mala no dia anterior.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d.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Ana,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trouxeste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o que eu te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pedi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e.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Eles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apresentarão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o trabalho à turma.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f.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O João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pôs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tudo dentro de uma gaveta. 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g.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Gostávamos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tanto daquela casa! 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765865"/>
            <a:ext cx="8820472" cy="577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13.</a:t>
            </a:r>
            <a:r>
              <a:rPr lang="pt-PT" sz="2200" dirty="0" smtClean="0"/>
              <a:t> Reescreve as frases, colocando 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verbos</a:t>
            </a:r>
            <a:r>
              <a:rPr lang="pt-PT" sz="2200" dirty="0" smtClean="0"/>
              <a:t> destacados no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tempo</a:t>
            </a:r>
            <a:r>
              <a:rPr lang="pt-PT" sz="2200" dirty="0" smtClean="0"/>
              <a:t> e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modo</a:t>
            </a:r>
            <a:r>
              <a:rPr lang="pt-PT" sz="2200" dirty="0" smtClean="0"/>
              <a:t> indicados.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Fazes</a:t>
            </a:r>
            <a:r>
              <a:rPr lang="pt-PT" sz="2200" i="1" dirty="0" smtClean="0">
                <a:sym typeface="Wingdings" panose="05000000000000000000" pitchFamily="2" charset="2"/>
              </a:rPr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uma caminhada diária.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Pretérito perfeito do indicativo: ______________________________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Imperativo: ______________________________________________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Futuro do </a:t>
            </a:r>
            <a:r>
              <a:rPr lang="pt-PT" sz="2200" dirty="0"/>
              <a:t>indicativo: </a:t>
            </a:r>
            <a:r>
              <a:rPr lang="pt-PT" sz="2200" dirty="0" smtClean="0"/>
              <a:t>_______________________________________</a:t>
            </a:r>
            <a:endParaRPr lang="pt-PT" sz="2200" dirty="0"/>
          </a:p>
          <a:p>
            <a:pPr marL="271463" indent="177800">
              <a:spcBef>
                <a:spcPts val="24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Nós </a:t>
            </a:r>
            <a:r>
              <a:rPr lang="pt-PT" sz="2200" b="1" i="1" dirty="0" smtClean="0">
                <a:sym typeface="Wingdings" panose="05000000000000000000" pitchFamily="2" charset="2"/>
              </a:rPr>
              <a:t>viemos</a:t>
            </a:r>
            <a:r>
              <a:rPr lang="pt-PT" sz="2200" i="1" dirty="0" smtClean="0">
                <a:sym typeface="Wingdings" panose="05000000000000000000" pitchFamily="2" charset="2"/>
              </a:rPr>
              <a:t> cedo.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Presente </a:t>
            </a:r>
            <a:r>
              <a:rPr lang="pt-PT" sz="2200" dirty="0"/>
              <a:t>do indicativo: </a:t>
            </a:r>
            <a:r>
              <a:rPr lang="pt-PT" sz="2200" dirty="0" smtClean="0"/>
              <a:t>_____________________________________</a:t>
            </a:r>
            <a:endParaRPr lang="pt-PT" sz="2200" dirty="0"/>
          </a:p>
          <a:p>
            <a:pPr marL="271463" indent="441325">
              <a:spcBef>
                <a:spcPts val="1200"/>
              </a:spcBef>
            </a:pPr>
            <a:r>
              <a:rPr lang="pt-PT" sz="2200" dirty="0"/>
              <a:t>Pretérito </a:t>
            </a:r>
            <a:r>
              <a:rPr lang="pt-PT" sz="2200" dirty="0" smtClean="0"/>
              <a:t>imperfeito </a:t>
            </a:r>
            <a:r>
              <a:rPr lang="pt-PT" sz="2200" dirty="0"/>
              <a:t>do indicativo:</a:t>
            </a:r>
            <a:r>
              <a:rPr lang="pt-PT" sz="2200" dirty="0" smtClean="0"/>
              <a:t> ____________________________</a:t>
            </a:r>
            <a:endParaRPr lang="pt-PT" sz="2200" dirty="0"/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Pretérito mais-que-perfeito composto do </a:t>
            </a:r>
            <a:r>
              <a:rPr lang="pt-PT" sz="2200" dirty="0"/>
              <a:t>indicativo: </a:t>
            </a:r>
            <a:r>
              <a:rPr lang="pt-PT" sz="2200" dirty="0" smtClean="0"/>
              <a:t>_____________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/>
              <a:t>Futuro do indicativo: _______________________________________</a:t>
            </a:r>
          </a:p>
          <a:p>
            <a:pPr marL="449263" indent="-7938">
              <a:spcBef>
                <a:spcPts val="600"/>
              </a:spcBef>
            </a:pPr>
            <a:endParaRPr lang="pt-PT" sz="2200" dirty="0" smtClean="0"/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C:\Users\Fernanda\Desktop\Manuais 2.º ciclo\LIVRO ABERTO 5\Manual 5\ilustrações\sebastião novas e corrigidas\ID08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1566" r="43065" b="64538"/>
          <a:stretch/>
        </p:blipFill>
        <p:spPr bwMode="auto">
          <a:xfrm>
            <a:off x="6804247" y="850783"/>
            <a:ext cx="2106537" cy="254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323528" y="3408044"/>
            <a:ext cx="86857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15.</a:t>
            </a:r>
            <a:r>
              <a:rPr lang="pt-PT" sz="2200" dirty="0" smtClean="0"/>
              <a:t> Substitui as palavras destacadas nas frases por um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pronome pessoal</a:t>
            </a:r>
            <a:r>
              <a:rPr lang="pt-PT" sz="2200" dirty="0"/>
              <a:t> </a:t>
            </a:r>
            <a:r>
              <a:rPr lang="pt-PT" sz="2200" dirty="0" smtClean="0"/>
              <a:t>(faz as alterações necessárias).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A Ana e a Rita</a:t>
            </a:r>
            <a:r>
              <a:rPr lang="pt-PT" sz="2200" i="1" dirty="0" smtClean="0">
                <a:sym typeface="Wingdings" panose="05000000000000000000" pitchFamily="2" charset="2"/>
              </a:rPr>
              <a:t> são amigas.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A tia e o tio do Zé</a:t>
            </a:r>
            <a:r>
              <a:rPr lang="pt-PT" sz="2200" i="1" dirty="0" smtClean="0">
                <a:sym typeface="Wingdings" panose="05000000000000000000" pitchFamily="2" charset="2"/>
              </a:rPr>
              <a:t> vivem longe. 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O Nuno e eu</a:t>
            </a:r>
            <a:r>
              <a:rPr lang="pt-PT" sz="2200" i="1" dirty="0" smtClean="0">
                <a:sym typeface="Wingdings" panose="05000000000000000000" pitchFamily="2" charset="2"/>
              </a:rPr>
              <a:t> adoecemos.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Tu e os teus amigos</a:t>
            </a:r>
            <a:r>
              <a:rPr lang="pt-PT" sz="2200" i="1" dirty="0" smtClean="0">
                <a:sym typeface="Wingdings" panose="05000000000000000000" pitchFamily="2" charset="2"/>
              </a:rPr>
              <a:t> podem entrar.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765865"/>
            <a:ext cx="85872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14.</a:t>
            </a:r>
            <a:r>
              <a:rPr lang="pt-PT" sz="2200" dirty="0" smtClean="0"/>
              <a:t> Sublinha 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pronomes pessoais</a:t>
            </a:r>
            <a:r>
              <a:rPr lang="pt-PT" sz="2200" dirty="0" smtClean="0"/>
              <a:t> presentes nas frases.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Eles ofereceram-me um ramo de flores.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Tu queres vir ao cinema comigo?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Trouxe a tua mochila e deixei-a na portaria.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Nós vamos fazer-lhe uma festa surpresa.</a:t>
            </a:r>
            <a:endParaRPr lang="pt-PT" sz="2200" i="1" dirty="0">
              <a:sym typeface="Wingdings" panose="05000000000000000000" pitchFamily="2" charset="2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27" name="Imagem 26" descr="C:\Users\Fernanda\Desktop\Manuais 2.º ciclo\LIVRO ABERTO 5\Manual 5\ilustrações\sebastião novas e corrigidas\ID08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70354" r="51731" b="17113"/>
          <a:stretch/>
        </p:blipFill>
        <p:spPr bwMode="auto">
          <a:xfrm>
            <a:off x="6065406" y="4793527"/>
            <a:ext cx="2927588" cy="1250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9413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18640" y="1772816"/>
            <a:ext cx="3919990" cy="391999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29126" y="4206567"/>
            <a:ext cx="86857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17.</a:t>
            </a:r>
            <a:r>
              <a:rPr lang="pt-PT" sz="2200" dirty="0" smtClean="0"/>
              <a:t> Reescreve as frases seguintes na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negativa</a:t>
            </a:r>
            <a:r>
              <a:rPr lang="pt-PT" sz="2200" dirty="0" smtClean="0"/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Ela contou-lhes o que se passou.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Guarda-os neste armário. 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Nós trouxemo-lo às escondidas.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29126" y="836712"/>
            <a:ext cx="86857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16.</a:t>
            </a:r>
            <a:r>
              <a:rPr lang="pt-PT" sz="2200" dirty="0" smtClean="0"/>
              <a:t> Substitui as palavras destacadas pelos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pronomes pessoais</a:t>
            </a:r>
            <a:r>
              <a:rPr lang="pt-PT" sz="2200" dirty="0" smtClean="0"/>
              <a:t> </a:t>
            </a:r>
            <a:r>
              <a:rPr lang="pt-PT" sz="2200" i="1" dirty="0" smtClean="0"/>
              <a:t>o, a, os, as, lhe, lhes</a:t>
            </a:r>
            <a:r>
              <a:rPr lang="pt-PT" sz="2200" dirty="0" smtClean="0"/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Vi </a:t>
            </a:r>
            <a:r>
              <a:rPr lang="pt-PT" sz="2200" b="1" i="1" dirty="0" smtClean="0">
                <a:sym typeface="Wingdings" panose="05000000000000000000" pitchFamily="2" charset="2"/>
              </a:rPr>
              <a:t>dois gatinhos</a:t>
            </a:r>
            <a:r>
              <a:rPr lang="pt-PT" sz="2200" i="1" dirty="0" smtClean="0">
                <a:sym typeface="Wingdings" panose="05000000000000000000" pitchFamily="2" charset="2"/>
              </a:rPr>
              <a:t> na rua.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 vai beber </a:t>
            </a:r>
            <a:r>
              <a:rPr lang="pt-PT" sz="2200" b="1" i="1" dirty="0" smtClean="0">
                <a:sym typeface="Wingdings" panose="05000000000000000000" pitchFamily="2" charset="2"/>
              </a:rPr>
              <a:t>o leite</a:t>
            </a:r>
            <a:r>
              <a:rPr lang="pt-PT" sz="2200" i="1" dirty="0" smtClean="0">
                <a:sym typeface="Wingdings" panose="05000000000000000000" pitchFamily="2" charset="2"/>
              </a:rPr>
              <a:t>. 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Pedimos um autógrafo </a:t>
            </a:r>
            <a:r>
              <a:rPr lang="pt-PT" sz="2200" b="1" i="1" dirty="0" smtClean="0">
                <a:sym typeface="Wingdings" panose="05000000000000000000" pitchFamily="2" charset="2"/>
              </a:rPr>
              <a:t>ao escritor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Trouxeram </a:t>
            </a:r>
            <a:r>
              <a:rPr lang="pt-PT" sz="2200" b="1" i="1" dirty="0" smtClean="0">
                <a:sym typeface="Wingdings" panose="05000000000000000000" pitchFamily="2" charset="2"/>
              </a:rPr>
              <a:t>esta encomenda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Eu telefono </a:t>
            </a:r>
            <a:r>
              <a:rPr lang="pt-PT" sz="2200" b="1" i="1" dirty="0" smtClean="0">
                <a:sym typeface="Wingdings" panose="05000000000000000000" pitchFamily="2" charset="2"/>
              </a:rPr>
              <a:t>à Ana</a:t>
            </a:r>
            <a:r>
              <a:rPr lang="pt-PT" sz="2200" i="1" dirty="0" smtClean="0">
                <a:sym typeface="Wingdings" panose="05000000000000000000" pitchFamily="2" charset="2"/>
              </a:rPr>
              <a:t> todos os dias.</a:t>
            </a:r>
            <a:endParaRPr lang="pt-PT" sz="22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16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79513" y="764704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18.</a:t>
            </a:r>
            <a:r>
              <a:rPr lang="pt-PT" sz="2200" dirty="0" smtClean="0"/>
              <a:t> Assinala 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tipo</a:t>
            </a:r>
            <a:r>
              <a:rPr lang="pt-PT" sz="2200" dirty="0" smtClean="0"/>
              <a:t> de cada frase: declarativa (</a:t>
            </a:r>
            <a:r>
              <a:rPr lang="pt-P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PT" sz="2200" dirty="0" smtClean="0"/>
              <a:t>), interrogativa (</a:t>
            </a:r>
            <a:r>
              <a:rPr lang="pt-PT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PT" sz="2200" dirty="0" smtClean="0"/>
              <a:t>), exclamativa (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PT" sz="2200" dirty="0" smtClean="0"/>
              <a:t>) ou imperativa (</a:t>
            </a:r>
            <a:r>
              <a:rPr lang="pt-PT" sz="2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84438"/>
              </p:ext>
            </p:extLst>
          </p:nvPr>
        </p:nvGraphicFramePr>
        <p:xfrm>
          <a:off x="663187" y="1484784"/>
          <a:ext cx="8013269" cy="421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209"/>
                <a:gridCol w="608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209"/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pt-PT" sz="22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pt-PT" sz="2200" dirty="0" smtClean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err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</a:t>
                      </a:r>
                      <a:endParaRPr lang="pt-PT" sz="220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baseline="0" dirty="0" smtClean="0"/>
                        <a:t>Quem pintou este quadro?  </a:t>
                      </a:r>
                      <a:endParaRPr lang="pt-PT" sz="22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Que espetáculo</a:t>
                      </a:r>
                      <a:r>
                        <a:rPr lang="pt-PT" sz="2200" b="0" i="1" baseline="0" dirty="0" smtClean="0"/>
                        <a:t> fabuloso!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Tenciono ir visitar-te nas férias grandes.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Acaba já com essas patetices! 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Meninos, entrem na sala sem confusões.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Ela estava tão feliz quando a vi!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dirty="0" smtClean="0"/>
                        <a:t>O atleta teve de abandonar a corrida.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O que terá acontecido ao Ricardo?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21" name="Imagem 20" descr="C:\Users\Fernanda\Desktop\Manuais 2.º ciclo\LIVRO ABERTO 5\Manual 5\ilustrações\sebastião novas e corrigidas\ID0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3409" r="4073" b="14584"/>
          <a:stretch/>
        </p:blipFill>
        <p:spPr bwMode="auto">
          <a:xfrm flipH="1">
            <a:off x="5508104" y="1287795"/>
            <a:ext cx="3664528" cy="4589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44017" y="692696"/>
            <a:ext cx="89289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19.</a:t>
            </a:r>
            <a:r>
              <a:rPr lang="pt-PT" sz="2200" dirty="0" smtClean="0"/>
              <a:t> Indica um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sinónimo</a:t>
            </a:r>
            <a:r>
              <a:rPr lang="pt-PT" sz="2200" dirty="0" smtClean="0"/>
              <a:t> da </a:t>
            </a:r>
            <a:r>
              <a:rPr lang="pt-PT" sz="2200" dirty="0"/>
              <a:t>palavra destacada </a:t>
            </a:r>
            <a:r>
              <a:rPr lang="pt-PT" sz="2200" dirty="0" smtClean="0"/>
              <a:t>em cada frase.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casa estava muito </a:t>
            </a:r>
            <a:r>
              <a:rPr lang="pt-PT" sz="2200" b="1" i="1" dirty="0" smtClean="0">
                <a:sym typeface="Wingdings" panose="05000000000000000000" pitchFamily="2" charset="2"/>
              </a:rPr>
              <a:t>asseada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>
                <a:sym typeface="Wingdings" panose="05000000000000000000" pitchFamily="2" charset="2"/>
              </a:rPr>
              <a:t>Ele </a:t>
            </a:r>
            <a:r>
              <a:rPr lang="pt-PT" sz="2200" b="1" i="1" dirty="0" smtClean="0">
                <a:sym typeface="Wingdings" panose="05000000000000000000" pitchFamily="2" charset="2"/>
              </a:rPr>
              <a:t>excedeu</a:t>
            </a:r>
            <a:r>
              <a:rPr lang="pt-PT" sz="2200" i="1" dirty="0" smtClean="0">
                <a:sym typeface="Wingdings" panose="05000000000000000000" pitchFamily="2" charset="2"/>
              </a:rPr>
              <a:t> o limite de velocidade.  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pedra do anel </a:t>
            </a:r>
            <a:r>
              <a:rPr lang="pt-PT" sz="2200" b="1" i="1" dirty="0" smtClean="0">
                <a:sym typeface="Wingdings" panose="05000000000000000000" pitchFamily="2" charset="2"/>
              </a:rPr>
              <a:t>cintilava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 chorou, </a:t>
            </a:r>
            <a:r>
              <a:rPr lang="pt-PT" sz="2200" b="1" i="1" dirty="0" smtClean="0">
                <a:sym typeface="Wingdings" panose="05000000000000000000" pitchFamily="2" charset="2"/>
              </a:rPr>
              <a:t>emocionado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Ela </a:t>
            </a:r>
            <a:r>
              <a:rPr lang="pt-PT" sz="2200" b="1" i="1" dirty="0" smtClean="0">
                <a:sym typeface="Wingdings" panose="05000000000000000000" pitchFamily="2" charset="2"/>
              </a:rPr>
              <a:t>finalizou</a:t>
            </a:r>
            <a:r>
              <a:rPr lang="pt-PT" sz="2200" i="1" dirty="0" smtClean="0">
                <a:sym typeface="Wingdings" panose="05000000000000000000" pitchFamily="2" charset="2"/>
              </a:rPr>
              <a:t> o trabalho.</a:t>
            </a:r>
            <a:endParaRPr lang="pt-PT" sz="2200" i="1" dirty="0">
              <a:sym typeface="Wingdings" panose="05000000000000000000" pitchFamily="2" charset="2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4017" y="3719814"/>
            <a:ext cx="89289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20.</a:t>
            </a:r>
            <a:r>
              <a:rPr lang="pt-PT" sz="2200" dirty="0" smtClean="0"/>
              <a:t> Indica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antónimos</a:t>
            </a:r>
            <a:r>
              <a:rPr lang="pt-PT" sz="2200" dirty="0" smtClean="0"/>
              <a:t> das palavras destacadas.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 é uma pessoa </a:t>
            </a:r>
            <a:r>
              <a:rPr lang="pt-PT" sz="2200" b="1" i="1" dirty="0" smtClean="0">
                <a:sym typeface="Wingdings" panose="05000000000000000000" pitchFamily="2" charset="2"/>
              </a:rPr>
              <a:t>saudável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Este tecido é </a:t>
            </a:r>
            <a:r>
              <a:rPr lang="pt-PT" sz="2200" b="1" i="1" dirty="0" smtClean="0">
                <a:sym typeface="Wingdings" panose="05000000000000000000" pitchFamily="2" charset="2"/>
              </a:rPr>
              <a:t>macio</a:t>
            </a:r>
            <a:r>
              <a:rPr lang="pt-PT" sz="2200" i="1" dirty="0" smtClean="0">
                <a:sym typeface="Wingdings" panose="05000000000000000000" pitchFamily="2" charset="2"/>
              </a:rPr>
              <a:t>.  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Enche</a:t>
            </a:r>
            <a:r>
              <a:rPr lang="pt-PT" sz="2200" i="1" dirty="0" smtClean="0">
                <a:sym typeface="Wingdings" panose="05000000000000000000" pitchFamily="2" charset="2"/>
              </a:rPr>
              <a:t> a banheira, por favor.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O tribunal </a:t>
            </a:r>
            <a:r>
              <a:rPr lang="pt-PT" sz="2200" b="1" i="1" dirty="0" smtClean="0">
                <a:sym typeface="Wingdings" panose="05000000000000000000" pitchFamily="2" charset="2"/>
              </a:rPr>
              <a:t>absolveu</a:t>
            </a:r>
            <a:r>
              <a:rPr lang="pt-PT" sz="2200" i="1" dirty="0" smtClean="0">
                <a:sym typeface="Wingdings" panose="05000000000000000000" pitchFamily="2" charset="2"/>
              </a:rPr>
              <a:t> o indivíduo.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Este exercício é </a:t>
            </a:r>
            <a:r>
              <a:rPr lang="pt-PT" sz="2200" b="1" i="1" dirty="0" smtClean="0">
                <a:sym typeface="Wingdings" panose="05000000000000000000" pitchFamily="2" charset="2"/>
              </a:rPr>
              <a:t>facílimo</a:t>
            </a:r>
            <a:r>
              <a:rPr lang="pt-PT" sz="2200" i="1" dirty="0" smtClean="0">
                <a:sym typeface="Wingdings" panose="05000000000000000000" pitchFamily="2" charset="2"/>
              </a:rPr>
              <a:t>!</a:t>
            </a:r>
            <a:endParaRPr lang="pt-PT" sz="22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3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917628" y="2708920"/>
            <a:ext cx="5308743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5400" b="1" i="1" dirty="0" smtClean="0">
                <a:solidFill>
                  <a:schemeClr val="bg1"/>
                </a:solidFill>
              </a:rPr>
              <a:t>Correção do teste</a:t>
            </a:r>
            <a:endParaRPr lang="pt-PT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805871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pt-PT" sz="2200" dirty="0" smtClean="0"/>
              <a:t> Sublinha o intruso em cada série de palavras.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chemeClr val="bg1"/>
                </a:solidFill>
              </a:rPr>
              <a:t>Correção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655175" y="1313766"/>
            <a:ext cx="82773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Monossílabos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 smtClean="0"/>
              <a:t>não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b="1" u="sng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aí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 smtClean="0">
                <a:sym typeface="Wingdings" panose="05000000000000000000" pitchFamily="2" charset="2"/>
              </a:rPr>
              <a:t>bem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sim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mais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 smtClean="0"/>
          </a:p>
          <a:p>
            <a:pPr marL="271463" indent="-271463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Dissílabos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 smtClean="0"/>
              <a:t>raia 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 smtClean="0">
                <a:sym typeface="Wingdings 2" panose="05020102010507070707" pitchFamily="18" charset="2"/>
              </a:rPr>
              <a:t> atum 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 smtClean="0">
                <a:sym typeface="Wingdings" panose="05000000000000000000" pitchFamily="2" charset="2"/>
              </a:rPr>
              <a:t>goraz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 smtClean="0">
                <a:sym typeface="Wingdings" panose="05000000000000000000" pitchFamily="2" charset="2"/>
              </a:rPr>
              <a:t> pargo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 smtClean="0">
                <a:sym typeface="Wingdings" panose="05000000000000000000" pitchFamily="2" charset="2"/>
              </a:rPr>
              <a:t> </a:t>
            </a:r>
            <a:r>
              <a:rPr lang="pt-PT" sz="22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tamboril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 smtClean="0"/>
          </a:p>
          <a:p>
            <a:pPr marL="271463" indent="-271463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Trissílabos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/>
              <a:t>sílaba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 2" panose="05020102010507070707" pitchFamily="18" charset="2"/>
              </a:rPr>
              <a:t> acento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>
                <a:sym typeface="Wingdings" panose="05000000000000000000" pitchFamily="2" charset="2"/>
              </a:rPr>
              <a:t>átono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grave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palavra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endParaRPr lang="pt-PT" sz="2200" dirty="0" smtClean="0">
              <a:sym typeface="Wingdings 2" panose="05020102010507070707" pitchFamily="18" charset="2"/>
            </a:endParaRPr>
          </a:p>
          <a:p>
            <a:pPr marL="271463" indent="-271463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Polissílabos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 smtClean="0"/>
              <a:t>elefante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b="1" u="sng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avestruz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 smtClean="0">
                <a:sym typeface="Wingdings" panose="05000000000000000000" pitchFamily="2" charset="2"/>
              </a:rPr>
              <a:t>crocodilo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babuíno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libélula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>
              <a:sym typeface="Wingdings 2" panose="05020102010507070707" pitchFamily="18" charset="2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7230" y="3690898"/>
            <a:ext cx="7507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pt-PT" sz="2200" dirty="0"/>
              <a:t> </a:t>
            </a:r>
            <a:r>
              <a:rPr lang="pt-PT" sz="2200" dirty="0" smtClean="0"/>
              <a:t>Assinala 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sílaba tónica</a:t>
            </a:r>
            <a:r>
              <a:rPr lang="pt-PT" sz="2200" dirty="0" smtClean="0"/>
              <a:t> das palavras seguintes: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spc="100" dirty="0" smtClean="0"/>
              <a:t>pe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rei</a:t>
            </a:r>
            <a:r>
              <a:rPr lang="pt-PT" sz="2200" spc="100" dirty="0" smtClean="0"/>
              <a:t>ra	varan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dim</a:t>
            </a:r>
            <a:r>
              <a:rPr lang="pt-PT" sz="2200" spc="100" dirty="0" smtClean="0"/>
              <a:t>	revol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tar</a:t>
            </a:r>
          </a:p>
          <a:p>
            <a:pPr marL="271463" indent="-3175">
              <a:spcBef>
                <a:spcPts val="600"/>
              </a:spcBef>
            </a:pPr>
            <a:r>
              <a:rPr lang="pt-PT" sz="2200" spc="100" dirty="0" smtClean="0"/>
              <a:t>via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jan</a:t>
            </a:r>
            <a:r>
              <a:rPr lang="pt-PT" sz="2200" spc="100" dirty="0" smtClean="0"/>
              <a:t>te	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pê</a:t>
            </a:r>
            <a:r>
              <a:rPr lang="pt-PT" sz="2200" spc="100" dirty="0" smtClean="0"/>
              <a:t>ssego	azei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to</a:t>
            </a:r>
            <a:r>
              <a:rPr lang="pt-PT" sz="2200" spc="100" dirty="0" smtClean="0"/>
              <a:t>na</a:t>
            </a:r>
          </a:p>
          <a:p>
            <a:pPr marL="271463" indent="-3175">
              <a:spcBef>
                <a:spcPts val="600"/>
              </a:spcBef>
            </a:pPr>
            <a:r>
              <a:rPr lang="pt-PT" sz="2200" spc="100" dirty="0" smtClean="0"/>
              <a:t>cangu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ru</a:t>
            </a:r>
            <a:r>
              <a:rPr lang="pt-PT" sz="2200" spc="100" dirty="0" smtClean="0"/>
              <a:t>	nin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guém</a:t>
            </a:r>
            <a:r>
              <a:rPr lang="pt-PT" sz="2200" spc="100" dirty="0" smtClean="0"/>
              <a:t>	fan</a:t>
            </a:r>
            <a:r>
              <a:rPr lang="pt-PT" sz="2200" b="1" u="sng" spc="100" dirty="0" smtClean="0">
                <a:solidFill>
                  <a:srgbClr val="C00000"/>
                </a:solidFill>
              </a:rPr>
              <a:t>tás</a:t>
            </a:r>
            <a:r>
              <a:rPr lang="pt-PT" sz="2200" spc="100" dirty="0" smtClean="0"/>
              <a:t>tico</a:t>
            </a:r>
          </a:p>
        </p:txBody>
      </p:sp>
    </p:spTree>
    <p:extLst>
      <p:ext uri="{BB962C8B-B14F-4D97-AF65-F5344CB8AC3E}">
        <p14:creationId xmlns:p14="http://schemas.microsoft.com/office/powerpoint/2010/main" val="32808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805871"/>
            <a:ext cx="8299225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pt-PT" sz="2200" dirty="0" smtClean="0"/>
              <a:t> Classifica as palavras seguintes, considerando a posição da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sílaba tónica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lang="pt-PT" sz="2200" b="1" i="1" dirty="0">
              <a:solidFill>
                <a:srgbClr val="C3D69B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95265"/>
              </p:ext>
            </p:extLst>
          </p:nvPr>
        </p:nvGraphicFramePr>
        <p:xfrm>
          <a:off x="827585" y="1700808"/>
          <a:ext cx="7272807" cy="421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70"/>
                <a:gridCol w="1536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6170"/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B0F0"/>
                          </a:solidFill>
                          <a:effectLst/>
                        </a:rPr>
                        <a:t>agudas</a:t>
                      </a:r>
                      <a:endParaRPr lang="pt-PT" sz="2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graves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FF0066"/>
                          </a:solidFill>
                          <a:effectLst/>
                        </a:rPr>
                        <a:t>esdrúxulas</a:t>
                      </a:r>
                      <a:endParaRPr lang="pt-PT" sz="2200" dirty="0">
                        <a:solidFill>
                          <a:srgbClr val="FF0066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baseline="0" dirty="0" smtClean="0"/>
                        <a:t>Coimbra</a:t>
                      </a:r>
                      <a:endParaRPr lang="pt-PT" sz="2200" b="1" i="0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Viseu</a:t>
                      </a:r>
                      <a:endParaRPr lang="pt-PT" sz="2200" b="1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Leiria</a:t>
                      </a:r>
                      <a:endParaRPr lang="pt-PT" sz="2200" b="1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Óbidos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Lourinhã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Estremoz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0" dirty="0" smtClean="0"/>
                        <a:t>Mértola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Odivelas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64303"/>
              </p:ext>
            </p:extLst>
          </p:nvPr>
        </p:nvGraphicFramePr>
        <p:xfrm>
          <a:off x="683568" y="1484784"/>
          <a:ext cx="7727481" cy="443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381"/>
                <a:gridCol w="623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04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FF0066"/>
                          </a:solidFill>
                        </a:rPr>
                        <a:t>DD</a:t>
                      </a:r>
                      <a:endParaRPr lang="pt-PT" sz="2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baseline="0" dirty="0" smtClean="0"/>
                        <a:t>Ela perguntou se todos iam jantar naquele domingo.</a:t>
                      </a:r>
                      <a:endParaRPr lang="pt-PT" sz="2200" b="1" i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–</a:t>
                      </a:r>
                      <a:r>
                        <a:rPr lang="pt-PT" sz="2200" b="1" i="0" baseline="0" dirty="0" smtClean="0"/>
                        <a:t> </a:t>
                      </a:r>
                      <a:r>
                        <a:rPr lang="pt-PT" sz="2200" b="0" i="1" dirty="0" smtClean="0"/>
                        <a:t>Tu também vais ao jantar?</a:t>
                      </a:r>
                      <a:endParaRPr lang="pt-PT" sz="2200" b="1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–</a:t>
                      </a:r>
                      <a:r>
                        <a:rPr lang="pt-PT" sz="2200" b="1" i="0" baseline="0" dirty="0" smtClean="0"/>
                        <a:t> </a:t>
                      </a:r>
                      <a:r>
                        <a:rPr lang="pt-PT" sz="2200" b="0" i="1" dirty="0" smtClean="0"/>
                        <a:t>Eu penso que consigo chegar a horas.</a:t>
                      </a:r>
                      <a:endParaRPr lang="pt-PT" sz="2200" b="1" i="1" dirty="0" smtClean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A avó pediu-lhes que não se atrasassem.</a:t>
                      </a:r>
                      <a:endParaRPr lang="pt-PT" sz="220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i="0" dirty="0" smtClean="0"/>
                        <a:t> </a:t>
                      </a:r>
                      <a:r>
                        <a:rPr lang="pt-PT" sz="2200" b="0" i="1" dirty="0" smtClean="0"/>
                        <a:t>–</a:t>
                      </a:r>
                      <a:r>
                        <a:rPr lang="pt-PT" sz="2200" b="1" i="1" baseline="0" dirty="0" smtClean="0"/>
                        <a:t> </a:t>
                      </a:r>
                      <a:r>
                        <a:rPr lang="pt-PT" sz="2200" b="0" i="1" baseline="0" dirty="0" smtClean="0"/>
                        <a:t>Nós levamos uma sobremesa.</a:t>
                      </a:r>
                      <a:endParaRPr lang="pt-PT" sz="2200" b="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A Rita explicou que já tinha feito um bolo de cenoura.</a:t>
                      </a:r>
                      <a:endParaRPr lang="pt-PT" sz="220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dirty="0" smtClean="0"/>
                        <a:t>O Pedro disse que gostava mais de frutos</a:t>
                      </a:r>
                      <a:r>
                        <a:rPr lang="pt-PT" sz="2200" b="0" i="1" baseline="0" dirty="0" smtClean="0"/>
                        <a:t> secos</a:t>
                      </a:r>
                      <a:r>
                        <a:rPr lang="pt-PT" sz="2200" b="0" i="1" dirty="0" smtClean="0"/>
                        <a:t>.</a:t>
                      </a:r>
                      <a:endParaRPr lang="pt-PT" sz="220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–</a:t>
                      </a:r>
                      <a:r>
                        <a:rPr lang="pt-PT" sz="2200" b="1" i="1" baseline="0" dirty="0" smtClean="0"/>
                        <a:t> </a:t>
                      </a:r>
                      <a:r>
                        <a:rPr lang="pt-PT" sz="2200" b="0" i="1" baseline="0" dirty="0" smtClean="0"/>
                        <a:t>Então, podemos fazer uma tarte de noz.</a:t>
                      </a:r>
                      <a:endParaRPr lang="pt-PT" sz="2200" b="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77231" y="805871"/>
            <a:ext cx="8299225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pt-PT" sz="2200" dirty="0" smtClean="0"/>
              <a:t> Distingue os excertos em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discurso direto</a:t>
            </a:r>
            <a:r>
              <a:rPr lang="pt-PT" sz="2200" dirty="0" smtClean="0"/>
              <a:t> (</a:t>
            </a:r>
            <a:r>
              <a:rPr lang="pt-PT" sz="2200" b="1" dirty="0" smtClean="0">
                <a:solidFill>
                  <a:srgbClr val="FF0066"/>
                </a:solidFill>
              </a:rPr>
              <a:t>DD</a:t>
            </a:r>
            <a:r>
              <a:rPr lang="pt-PT" sz="2200" dirty="0" smtClean="0"/>
              <a:t>) e em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discurso indireto </a:t>
            </a:r>
            <a:r>
              <a:rPr lang="pt-PT" sz="2200" dirty="0" smtClean="0"/>
              <a:t>(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</a:rPr>
              <a:t>DI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805871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pt-PT" sz="2200" dirty="0" smtClean="0"/>
              <a:t> Sublinha o intruso em cada série de palavras.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chemeClr val="bg1"/>
                </a:solidFill>
              </a:rPr>
              <a:t>Atividades</a:t>
            </a:r>
            <a:r>
              <a:rPr lang="pt-PT" sz="2200" i="1" dirty="0" smtClean="0">
                <a:solidFill>
                  <a:schemeClr val="bg1"/>
                </a:solidFill>
              </a:rPr>
              <a:t> 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655175" y="1313766"/>
            <a:ext cx="82773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Monossílabos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 smtClean="0"/>
              <a:t>não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 smtClean="0">
                <a:sym typeface="Wingdings 2" panose="05020102010507070707" pitchFamily="18" charset="2"/>
              </a:rPr>
              <a:t>aí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 smtClean="0">
                <a:sym typeface="Wingdings" panose="05000000000000000000" pitchFamily="2" charset="2"/>
              </a:rPr>
              <a:t>bem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sim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mais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 smtClean="0"/>
          </a:p>
          <a:p>
            <a:pPr marL="271463" indent="-271463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Dissílabos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 smtClean="0"/>
              <a:t>raia 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 smtClean="0">
                <a:sym typeface="Wingdings 2" panose="05020102010507070707" pitchFamily="18" charset="2"/>
              </a:rPr>
              <a:t> atum 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 smtClean="0">
                <a:sym typeface="Wingdings" panose="05000000000000000000" pitchFamily="2" charset="2"/>
              </a:rPr>
              <a:t>goraz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 smtClean="0">
                <a:sym typeface="Wingdings" panose="05000000000000000000" pitchFamily="2" charset="2"/>
              </a:rPr>
              <a:t> pargo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 smtClean="0">
                <a:sym typeface="Wingdings" panose="05000000000000000000" pitchFamily="2" charset="2"/>
              </a:rPr>
              <a:t> tamboril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 smtClean="0"/>
          </a:p>
          <a:p>
            <a:pPr marL="271463" indent="-271463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Trissílabos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/>
              <a:t>sílaba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 2" panose="05020102010507070707" pitchFamily="18" charset="2"/>
              </a:rPr>
              <a:t> acento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>
                <a:sym typeface="Wingdings" panose="05000000000000000000" pitchFamily="2" charset="2"/>
              </a:rPr>
              <a:t>átono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grave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palavra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endParaRPr lang="pt-PT" sz="2200" dirty="0" smtClean="0">
              <a:sym typeface="Wingdings 2" panose="05020102010507070707" pitchFamily="18" charset="2"/>
            </a:endParaRPr>
          </a:p>
          <a:p>
            <a:pPr marL="271463" indent="-271463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Polissílabos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 smtClean="0"/>
              <a:t>elefante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 2" panose="05020102010507070707" pitchFamily="18" charset="2"/>
              </a:rPr>
              <a:t> </a:t>
            </a:r>
            <a:r>
              <a:rPr lang="pt-PT" sz="2200" dirty="0" smtClean="0">
                <a:sym typeface="Wingdings 2" panose="05020102010507070707" pitchFamily="18" charset="2"/>
              </a:rPr>
              <a:t>avestruz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 </a:t>
            </a:r>
            <a:r>
              <a:rPr lang="pt-PT" sz="2200" dirty="0" smtClean="0">
                <a:sym typeface="Wingdings" panose="05000000000000000000" pitchFamily="2" charset="2"/>
              </a:rPr>
              <a:t>crocodilo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babuíno </a:t>
            </a:r>
            <a:r>
              <a:rPr lang="pt-PT" sz="2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 smtClean="0">
                <a:sym typeface="Wingdings" panose="05000000000000000000" pitchFamily="2" charset="2"/>
              </a:rPr>
              <a:t>libélula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>
              <a:sym typeface="Wingdings 2" panose="05020102010507070707" pitchFamily="18" charset="2"/>
            </a:endParaRPr>
          </a:p>
        </p:txBody>
      </p:sp>
      <p:pic>
        <p:nvPicPr>
          <p:cNvPr id="8" name="Imagem 7" descr="C:\Users\Fernanda\Desktop\Manuais 2.º ciclo\LIVRO ABERTO 5\Manual 5\ilustrações\sebastião novas e corrigidas\ID0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957" b="49540"/>
          <a:stretch/>
        </p:blipFill>
        <p:spPr bwMode="auto">
          <a:xfrm flipH="1">
            <a:off x="5868143" y="3298989"/>
            <a:ext cx="3264199" cy="3055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77230" y="3690898"/>
            <a:ext cx="7507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pt-PT" sz="2200" dirty="0"/>
              <a:t> </a:t>
            </a:r>
            <a:r>
              <a:rPr lang="pt-PT" sz="2200" dirty="0" smtClean="0"/>
              <a:t>Assinala 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sílaba tónica</a:t>
            </a:r>
            <a:r>
              <a:rPr lang="pt-PT" sz="2200" dirty="0" smtClean="0"/>
              <a:t> das palavras seguintes: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spc="100" dirty="0" smtClean="0"/>
              <a:t>pereira	varandim	revoltar</a:t>
            </a:r>
          </a:p>
          <a:p>
            <a:pPr marL="271463" indent="-3175">
              <a:spcBef>
                <a:spcPts val="600"/>
              </a:spcBef>
            </a:pPr>
            <a:r>
              <a:rPr lang="pt-PT" sz="2200" spc="100" dirty="0" smtClean="0"/>
              <a:t>viajante	pêssego	azeitona</a:t>
            </a:r>
          </a:p>
          <a:p>
            <a:pPr marL="271463" indent="-3175">
              <a:spcBef>
                <a:spcPts val="600"/>
              </a:spcBef>
            </a:pPr>
            <a:r>
              <a:rPr lang="pt-PT" sz="2200" spc="100" dirty="0" smtClean="0"/>
              <a:t>canguru	ninguém	fantástico</a:t>
            </a:r>
          </a:p>
        </p:txBody>
      </p:sp>
    </p:spTree>
    <p:extLst>
      <p:ext uri="{BB962C8B-B14F-4D97-AF65-F5344CB8AC3E}">
        <p14:creationId xmlns:p14="http://schemas.microsoft.com/office/powerpoint/2010/main" val="3206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5536" y="2924944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6.</a:t>
            </a:r>
            <a:r>
              <a:rPr lang="pt-PT" sz="2200" dirty="0" smtClean="0"/>
              <a:t> Indica 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subclasse</a:t>
            </a:r>
            <a:r>
              <a:rPr lang="pt-PT" sz="2200" dirty="0" smtClean="0"/>
              <a:t> dos seguintes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nomes</a:t>
            </a:r>
            <a:r>
              <a:rPr lang="pt-PT" sz="2200" dirty="0" smtClean="0"/>
              <a:t>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95536" y="764704"/>
            <a:ext cx="82773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5.</a:t>
            </a:r>
            <a:r>
              <a:rPr lang="pt-PT" sz="2200" dirty="0"/>
              <a:t> Sublinha os </a:t>
            </a: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nomes</a:t>
            </a:r>
            <a:r>
              <a:rPr lang="pt-PT" sz="2200" dirty="0"/>
              <a:t> presentes nas frases seguintes.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Trouxe-te um </a:t>
            </a:r>
            <a:r>
              <a:rPr lang="pt-PT" sz="2200" i="1" u="sng" dirty="0" smtClean="0">
                <a:sym typeface="Wingdings" panose="05000000000000000000" pitchFamily="2" charset="2"/>
              </a:rPr>
              <a:t>presente</a:t>
            </a:r>
            <a:r>
              <a:rPr lang="pt-PT" sz="2200" i="1" dirty="0" smtClean="0">
                <a:sym typeface="Wingdings" panose="05000000000000000000" pitchFamily="2" charset="2"/>
              </a:rPr>
              <a:t> de </a:t>
            </a:r>
            <a:r>
              <a:rPr lang="pt-PT" sz="2200" i="1" u="sng" dirty="0" smtClean="0">
                <a:sym typeface="Wingdings" panose="05000000000000000000" pitchFamily="2" charset="2"/>
              </a:rPr>
              <a:t>Marrocos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 smtClean="0"/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</a:t>
            </a:r>
            <a:r>
              <a:rPr lang="pt-PT" sz="2200" i="1" u="sng" dirty="0" smtClean="0">
                <a:sym typeface="Wingdings" panose="05000000000000000000" pitchFamily="2" charset="2"/>
              </a:rPr>
              <a:t>Carlota</a:t>
            </a:r>
            <a:r>
              <a:rPr lang="pt-PT" sz="2200" i="1" dirty="0" smtClean="0">
                <a:sym typeface="Wingdings 2" panose="05020102010507070707" pitchFamily="18" charset="2"/>
              </a:rPr>
              <a:t> nasceu há onze </a:t>
            </a:r>
            <a:r>
              <a:rPr lang="pt-PT" sz="2200" i="1" u="sng" dirty="0" smtClean="0">
                <a:sym typeface="Wingdings 2" panose="05020102010507070707" pitchFamily="18" charset="2"/>
              </a:rPr>
              <a:t>anos</a:t>
            </a:r>
            <a:r>
              <a:rPr lang="pt-PT" sz="2200" i="1" dirty="0" smtClean="0">
                <a:sym typeface="Wingdings 2" panose="05020102010507070707" pitchFamily="18" charset="2"/>
              </a:rPr>
              <a:t>.</a:t>
            </a:r>
            <a:endParaRPr lang="pt-PT" sz="2200" i="1" dirty="0" smtClean="0"/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minha </a:t>
            </a:r>
            <a:r>
              <a:rPr lang="pt-PT" sz="2200" i="1" u="sng" dirty="0" smtClean="0">
                <a:sym typeface="Wingdings" panose="05000000000000000000" pitchFamily="2" charset="2"/>
              </a:rPr>
              <a:t>turma</a:t>
            </a:r>
            <a:r>
              <a:rPr lang="pt-PT" sz="2200" i="1" dirty="0" smtClean="0">
                <a:sym typeface="Wingdings" panose="05000000000000000000" pitchFamily="2" charset="2"/>
              </a:rPr>
              <a:t> participou num </a:t>
            </a:r>
            <a:r>
              <a:rPr lang="pt-PT" sz="2200" i="1" u="sng" dirty="0" smtClean="0">
                <a:sym typeface="Wingdings" panose="05000000000000000000" pitchFamily="2" charset="2"/>
              </a:rPr>
              <a:t>concurso</a:t>
            </a:r>
            <a:r>
              <a:rPr lang="pt-PT" sz="2200" i="1" dirty="0" smtClean="0">
                <a:sym typeface="Wingdings" panose="05000000000000000000" pitchFamily="2" charset="2"/>
              </a:rPr>
              <a:t> de </a:t>
            </a:r>
            <a:r>
              <a:rPr lang="pt-PT" sz="2200" i="1" u="sng" dirty="0" smtClean="0">
                <a:sym typeface="Wingdings" panose="05000000000000000000" pitchFamily="2" charset="2"/>
              </a:rPr>
              <a:t>poesia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/>
          </p:nvPr>
        </p:nvGraphicFramePr>
        <p:xfrm>
          <a:off x="683569" y="4797152"/>
          <a:ext cx="7989310" cy="137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114"/>
                <a:gridCol w="2615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5098"/>
              </a:tblGrid>
              <a:tr h="490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B0F0"/>
                          </a:solidFill>
                          <a:effectLst/>
                        </a:rPr>
                        <a:t>próprio</a:t>
                      </a:r>
                      <a:endParaRPr lang="pt-PT" sz="2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comum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FF0066"/>
                          </a:solidFill>
                          <a:effectLst/>
                        </a:rPr>
                        <a:t>comum coletivo</a:t>
                      </a:r>
                      <a:endParaRPr lang="pt-PT" sz="2200" dirty="0">
                        <a:solidFill>
                          <a:srgbClr val="FF0066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d.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pt-PT" sz="2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i.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a.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b.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f.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h.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j.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l.</a:t>
                      </a:r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c.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e.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g.</a:t>
                      </a: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pt-PT" sz="2200" b="1" dirty="0" smtClean="0">
                          <a:solidFill>
                            <a:srgbClr val="C00000"/>
                          </a:solidFill>
                        </a:rPr>
                        <a:t>k.</a:t>
                      </a:r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83568" y="3428999"/>
          <a:ext cx="7989312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328"/>
                <a:gridCol w="1997328"/>
                <a:gridCol w="1997328"/>
                <a:gridCol w="1997328"/>
              </a:tblGrid>
              <a:tr h="1177672"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guerra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soldado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exército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Sol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constelação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estrela</a:t>
                      </a:r>
                      <a:endParaRPr lang="pt-PT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cacho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vinho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Alentejo</a:t>
                      </a:r>
                      <a:endParaRPr lang="pt-PT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j.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cidade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casario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habitante</a:t>
                      </a:r>
                      <a:endParaRPr lang="pt-PT" sz="2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1295"/>
              </p:ext>
            </p:extLst>
          </p:nvPr>
        </p:nvGraphicFramePr>
        <p:xfrm>
          <a:off x="591182" y="1772816"/>
          <a:ext cx="8301298" cy="421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062"/>
                <a:gridCol w="558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8062"/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</a:t>
                      </a:r>
                      <a:endParaRPr lang="pt-PT" sz="22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</a:t>
                      </a:r>
                      <a:endParaRPr lang="pt-PT" sz="22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pt-PT" sz="220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baseline="0" dirty="0" smtClean="0"/>
                        <a:t>Vi </a:t>
                      </a:r>
                      <a:r>
                        <a:rPr lang="pt-PT" sz="2200" b="1" i="1" baseline="0" dirty="0" smtClean="0"/>
                        <a:t>um</a:t>
                      </a:r>
                      <a:r>
                        <a:rPr lang="pt-PT" sz="2200" b="0" i="1" baseline="0" dirty="0" smtClean="0"/>
                        <a:t> filme muito divertido ontem à noite. </a:t>
                      </a:r>
                      <a:endParaRPr lang="pt-PT" sz="22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Procura</a:t>
                      </a:r>
                      <a:r>
                        <a:rPr lang="pt-PT" sz="2200" b="0" i="1" baseline="0" dirty="0" smtClean="0"/>
                        <a:t> o </a:t>
                      </a:r>
                      <a:r>
                        <a:rPr lang="pt-PT" sz="2200" b="1" i="1" baseline="0" dirty="0" smtClean="0"/>
                        <a:t>teu</a:t>
                      </a:r>
                      <a:r>
                        <a:rPr lang="pt-PT" sz="2200" b="0" i="1" baseline="0" dirty="0" smtClean="0"/>
                        <a:t> casaco em casa dos avós</a:t>
                      </a:r>
                      <a:r>
                        <a:rPr lang="pt-PT" sz="2200" b="0" i="1" dirty="0" smtClean="0"/>
                        <a:t>.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1" i="1" dirty="0" smtClean="0"/>
                        <a:t>As</a:t>
                      </a:r>
                      <a:r>
                        <a:rPr lang="pt-PT" sz="2200" b="0" i="1" dirty="0" smtClean="0"/>
                        <a:t> meninas aqui presentes são boas amigas.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Requisitaste </a:t>
                      </a:r>
                      <a:r>
                        <a:rPr lang="pt-PT" sz="2200" b="1" i="1" dirty="0" smtClean="0"/>
                        <a:t>estes</a:t>
                      </a:r>
                      <a:r>
                        <a:rPr lang="pt-PT" sz="2200" b="0" i="1" dirty="0" smtClean="0"/>
                        <a:t> livros na biblioteca da escola?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Veste </a:t>
                      </a:r>
                      <a:r>
                        <a:rPr lang="pt-PT" sz="2200" b="1" i="1" dirty="0" smtClean="0"/>
                        <a:t>a mesma</a:t>
                      </a:r>
                      <a:r>
                        <a:rPr lang="pt-PT" sz="2200" b="0" i="1" dirty="0" smtClean="0"/>
                        <a:t> camisola que levaste ontem.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Todos ouviram as </a:t>
                      </a:r>
                      <a:r>
                        <a:rPr lang="pt-PT" sz="2200" b="1" i="1" dirty="0" smtClean="0"/>
                        <a:t>suas</a:t>
                      </a:r>
                      <a:r>
                        <a:rPr lang="pt-PT" sz="2200" b="0" i="1" dirty="0" smtClean="0"/>
                        <a:t> palavras atentamente.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dirty="0" smtClean="0"/>
                        <a:t>Descobrimos </a:t>
                      </a:r>
                      <a:r>
                        <a:rPr lang="pt-PT" sz="2200" b="1" i="1" dirty="0" smtClean="0"/>
                        <a:t>o</a:t>
                      </a:r>
                      <a:r>
                        <a:rPr lang="pt-PT" sz="2200" b="0" i="1" dirty="0" smtClean="0"/>
                        <a:t> jogo que tu tanto desejavas.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Por favor, chega-me </a:t>
                      </a:r>
                      <a:r>
                        <a:rPr lang="pt-PT" sz="2200" b="1" i="1" dirty="0" smtClean="0"/>
                        <a:t>essa</a:t>
                      </a:r>
                      <a:r>
                        <a:rPr lang="pt-PT" sz="2200" b="0" i="1" dirty="0" smtClean="0"/>
                        <a:t> travessa de arroz.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69727" y="764704"/>
            <a:ext cx="883877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7.</a:t>
            </a:r>
            <a:r>
              <a:rPr lang="pt-PT" sz="2200" dirty="0" smtClean="0"/>
              <a:t> Assinala a subclasse do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determinante</a:t>
            </a:r>
            <a:r>
              <a:rPr lang="pt-PT" sz="2200" dirty="0" smtClean="0"/>
              <a:t> destacado em cada frase:</a:t>
            </a:r>
          </a:p>
          <a:p>
            <a:pPr marL="271463" indent="-7938">
              <a:spcBef>
                <a:spcPts val="300"/>
              </a:spcBef>
            </a:pPr>
            <a:r>
              <a:rPr lang="pt-PT" sz="2200" dirty="0" smtClean="0"/>
              <a:t>artigo definido (</a:t>
            </a:r>
            <a:r>
              <a:rPr lang="pt-P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pt-PT" sz="2200" dirty="0" smtClean="0"/>
              <a:t>), artigo indefinido (</a:t>
            </a:r>
            <a:r>
              <a:rPr lang="pt-PT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pt-PT" sz="2200" dirty="0" smtClean="0"/>
              <a:t>), demonstrativo (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PT" sz="2200" dirty="0" smtClean="0"/>
              <a:t>) ou possessivo (</a:t>
            </a:r>
            <a:r>
              <a:rPr lang="pt-PT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42311"/>
              </p:ext>
            </p:extLst>
          </p:nvPr>
        </p:nvGraphicFramePr>
        <p:xfrm>
          <a:off x="719572" y="1484784"/>
          <a:ext cx="7884876" cy="47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</a:tblGrid>
              <a:tr h="49304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77933C"/>
                          </a:solidFill>
                        </a:rPr>
                        <a:t>subclasse</a:t>
                      </a:r>
                      <a:endParaRPr lang="pt-PT" sz="2200" dirty="0" smtClean="0">
                        <a:solidFill>
                          <a:srgbClr val="77933C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baseline="0" dirty="0" smtClean="0"/>
                        <a:t>Lá vai ela com </a:t>
                      </a:r>
                      <a:r>
                        <a:rPr lang="pt-PT" sz="2200" b="1" i="1" u="sng" baseline="0" dirty="0" smtClean="0"/>
                        <a:t>as</a:t>
                      </a:r>
                      <a:r>
                        <a:rPr lang="pt-PT" sz="2200" b="0" i="1" baseline="0" dirty="0" smtClean="0"/>
                        <a:t> </a:t>
                      </a:r>
                      <a:r>
                        <a:rPr lang="pt-PT" sz="2200" b="1" i="1" u="sng" baseline="0" dirty="0" smtClean="0"/>
                        <a:t>suas</a:t>
                      </a:r>
                      <a:r>
                        <a:rPr lang="pt-PT" sz="2200" b="0" i="1" baseline="0" dirty="0" smtClean="0"/>
                        <a:t> amigas…</a:t>
                      </a:r>
                      <a:endParaRPr lang="pt-PT" sz="2200" b="1" i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solidFill>
                            <a:schemeClr val="tx1"/>
                          </a:solidFill>
                        </a:rPr>
                        <a:t>artigo definido + possessivo</a:t>
                      </a:r>
                      <a:endParaRPr lang="pt-P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Apetecia-me comer </a:t>
                      </a:r>
                      <a:r>
                        <a:rPr lang="pt-PT" sz="2200" b="1" i="1" u="sng" dirty="0" smtClean="0"/>
                        <a:t>uma</a:t>
                      </a:r>
                      <a:r>
                        <a:rPr lang="pt-PT" sz="2200" b="0" i="1" dirty="0" smtClean="0"/>
                        <a:t> laranja.</a:t>
                      </a:r>
                      <a:r>
                        <a:rPr lang="pt-PT" sz="2200" b="1" i="0" baseline="0" dirty="0" smtClean="0"/>
                        <a:t> </a:t>
                      </a:r>
                      <a:endParaRPr lang="pt-PT" sz="2200" b="1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artigo indefinido</a:t>
                      </a:r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1" i="1" u="sng" dirty="0" smtClean="0"/>
                        <a:t>Este</a:t>
                      </a:r>
                      <a:r>
                        <a:rPr lang="pt-PT" sz="2200" b="0" i="1" baseline="0" dirty="0" smtClean="0"/>
                        <a:t> computador e </a:t>
                      </a:r>
                      <a:r>
                        <a:rPr lang="pt-PT" sz="2200" b="1" i="1" u="sng" baseline="0" dirty="0" smtClean="0"/>
                        <a:t>esses</a:t>
                      </a:r>
                      <a:r>
                        <a:rPr lang="pt-PT" sz="2200" b="0" i="1" baseline="0" dirty="0" smtClean="0"/>
                        <a:t> livros são teus?</a:t>
                      </a:r>
                      <a:r>
                        <a:rPr lang="pt-PT" sz="2200" b="1" i="0" baseline="0" dirty="0" smtClean="0"/>
                        <a:t> </a:t>
                      </a:r>
                      <a:endParaRPr lang="pt-PT" sz="2200" b="1" i="0" dirty="0" smtClean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demonstrativos</a:t>
                      </a:r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1" i="1" u="sng" dirty="0" smtClean="0"/>
                        <a:t>Os outros</a:t>
                      </a:r>
                      <a:r>
                        <a:rPr lang="pt-PT" sz="2200" b="0" i="1" dirty="0" smtClean="0"/>
                        <a:t> óculos são</a:t>
                      </a:r>
                      <a:r>
                        <a:rPr lang="pt-PT" sz="2200" b="0" i="1" baseline="0" dirty="0" smtClean="0"/>
                        <a:t> mais bonitos.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demonstrativo</a:t>
                      </a:r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i="0" dirty="0" smtClean="0"/>
                        <a:t> </a:t>
                      </a:r>
                      <a:r>
                        <a:rPr lang="pt-PT" sz="2200" b="0" i="1" baseline="0" dirty="0" smtClean="0"/>
                        <a:t>Lisboa é </a:t>
                      </a:r>
                      <a:r>
                        <a:rPr lang="pt-PT" sz="2200" b="1" i="1" u="sng" baseline="0" dirty="0" smtClean="0"/>
                        <a:t>a</a:t>
                      </a:r>
                      <a:r>
                        <a:rPr lang="pt-PT" sz="2200" b="0" i="1" baseline="0" dirty="0" smtClean="0"/>
                        <a:t> capital de Portugal.</a:t>
                      </a:r>
                      <a:r>
                        <a:rPr lang="pt-PT" sz="2200" b="1" i="0" baseline="0" dirty="0" smtClean="0"/>
                        <a:t> </a:t>
                      </a:r>
                      <a:endParaRPr lang="pt-PT" sz="2200" b="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artigo definido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1" i="1" u="sng" dirty="0" smtClean="0"/>
                        <a:t>Meus</a:t>
                      </a:r>
                      <a:r>
                        <a:rPr lang="pt-PT" sz="2200" b="0" i="1" baseline="0" dirty="0" smtClean="0"/>
                        <a:t> amigos, tenho algo a comunicar-vos.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possessivo</a:t>
                      </a:r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1" i="1" u="sng" dirty="0" smtClean="0"/>
                        <a:t>Uns</a:t>
                      </a:r>
                      <a:r>
                        <a:rPr lang="pt-PT" sz="2200" b="0" i="1" dirty="0" smtClean="0"/>
                        <a:t> rapazes aproximaram-se de mim.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artigo indefinido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1" i="1" u="sng" dirty="0" smtClean="0"/>
                        <a:t>Aquelas</a:t>
                      </a:r>
                      <a:r>
                        <a:rPr lang="pt-PT" sz="2200" b="0" i="1" dirty="0" smtClean="0"/>
                        <a:t> férias foram</a:t>
                      </a:r>
                      <a:r>
                        <a:rPr lang="pt-PT" sz="2200" b="0" i="1" baseline="0" dirty="0" smtClean="0"/>
                        <a:t> fantásticas!</a:t>
                      </a:r>
                      <a:endParaRPr lang="pt-PT" sz="2200" b="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C00000"/>
                          </a:solidFill>
                        </a:rPr>
                        <a:t>demonstrativo</a:t>
                      </a:r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95536" y="764704"/>
            <a:ext cx="827734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8.</a:t>
            </a:r>
            <a:r>
              <a:rPr lang="pt-PT" sz="2200" dirty="0" smtClean="0"/>
              <a:t> Sublinha 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determinantes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2200" dirty="0" smtClean="0"/>
              <a:t>presentes em cada frase e indica a respetiva </a:t>
            </a:r>
            <a:r>
              <a:rPr lang="pt-PT" sz="2200" b="1" dirty="0" smtClean="0">
                <a:solidFill>
                  <a:srgbClr val="77933C"/>
                </a:solidFill>
              </a:rPr>
              <a:t>subclasse</a:t>
            </a:r>
            <a:r>
              <a:rPr lang="pt-PT" sz="2200" dirty="0" smtClean="0"/>
              <a:t>, conforme o exemplo.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609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291169" y="764704"/>
            <a:ext cx="72331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9.</a:t>
            </a:r>
            <a:r>
              <a:rPr lang="pt-PT" sz="2200" dirty="0" smtClean="0"/>
              <a:t> Indica 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subclasse</a:t>
            </a:r>
            <a:r>
              <a:rPr lang="pt-PT" sz="2200" dirty="0" smtClean="0"/>
              <a:t> dos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adjetivos</a:t>
            </a:r>
            <a:r>
              <a:rPr lang="pt-PT" sz="2200" dirty="0" smtClean="0"/>
              <a:t> sublinhados.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O dia </a:t>
            </a:r>
            <a:r>
              <a:rPr lang="pt-PT" sz="2200" i="1" u="sng" dirty="0" smtClean="0">
                <a:sym typeface="Wingdings" panose="05000000000000000000" pitchFamily="2" charset="2"/>
              </a:rPr>
              <a:t>quente</a:t>
            </a:r>
            <a:r>
              <a:rPr lang="pt-PT" sz="2200" i="1" dirty="0" smtClean="0">
                <a:sym typeface="Wingdings" panose="05000000000000000000" pitchFamily="2" charset="2"/>
              </a:rPr>
              <a:t> e </a:t>
            </a:r>
            <a:r>
              <a:rPr lang="pt-PT" sz="2200" i="1" u="sng" dirty="0" smtClean="0">
                <a:sym typeface="Wingdings" panose="05000000000000000000" pitchFamily="2" charset="2"/>
              </a:rPr>
              <a:t>luminoso</a:t>
            </a:r>
            <a:r>
              <a:rPr lang="pt-PT" sz="2200" i="1" dirty="0" smtClean="0">
                <a:sym typeface="Wingdings" panose="05000000000000000000" pitchFamily="2" charset="2"/>
              </a:rPr>
              <a:t> encheu-me de alegria.</a:t>
            </a:r>
            <a:endParaRPr lang="pt-PT" sz="2200" dirty="0"/>
          </a:p>
          <a:p>
            <a:pPr marL="271463" indent="-3175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Era a </a:t>
            </a:r>
            <a:r>
              <a:rPr lang="pt-PT" sz="2200" i="1" u="sng" dirty="0" smtClean="0">
                <a:sym typeface="Wingdings" panose="05000000000000000000" pitchFamily="2" charset="2"/>
              </a:rPr>
              <a:t>primeira</a:t>
            </a:r>
            <a:r>
              <a:rPr lang="pt-PT" sz="2200" i="1" dirty="0" smtClean="0">
                <a:sym typeface="Wingdings" panose="05000000000000000000" pitchFamily="2" charset="2"/>
              </a:rPr>
              <a:t> vez que eu via aquela </a:t>
            </a:r>
            <a:r>
              <a:rPr lang="pt-PT" sz="2200" i="1" u="sng" dirty="0" smtClean="0">
                <a:sym typeface="Wingdings" panose="05000000000000000000" pitchFamily="2" charset="2"/>
              </a:rPr>
              <a:t>velha</a:t>
            </a:r>
            <a:r>
              <a:rPr lang="pt-PT" sz="2200" i="1" dirty="0" smtClean="0">
                <a:sym typeface="Wingdings" panose="05000000000000000000" pitchFamily="2" charset="2"/>
              </a:rPr>
              <a:t> foto. </a:t>
            </a:r>
            <a:endParaRPr lang="pt-PT" sz="2200" i="1" dirty="0"/>
          </a:p>
          <a:p>
            <a:pPr marL="271463" indent="-3175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</a:t>
            </a:r>
            <a:r>
              <a:rPr lang="pt-PT" sz="2200" i="1" u="sng" dirty="0" smtClean="0">
                <a:sym typeface="Wingdings" panose="05000000000000000000" pitchFamily="2" charset="2"/>
              </a:rPr>
              <a:t>quarta</a:t>
            </a:r>
            <a:r>
              <a:rPr lang="pt-PT" sz="2200" i="1" dirty="0" smtClean="0">
                <a:sym typeface="Wingdings" panose="05000000000000000000" pitchFamily="2" charset="2"/>
              </a:rPr>
              <a:t> pergunta do teste era muito </a:t>
            </a:r>
            <a:r>
              <a:rPr lang="pt-PT" sz="2200" i="1" u="sng" dirty="0" smtClean="0">
                <a:sym typeface="Wingdings" panose="05000000000000000000" pitchFamily="2" charset="2"/>
              </a:rPr>
              <a:t>difícil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Havia um cheiro </a:t>
            </a:r>
            <a:r>
              <a:rPr lang="pt-PT" sz="2200" i="1" u="sng" dirty="0" smtClean="0">
                <a:sym typeface="Wingdings" panose="05000000000000000000" pitchFamily="2" charset="2"/>
              </a:rPr>
              <a:t>estranho</a:t>
            </a:r>
            <a:r>
              <a:rPr lang="pt-PT" sz="2200" i="1" dirty="0" smtClean="0">
                <a:sym typeface="Wingdings" panose="05000000000000000000" pitchFamily="2" charset="2"/>
              </a:rPr>
              <a:t> no </a:t>
            </a:r>
            <a:r>
              <a:rPr lang="pt-PT" sz="2200" i="1" u="sng" dirty="0" smtClean="0">
                <a:sym typeface="Wingdings" panose="05000000000000000000" pitchFamily="2" charset="2"/>
              </a:rPr>
              <a:t>décimo segundo</a:t>
            </a:r>
            <a:r>
              <a:rPr lang="pt-PT" sz="2200" i="1" dirty="0" smtClean="0">
                <a:sym typeface="Wingdings" panose="05000000000000000000" pitchFamily="2" charset="2"/>
              </a:rPr>
              <a:t> andar.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34269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9162" y="4840987"/>
            <a:ext cx="86013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10.</a:t>
            </a:r>
            <a:r>
              <a:rPr lang="pt-PT" sz="2200" dirty="0" smtClean="0"/>
              <a:t> Caracteriza os nomes seguintes com três </a:t>
            </a:r>
            <a:r>
              <a:rPr lang="pt-PT" sz="2200" b="1" dirty="0" smtClean="0">
                <a:solidFill>
                  <a:srgbClr val="77933C"/>
                </a:solidFill>
              </a:rPr>
              <a:t>adjetivos</a:t>
            </a:r>
            <a:r>
              <a:rPr lang="pt-PT" sz="2200" dirty="0" smtClean="0">
                <a:solidFill>
                  <a:srgbClr val="77933C"/>
                </a:solidFill>
              </a:rPr>
              <a:t> </a:t>
            </a:r>
            <a:r>
              <a:rPr lang="pt-PT" sz="2200" dirty="0" smtClean="0"/>
              <a:t>adequados.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livro</a:t>
            </a:r>
            <a:r>
              <a:rPr lang="pt-PT" sz="2200" dirty="0" smtClean="0">
                <a:sym typeface="Wingdings" panose="05000000000000000000" pitchFamily="2" charset="2"/>
              </a:rPr>
              <a:t>: _______________     _______________     _______________</a:t>
            </a:r>
            <a:endParaRPr lang="pt-PT" sz="2200" dirty="0"/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rosto</a:t>
            </a:r>
            <a:r>
              <a:rPr lang="pt-PT" sz="2200" dirty="0" smtClean="0">
                <a:sym typeface="Wingdings" panose="05000000000000000000" pitchFamily="2" charset="2"/>
              </a:rPr>
              <a:t>: ______________     </a:t>
            </a:r>
            <a:r>
              <a:rPr lang="pt-PT" sz="2200" dirty="0">
                <a:sym typeface="Wingdings" panose="05000000000000000000" pitchFamily="2" charset="2"/>
              </a:rPr>
              <a:t>_______________     _______________</a:t>
            </a:r>
            <a:endParaRPr lang="pt-PT" sz="22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4897101" y="3526215"/>
            <a:ext cx="3923371" cy="102786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>
                <a:solidFill>
                  <a:srgbClr val="C00000"/>
                </a:solidFill>
              </a:rPr>
              <a:t>primeira, </a:t>
            </a:r>
            <a:r>
              <a:rPr lang="pt-PT" sz="2200" dirty="0" smtClean="0">
                <a:solidFill>
                  <a:srgbClr val="C00000"/>
                </a:solidFill>
              </a:rPr>
              <a:t>quarta,</a:t>
            </a:r>
          </a:p>
          <a:p>
            <a:pPr algn="ctr"/>
            <a:r>
              <a:rPr lang="pt-PT" sz="2200" dirty="0" smtClean="0">
                <a:solidFill>
                  <a:srgbClr val="C00000"/>
                </a:solidFill>
              </a:rPr>
              <a:t>décimo segundo</a:t>
            </a:r>
            <a:endParaRPr lang="pt-PT" sz="2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851969" y="3315825"/>
            <a:ext cx="21947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7030A0"/>
                </a:solidFill>
              </a:rPr>
              <a:t>Adjetivo numeral</a:t>
            </a:r>
            <a:endParaRPr lang="pt-PT" sz="2200" b="1" dirty="0">
              <a:solidFill>
                <a:srgbClr val="7030A0"/>
              </a:solidFill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683567" y="3553265"/>
            <a:ext cx="3928537" cy="1027863"/>
          </a:xfrm>
          <a:prstGeom prst="roundRect">
            <a:avLst/>
          </a:prstGeom>
          <a:solidFill>
            <a:schemeClr val="bg1"/>
          </a:solidFill>
          <a:ln>
            <a:solidFill>
              <a:srgbClr val="880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>
                <a:solidFill>
                  <a:srgbClr val="C00000"/>
                </a:solidFill>
              </a:rPr>
              <a:t>quente, luminoso, velha</a:t>
            </a:r>
            <a:r>
              <a:rPr lang="pt-PT" sz="2200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pt-PT" sz="2200" dirty="0" smtClean="0">
                <a:solidFill>
                  <a:srgbClr val="C00000"/>
                </a:solidFill>
              </a:rPr>
              <a:t>difícil, estranho 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3358153"/>
            <a:ext cx="2682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880E37"/>
                </a:solidFill>
              </a:rPr>
              <a:t>Adjetivo qualificativo</a:t>
            </a:r>
            <a:endParaRPr lang="pt-PT" sz="2200" b="1" dirty="0">
              <a:solidFill>
                <a:srgbClr val="880E37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5301208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Ex.: </a:t>
            </a:r>
            <a:r>
              <a:rPr lang="pt-PT" sz="2200" dirty="0" smtClean="0">
                <a:solidFill>
                  <a:srgbClr val="C00000"/>
                </a:solidFill>
              </a:rPr>
              <a:t>interessante             volumoso                    ilustrado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714074" y="5806425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Ex.: </a:t>
            </a:r>
            <a:r>
              <a:rPr lang="pt-PT" sz="2200" dirty="0" smtClean="0">
                <a:solidFill>
                  <a:srgbClr val="C00000"/>
                </a:solidFill>
              </a:rPr>
              <a:t>severo                       bonito                          sorridente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765865"/>
            <a:ext cx="85872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11.</a:t>
            </a:r>
            <a:r>
              <a:rPr lang="pt-PT" sz="2200" dirty="0" smtClean="0"/>
              <a:t> Descobre um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adjetivo qualificativo</a:t>
            </a:r>
            <a:r>
              <a:rPr lang="pt-PT" sz="2200" dirty="0" smtClean="0"/>
              <a:t> em cada frase, indicando 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grau</a:t>
            </a:r>
            <a:r>
              <a:rPr lang="pt-PT" sz="2200" dirty="0" smtClean="0"/>
              <a:t> em que se encontra.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Este pôr do sol foi o mais bonito que eu já vi.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dirty="0"/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Esta série é tão divertida como a outra que vimos.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i="1" dirty="0"/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Achei o espetáculo belíssimo!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Demos um longo passeio pela praia.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 smtClean="0"/>
              <a:t> </a:t>
            </a:r>
            <a:r>
              <a:rPr lang="pt-PT" sz="2200" i="1" dirty="0">
                <a:sym typeface="Wingdings" panose="05000000000000000000" pitchFamily="2" charset="2"/>
              </a:rPr>
              <a:t>Haverá um amigo mais dedicado do que este?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dirty="0"/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22298" y="1988840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“bonito”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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dirty="0" smtClean="0">
                <a:solidFill>
                  <a:srgbClr val="C00000"/>
                </a:solidFill>
              </a:rPr>
              <a:t>superlativo relativo de superioridade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51620" y="2998113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“divertida”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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dirty="0" smtClean="0">
                <a:solidFill>
                  <a:srgbClr val="C00000"/>
                </a:solidFill>
              </a:rPr>
              <a:t>comparativo de igualdade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22298" y="3947384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“belíssimo”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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dirty="0" smtClean="0">
                <a:solidFill>
                  <a:srgbClr val="C00000"/>
                </a:solidFill>
              </a:rPr>
              <a:t>superlativo absoluto sintético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51620" y="5905119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“dedicado”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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dirty="0" smtClean="0">
                <a:solidFill>
                  <a:srgbClr val="C00000"/>
                </a:solidFill>
              </a:rPr>
              <a:t>comparativo de superioridade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22298" y="4955848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“longo”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</a:t>
            </a:r>
            <a:r>
              <a:rPr lang="pt-PT" sz="2200" b="1" dirty="0" smtClean="0">
                <a:solidFill>
                  <a:srgbClr val="C00000"/>
                </a:solidFill>
              </a:rPr>
              <a:t> </a:t>
            </a:r>
            <a:r>
              <a:rPr lang="pt-PT" sz="2200" dirty="0" smtClean="0">
                <a:solidFill>
                  <a:srgbClr val="C00000"/>
                </a:solidFill>
              </a:rPr>
              <a:t>normal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692696"/>
            <a:ext cx="8587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12.</a:t>
            </a:r>
            <a:r>
              <a:rPr lang="pt-PT" sz="2200" dirty="0"/>
              <a:t> Associa cada forma </a:t>
            </a:r>
            <a:r>
              <a:rPr lang="pt-PT" sz="2200" dirty="0" smtClean="0"/>
              <a:t>verbal destacada (coluna </a:t>
            </a:r>
            <a:r>
              <a:rPr lang="pt-PT" sz="2200" b="1" dirty="0">
                <a:solidFill>
                  <a:srgbClr val="0070C0"/>
                </a:solidFill>
              </a:rPr>
              <a:t>A</a:t>
            </a:r>
            <a:r>
              <a:rPr lang="pt-PT" sz="2200" dirty="0"/>
              <a:t>) </a:t>
            </a:r>
            <a:r>
              <a:rPr lang="pt-PT" sz="2200" dirty="0" smtClean="0"/>
              <a:t>ao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tempo</a:t>
            </a:r>
            <a:r>
              <a:rPr lang="pt-PT" sz="2200" dirty="0" smtClean="0"/>
              <a:t> do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modo indicativo </a:t>
            </a:r>
            <a:r>
              <a:rPr lang="pt-PT" sz="2200" dirty="0"/>
              <a:t>que lhe corresponde </a:t>
            </a:r>
            <a:r>
              <a:rPr lang="pt-PT" sz="2200" dirty="0" smtClean="0"/>
              <a:t>(coluna </a:t>
            </a:r>
            <a:r>
              <a:rPr lang="pt-PT" sz="2200" b="1" dirty="0">
                <a:solidFill>
                  <a:srgbClr val="00B050"/>
                </a:solidFill>
              </a:rPr>
              <a:t>B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06838"/>
              </p:ext>
            </p:extLst>
          </p:nvPr>
        </p:nvGraphicFramePr>
        <p:xfrm>
          <a:off x="755575" y="1598354"/>
          <a:ext cx="8155209" cy="427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4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pt-PT" sz="2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pt-PT" sz="1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a.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b="0" i="1" baseline="0" dirty="0" smtClean="0"/>
                        <a:t>Quando </a:t>
                      </a:r>
                      <a:r>
                        <a:rPr lang="pt-PT" sz="2200" b="1" i="1" baseline="0" dirty="0" smtClean="0"/>
                        <a:t>sorria</a:t>
                      </a:r>
                      <a:r>
                        <a:rPr lang="pt-PT" sz="2200" b="0" i="1" baseline="0" dirty="0" smtClean="0"/>
                        <a:t>, ela </a:t>
                      </a:r>
                      <a:r>
                        <a:rPr lang="pt-PT" sz="2200" b="1" i="1" baseline="0" dirty="0" smtClean="0"/>
                        <a:t>ficava</a:t>
                      </a:r>
                      <a:r>
                        <a:rPr lang="pt-PT" sz="2200" b="0" i="1" baseline="0" dirty="0" smtClean="0"/>
                        <a:t> bonita.</a:t>
                      </a:r>
                      <a:endParaRPr lang="pt-PT" sz="2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1. </a:t>
                      </a:r>
                      <a:r>
                        <a:rPr lang="pt-PT" sz="2100" b="0" i="0" baseline="0" dirty="0" smtClean="0"/>
                        <a:t>Presente</a:t>
                      </a:r>
                      <a:endParaRPr lang="pt-PT" sz="2100" b="1" i="0" baseline="0" dirty="0" smtClean="0"/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2. </a:t>
                      </a:r>
                      <a:r>
                        <a:rPr lang="pt-PT" sz="2100" i="0" dirty="0" smtClean="0"/>
                        <a:t>Pretérito perfeito</a:t>
                      </a:r>
                      <a:endParaRPr lang="pt-PT" sz="2100" i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3.</a:t>
                      </a:r>
                      <a:r>
                        <a:rPr lang="pt-PT" sz="2100" b="0" i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PT" sz="2100" i="0" dirty="0" smtClean="0"/>
                        <a:t>Pretérito imperfeito</a:t>
                      </a:r>
                      <a:endParaRPr lang="pt-PT" sz="2100" i="0" dirty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4.</a:t>
                      </a:r>
                      <a:r>
                        <a:rPr lang="pt-PT" sz="2100" i="0" dirty="0" smtClean="0"/>
                        <a:t> Pretérito </a:t>
                      </a:r>
                      <a:r>
                        <a:rPr lang="pt-PT" sz="2100" i="0" dirty="0" err="1" smtClean="0"/>
                        <a:t>mais-que</a:t>
                      </a:r>
                      <a:r>
                        <a:rPr lang="pt-PT" sz="2100" i="0" dirty="0" smtClean="0"/>
                        <a:t>-</a:t>
                      </a:r>
                      <a:br>
                        <a:rPr lang="pt-PT" sz="2100" i="0" dirty="0" smtClean="0"/>
                      </a:br>
                      <a:r>
                        <a:rPr lang="pt-PT" sz="2100" i="0" dirty="0" smtClean="0"/>
                        <a:t>-perfeito composto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i="0" dirty="0" smtClean="0">
                          <a:solidFill>
                            <a:srgbClr val="00B050"/>
                          </a:solidFill>
                        </a:rPr>
                        <a:t>5.</a:t>
                      </a:r>
                      <a:r>
                        <a:rPr lang="pt-PT" sz="2100" i="0" dirty="0" smtClean="0"/>
                        <a:t> Futuro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b.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Eles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vêm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cá a casa todos os dias</a:t>
                      </a:r>
                      <a:r>
                        <a:rPr lang="pt-PT" sz="2200" i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sz="200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c.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Ela já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tinha feito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a mala no dia anterior.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d.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Ana,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trouxeste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o que eu te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pedi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e.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Eles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apresentarão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o trabalho à turma.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f.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O João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pôs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tudo dentro de uma gaveta. 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50314">
                <a:tc>
                  <a:txBody>
                    <a:bodyPr/>
                    <a:lstStyle/>
                    <a:p>
                      <a:pPr algn="l"/>
                      <a:r>
                        <a:rPr lang="pt-PT" sz="2200" b="1" dirty="0" smtClean="0">
                          <a:solidFill>
                            <a:srgbClr val="0070C0"/>
                          </a:solidFill>
                        </a:rPr>
                        <a:t>g.</a:t>
                      </a:r>
                      <a:r>
                        <a:rPr lang="pt-PT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PT" sz="2200" b="1" i="1" dirty="0" smtClean="0">
                          <a:solidFill>
                            <a:schemeClr val="tx1"/>
                          </a:solidFill>
                        </a:rPr>
                        <a:t>Gostávamos</a:t>
                      </a:r>
                      <a:r>
                        <a:rPr lang="pt-PT" sz="2200" i="1" dirty="0" smtClean="0">
                          <a:solidFill>
                            <a:schemeClr val="tx1"/>
                          </a:solidFill>
                        </a:rPr>
                        <a:t> tanto daquela casa! </a:t>
                      </a:r>
                      <a:endParaRPr lang="pt-PT" sz="2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i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55576" y="6093296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a.</a:t>
            </a:r>
            <a:r>
              <a:rPr lang="pt-PT" sz="2200" dirty="0" smtClean="0">
                <a:solidFill>
                  <a:srgbClr val="C00000"/>
                </a:solidFill>
              </a:rPr>
              <a:t> – </a:t>
            </a:r>
            <a:r>
              <a:rPr lang="pt-PT" sz="2200" b="1" dirty="0" smtClean="0">
                <a:solidFill>
                  <a:srgbClr val="C00000"/>
                </a:solidFill>
              </a:rPr>
              <a:t>3.</a:t>
            </a:r>
            <a:r>
              <a:rPr lang="pt-PT" sz="2200" dirty="0" smtClean="0">
                <a:solidFill>
                  <a:srgbClr val="C00000"/>
                </a:solidFill>
              </a:rPr>
              <a:t>; </a:t>
            </a:r>
            <a:r>
              <a:rPr lang="pt-PT" sz="2200" b="1" dirty="0" smtClean="0">
                <a:solidFill>
                  <a:srgbClr val="C00000"/>
                </a:solidFill>
              </a:rPr>
              <a:t>b.</a:t>
            </a:r>
            <a:r>
              <a:rPr lang="pt-PT" sz="2200" dirty="0" smtClean="0">
                <a:solidFill>
                  <a:srgbClr val="C00000"/>
                </a:solidFill>
              </a:rPr>
              <a:t> </a:t>
            </a:r>
            <a:r>
              <a:rPr lang="pt-PT" sz="2200" dirty="0">
                <a:solidFill>
                  <a:srgbClr val="C00000"/>
                </a:solidFill>
              </a:rPr>
              <a:t>– </a:t>
            </a:r>
            <a:r>
              <a:rPr lang="pt-PT" sz="2200" b="1" dirty="0" smtClean="0">
                <a:solidFill>
                  <a:srgbClr val="C00000"/>
                </a:solidFill>
              </a:rPr>
              <a:t>1.</a:t>
            </a:r>
            <a:r>
              <a:rPr lang="pt-PT" sz="2200" dirty="0" smtClean="0">
                <a:solidFill>
                  <a:srgbClr val="C00000"/>
                </a:solidFill>
              </a:rPr>
              <a:t>; </a:t>
            </a:r>
            <a:r>
              <a:rPr lang="pt-PT" sz="2200" b="1" dirty="0" smtClean="0">
                <a:solidFill>
                  <a:srgbClr val="C00000"/>
                </a:solidFill>
              </a:rPr>
              <a:t>c.</a:t>
            </a:r>
            <a:r>
              <a:rPr lang="pt-PT" sz="2200" dirty="0" smtClean="0">
                <a:solidFill>
                  <a:srgbClr val="C00000"/>
                </a:solidFill>
              </a:rPr>
              <a:t> </a:t>
            </a:r>
            <a:r>
              <a:rPr lang="pt-PT" sz="2200" dirty="0">
                <a:solidFill>
                  <a:srgbClr val="C00000"/>
                </a:solidFill>
              </a:rPr>
              <a:t>– </a:t>
            </a:r>
            <a:r>
              <a:rPr lang="pt-PT" sz="2200" b="1" dirty="0" smtClean="0">
                <a:solidFill>
                  <a:srgbClr val="C00000"/>
                </a:solidFill>
              </a:rPr>
              <a:t>4.</a:t>
            </a:r>
            <a:r>
              <a:rPr lang="pt-PT" sz="2200" dirty="0" smtClean="0">
                <a:solidFill>
                  <a:srgbClr val="C00000"/>
                </a:solidFill>
              </a:rPr>
              <a:t>; </a:t>
            </a:r>
            <a:r>
              <a:rPr lang="pt-PT" sz="2200" b="1" dirty="0" smtClean="0">
                <a:solidFill>
                  <a:srgbClr val="C00000"/>
                </a:solidFill>
              </a:rPr>
              <a:t>d.</a:t>
            </a:r>
            <a:r>
              <a:rPr lang="pt-PT" sz="2200" dirty="0" smtClean="0">
                <a:solidFill>
                  <a:srgbClr val="C00000"/>
                </a:solidFill>
              </a:rPr>
              <a:t> </a:t>
            </a:r>
            <a:r>
              <a:rPr lang="pt-PT" sz="2200" dirty="0">
                <a:solidFill>
                  <a:srgbClr val="C00000"/>
                </a:solidFill>
              </a:rPr>
              <a:t>– </a:t>
            </a:r>
            <a:r>
              <a:rPr lang="pt-PT" sz="2200" b="1" dirty="0" smtClean="0">
                <a:solidFill>
                  <a:srgbClr val="C00000"/>
                </a:solidFill>
              </a:rPr>
              <a:t>2.</a:t>
            </a:r>
            <a:r>
              <a:rPr lang="pt-PT" sz="2200" dirty="0" smtClean="0">
                <a:solidFill>
                  <a:srgbClr val="C00000"/>
                </a:solidFill>
              </a:rPr>
              <a:t>; </a:t>
            </a:r>
            <a:r>
              <a:rPr lang="pt-PT" sz="2200" b="1" dirty="0" smtClean="0">
                <a:solidFill>
                  <a:srgbClr val="C00000"/>
                </a:solidFill>
              </a:rPr>
              <a:t>e.</a:t>
            </a:r>
            <a:r>
              <a:rPr lang="pt-PT" sz="2200" dirty="0" smtClean="0">
                <a:solidFill>
                  <a:srgbClr val="C00000"/>
                </a:solidFill>
              </a:rPr>
              <a:t> </a:t>
            </a:r>
            <a:r>
              <a:rPr lang="pt-PT" sz="2200" dirty="0">
                <a:solidFill>
                  <a:srgbClr val="C00000"/>
                </a:solidFill>
              </a:rPr>
              <a:t>– </a:t>
            </a:r>
            <a:r>
              <a:rPr lang="pt-PT" sz="2200" b="1" dirty="0" smtClean="0">
                <a:solidFill>
                  <a:srgbClr val="C00000"/>
                </a:solidFill>
              </a:rPr>
              <a:t>5.</a:t>
            </a:r>
            <a:r>
              <a:rPr lang="pt-PT" sz="2200" dirty="0" smtClean="0">
                <a:solidFill>
                  <a:srgbClr val="C00000"/>
                </a:solidFill>
              </a:rPr>
              <a:t>; </a:t>
            </a:r>
            <a:r>
              <a:rPr lang="pt-PT" sz="2200" b="1" dirty="0" smtClean="0">
                <a:solidFill>
                  <a:srgbClr val="C00000"/>
                </a:solidFill>
              </a:rPr>
              <a:t>f.</a:t>
            </a:r>
            <a:r>
              <a:rPr lang="pt-PT" sz="2200" dirty="0" smtClean="0">
                <a:solidFill>
                  <a:srgbClr val="C00000"/>
                </a:solidFill>
              </a:rPr>
              <a:t> </a:t>
            </a:r>
            <a:r>
              <a:rPr lang="pt-PT" sz="2200" dirty="0">
                <a:solidFill>
                  <a:srgbClr val="C00000"/>
                </a:solidFill>
              </a:rPr>
              <a:t>– </a:t>
            </a:r>
            <a:r>
              <a:rPr lang="pt-PT" sz="2200" b="1" dirty="0" smtClean="0">
                <a:solidFill>
                  <a:srgbClr val="C00000"/>
                </a:solidFill>
              </a:rPr>
              <a:t>2.</a:t>
            </a:r>
            <a:r>
              <a:rPr lang="pt-PT" sz="2200" dirty="0" smtClean="0">
                <a:solidFill>
                  <a:srgbClr val="C00000"/>
                </a:solidFill>
              </a:rPr>
              <a:t>; </a:t>
            </a:r>
            <a:r>
              <a:rPr lang="pt-PT" sz="2200" b="1" dirty="0" smtClean="0">
                <a:solidFill>
                  <a:srgbClr val="C00000"/>
                </a:solidFill>
              </a:rPr>
              <a:t>g.</a:t>
            </a:r>
            <a:r>
              <a:rPr lang="pt-PT" sz="2200" dirty="0" smtClean="0">
                <a:solidFill>
                  <a:srgbClr val="C00000"/>
                </a:solidFill>
              </a:rPr>
              <a:t> </a:t>
            </a:r>
            <a:r>
              <a:rPr lang="pt-PT" sz="2200" dirty="0">
                <a:solidFill>
                  <a:srgbClr val="C00000"/>
                </a:solidFill>
              </a:rPr>
              <a:t>– </a:t>
            </a:r>
            <a:r>
              <a:rPr lang="pt-PT" sz="2200" b="1" dirty="0">
                <a:solidFill>
                  <a:srgbClr val="C00000"/>
                </a:solidFill>
              </a:rPr>
              <a:t>3</a:t>
            </a:r>
            <a:r>
              <a:rPr lang="pt-PT" sz="2200" b="1" dirty="0" smtClean="0">
                <a:solidFill>
                  <a:srgbClr val="C00000"/>
                </a:solidFill>
              </a:rPr>
              <a:t>.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765865"/>
            <a:ext cx="8820472" cy="577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13.</a:t>
            </a:r>
            <a:r>
              <a:rPr lang="pt-PT" sz="2200" dirty="0" smtClean="0"/>
              <a:t> Reescreve as frases, colocando 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verbos</a:t>
            </a:r>
            <a:r>
              <a:rPr lang="pt-PT" sz="2200" dirty="0" smtClean="0"/>
              <a:t> destacados no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tempo</a:t>
            </a:r>
            <a:r>
              <a:rPr lang="pt-PT" sz="2200" dirty="0" smtClean="0"/>
              <a:t> e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modo</a:t>
            </a:r>
            <a:r>
              <a:rPr lang="pt-PT" sz="2200" dirty="0" smtClean="0"/>
              <a:t> indicados.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Fazes</a:t>
            </a:r>
            <a:r>
              <a:rPr lang="pt-PT" sz="2200" i="1" dirty="0" smtClean="0">
                <a:sym typeface="Wingdings" panose="05000000000000000000" pitchFamily="2" charset="2"/>
              </a:rPr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uma caminhada diária.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Pretérito perfeito do indicativo: ______________________________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Imperativo: ______________________________________________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Futuro do indicativo: _______________________________________</a:t>
            </a:r>
            <a:endParaRPr lang="pt-PT" sz="2200" dirty="0"/>
          </a:p>
          <a:p>
            <a:pPr marL="271463" indent="177800">
              <a:spcBef>
                <a:spcPts val="24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Nós </a:t>
            </a:r>
            <a:r>
              <a:rPr lang="pt-PT" sz="2200" b="1" i="1" dirty="0" smtClean="0">
                <a:sym typeface="Wingdings" panose="05000000000000000000" pitchFamily="2" charset="2"/>
              </a:rPr>
              <a:t>viemos</a:t>
            </a:r>
            <a:r>
              <a:rPr lang="pt-PT" sz="2200" i="1" dirty="0" smtClean="0">
                <a:sym typeface="Wingdings" panose="05000000000000000000" pitchFamily="2" charset="2"/>
              </a:rPr>
              <a:t> cedo.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Presente </a:t>
            </a:r>
            <a:r>
              <a:rPr lang="pt-PT" sz="2200" dirty="0"/>
              <a:t>do indicativo: </a:t>
            </a:r>
            <a:r>
              <a:rPr lang="pt-PT" sz="2200" dirty="0" smtClean="0"/>
              <a:t>_____________________________________</a:t>
            </a:r>
            <a:endParaRPr lang="pt-PT" sz="2200" dirty="0"/>
          </a:p>
          <a:p>
            <a:pPr marL="271463" indent="441325">
              <a:spcBef>
                <a:spcPts val="1200"/>
              </a:spcBef>
            </a:pPr>
            <a:r>
              <a:rPr lang="pt-PT" sz="2200" dirty="0"/>
              <a:t>Pretérito </a:t>
            </a:r>
            <a:r>
              <a:rPr lang="pt-PT" sz="2200" dirty="0" smtClean="0"/>
              <a:t>imperfeito </a:t>
            </a:r>
            <a:r>
              <a:rPr lang="pt-PT" sz="2200" dirty="0"/>
              <a:t>do indicativo:</a:t>
            </a:r>
            <a:r>
              <a:rPr lang="pt-PT" sz="2200" dirty="0" smtClean="0"/>
              <a:t> ____________________________</a:t>
            </a:r>
            <a:endParaRPr lang="pt-PT" sz="2200" dirty="0"/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P. mais-que-</a:t>
            </a:r>
            <a:r>
              <a:rPr lang="pt-PT" sz="2200" dirty="0" err="1" smtClean="0"/>
              <a:t>perf</a:t>
            </a:r>
            <a:r>
              <a:rPr lang="pt-PT" sz="2200" dirty="0" smtClean="0"/>
              <a:t>. composto do </a:t>
            </a:r>
            <a:r>
              <a:rPr lang="pt-PT" sz="2200" dirty="0"/>
              <a:t>indicativo: </a:t>
            </a:r>
            <a:r>
              <a:rPr lang="pt-PT" sz="2200" dirty="0" smtClean="0"/>
              <a:t>______________________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/>
              <a:t>Futuro do indicativo: _______________________________________</a:t>
            </a:r>
          </a:p>
          <a:p>
            <a:pPr marL="449263" indent="-7938">
              <a:spcBef>
                <a:spcPts val="600"/>
              </a:spcBef>
            </a:pPr>
            <a:endParaRPr lang="pt-PT" sz="2200" dirty="0" smtClean="0"/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800071" y="2060848"/>
            <a:ext cx="4209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Fizeste  </a:t>
            </a:r>
            <a:r>
              <a:rPr lang="pt-PT" sz="2200" dirty="0" smtClean="0">
                <a:solidFill>
                  <a:srgbClr val="C00000"/>
                </a:solidFill>
              </a:rPr>
              <a:t>uma caminhada diária.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2553" y="2551719"/>
            <a:ext cx="4209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Faz uma caminhada diária.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3052530"/>
            <a:ext cx="4209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Farás </a:t>
            </a:r>
            <a:r>
              <a:rPr lang="pt-PT" sz="2200" dirty="0" smtClean="0">
                <a:solidFill>
                  <a:srgbClr val="C00000"/>
                </a:solidFill>
              </a:rPr>
              <a:t>uma caminhada diária.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91187" y="4150241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Nós vimos cedo.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15323" y="4649841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Nós vínhamos cedo.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868144" y="5115843"/>
            <a:ext cx="3173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Nós tínhamos vindo cedo.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531147" y="5589240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Nós viremos cedo.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323528" y="3408044"/>
            <a:ext cx="86857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15.</a:t>
            </a:r>
            <a:r>
              <a:rPr lang="pt-PT" sz="2200" dirty="0" smtClean="0"/>
              <a:t> Substitui as palavras destacadas nas frases por um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pronome pessoal</a:t>
            </a:r>
            <a:r>
              <a:rPr lang="pt-PT" sz="2200" dirty="0"/>
              <a:t> </a:t>
            </a:r>
            <a:r>
              <a:rPr lang="pt-PT" sz="2200" dirty="0" smtClean="0"/>
              <a:t>(faz as alterações necessárias).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A Ana e a Rita</a:t>
            </a:r>
            <a:r>
              <a:rPr lang="pt-PT" sz="2200" i="1" dirty="0" smtClean="0">
                <a:sym typeface="Wingdings" panose="05000000000000000000" pitchFamily="2" charset="2"/>
              </a:rPr>
              <a:t> são amigas.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A tia e o tio do Zé</a:t>
            </a:r>
            <a:r>
              <a:rPr lang="pt-PT" sz="2200" i="1" dirty="0" smtClean="0">
                <a:sym typeface="Wingdings" panose="05000000000000000000" pitchFamily="2" charset="2"/>
              </a:rPr>
              <a:t> vivem longe. 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O Nuno e eu</a:t>
            </a:r>
            <a:r>
              <a:rPr lang="pt-PT" sz="2200" i="1" dirty="0" smtClean="0">
                <a:sym typeface="Wingdings" panose="05000000000000000000" pitchFamily="2" charset="2"/>
              </a:rPr>
              <a:t> adoecemos.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Tu e os teus amigos</a:t>
            </a:r>
            <a:r>
              <a:rPr lang="pt-PT" sz="2200" i="1" dirty="0" smtClean="0">
                <a:sym typeface="Wingdings" panose="05000000000000000000" pitchFamily="2" charset="2"/>
              </a:rPr>
              <a:t> podem entrar.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765865"/>
            <a:ext cx="85872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14.</a:t>
            </a:r>
            <a:r>
              <a:rPr lang="pt-PT" sz="2200" dirty="0" smtClean="0"/>
              <a:t> Sublinha 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pronomes pessoais</a:t>
            </a:r>
            <a:r>
              <a:rPr lang="pt-PT" sz="2200" dirty="0" smtClean="0"/>
              <a:t> presentes nas frases.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Eles</a:t>
            </a:r>
            <a:r>
              <a:rPr lang="pt-PT" sz="2200" i="1" dirty="0" smtClean="0">
                <a:sym typeface="Wingdings" panose="05000000000000000000" pitchFamily="2" charset="2"/>
              </a:rPr>
              <a:t> ofereceram-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me</a:t>
            </a:r>
            <a:r>
              <a:rPr lang="pt-PT" sz="22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um ramo de flores.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Tu</a:t>
            </a:r>
            <a:r>
              <a:rPr lang="pt-PT" sz="22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queres vir ao cinema 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comigo</a:t>
            </a:r>
            <a:r>
              <a:rPr lang="pt-PT" sz="2200" i="1" dirty="0" smtClean="0">
                <a:sym typeface="Wingdings" panose="05000000000000000000" pitchFamily="2" charset="2"/>
              </a:rPr>
              <a:t>?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Trouxe a tua mochila e deixei-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pt-PT" sz="2200" i="1" dirty="0" smtClean="0">
                <a:sym typeface="Wingdings" panose="05000000000000000000" pitchFamily="2" charset="2"/>
              </a:rPr>
              <a:t> na portaria.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Nós</a:t>
            </a:r>
            <a:r>
              <a:rPr lang="pt-PT" sz="2200" i="1" dirty="0" smtClean="0">
                <a:sym typeface="Wingdings" panose="05000000000000000000" pitchFamily="2" charset="2"/>
              </a:rPr>
              <a:t> vamos fazer-</a:t>
            </a:r>
            <a:r>
              <a:rPr lang="pt-PT" sz="2200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lhe</a:t>
            </a:r>
            <a:r>
              <a:rPr lang="pt-PT" sz="2200" i="1" dirty="0" smtClean="0">
                <a:sym typeface="Wingdings" panose="05000000000000000000" pitchFamily="2" charset="2"/>
              </a:rPr>
              <a:t> uma festa surpresa.</a:t>
            </a:r>
            <a:endParaRPr lang="pt-PT" sz="2200" i="1" dirty="0">
              <a:sym typeface="Wingdings" panose="05000000000000000000" pitchFamily="2" charset="2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239248" y="4221088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Elas</a:t>
            </a:r>
            <a:r>
              <a:rPr lang="pt-PT" sz="2200" dirty="0" smtClean="0">
                <a:solidFill>
                  <a:srgbClr val="C00000"/>
                </a:solidFill>
              </a:rPr>
              <a:t> são amigas.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55283" y="4716968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Eles</a:t>
            </a:r>
            <a:r>
              <a:rPr lang="pt-PT" sz="2200" dirty="0" smtClean="0">
                <a:solidFill>
                  <a:srgbClr val="C00000"/>
                </a:solidFill>
              </a:rPr>
              <a:t> vivem longe.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63195" y="5219863"/>
            <a:ext cx="3345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Nós</a:t>
            </a:r>
            <a:r>
              <a:rPr lang="pt-PT" sz="2200" dirty="0" smtClean="0">
                <a:solidFill>
                  <a:srgbClr val="C00000"/>
                </a:solidFill>
              </a:rPr>
              <a:t> adoecemos.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115323" y="5706020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C00000"/>
                </a:solidFill>
              </a:rPr>
              <a:t>Vós</a:t>
            </a:r>
            <a:r>
              <a:rPr lang="pt-PT" sz="2200" dirty="0" smtClean="0">
                <a:solidFill>
                  <a:srgbClr val="C00000"/>
                </a:solidFill>
              </a:rPr>
              <a:t> podeis entrar.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229126" y="836712"/>
            <a:ext cx="86857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16.</a:t>
            </a:r>
            <a:r>
              <a:rPr lang="pt-PT" sz="2200" dirty="0" smtClean="0"/>
              <a:t> Substitui as palavras destacadas pelos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pronomes pessoais</a:t>
            </a:r>
            <a:r>
              <a:rPr lang="pt-PT" sz="2200" dirty="0" smtClean="0"/>
              <a:t> </a:t>
            </a:r>
            <a:r>
              <a:rPr lang="pt-PT" sz="2200" i="1" dirty="0" smtClean="0"/>
              <a:t>o, a, os, as, lhe, lhes</a:t>
            </a:r>
            <a:r>
              <a:rPr lang="pt-PT" sz="2200" dirty="0" smtClean="0"/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Vi </a:t>
            </a:r>
            <a:r>
              <a:rPr lang="pt-PT" sz="2200" b="1" i="1" dirty="0" smtClean="0">
                <a:sym typeface="Wingdings" panose="05000000000000000000" pitchFamily="2" charset="2"/>
              </a:rPr>
              <a:t>dois gatinhos</a:t>
            </a:r>
            <a:r>
              <a:rPr lang="pt-PT" sz="2200" i="1" dirty="0" smtClean="0">
                <a:sym typeface="Wingdings" panose="05000000000000000000" pitchFamily="2" charset="2"/>
              </a:rPr>
              <a:t> na rua.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 vai beber </a:t>
            </a:r>
            <a:r>
              <a:rPr lang="pt-PT" sz="2200" b="1" i="1" dirty="0" smtClean="0">
                <a:sym typeface="Wingdings" panose="05000000000000000000" pitchFamily="2" charset="2"/>
              </a:rPr>
              <a:t>o leite</a:t>
            </a:r>
            <a:r>
              <a:rPr lang="pt-PT" sz="2200" i="1" dirty="0" smtClean="0">
                <a:sym typeface="Wingdings" panose="05000000000000000000" pitchFamily="2" charset="2"/>
              </a:rPr>
              <a:t>. 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Pedimos um autógrafo </a:t>
            </a:r>
            <a:r>
              <a:rPr lang="pt-PT" sz="2200" b="1" i="1" dirty="0" smtClean="0">
                <a:sym typeface="Wingdings" panose="05000000000000000000" pitchFamily="2" charset="2"/>
              </a:rPr>
              <a:t>ao escritor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Trouxeram </a:t>
            </a:r>
            <a:r>
              <a:rPr lang="pt-PT" sz="2200" b="1" i="1" dirty="0" smtClean="0">
                <a:sym typeface="Wingdings" panose="05000000000000000000" pitchFamily="2" charset="2"/>
              </a:rPr>
              <a:t>esta encomenda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Eu telefono </a:t>
            </a:r>
            <a:r>
              <a:rPr lang="pt-PT" sz="2200" b="1" i="1" dirty="0" smtClean="0">
                <a:sym typeface="Wingdings" panose="05000000000000000000" pitchFamily="2" charset="2"/>
              </a:rPr>
              <a:t>à Ana</a:t>
            </a:r>
            <a:r>
              <a:rPr lang="pt-PT" sz="2200" i="1" dirty="0" smtClean="0">
                <a:sym typeface="Wingdings" panose="05000000000000000000" pitchFamily="2" charset="2"/>
              </a:rPr>
              <a:t> todos os dias.</a:t>
            </a:r>
            <a:endParaRPr lang="pt-PT" sz="2200" i="1" dirty="0">
              <a:sym typeface="Wingdings" panose="05000000000000000000" pitchFamily="2" charset="2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3829526" y="1628800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Vi-</a:t>
            </a:r>
            <a:r>
              <a:rPr lang="pt-PT" sz="2200" b="1" dirty="0" smtClean="0">
                <a:solidFill>
                  <a:srgbClr val="C00000"/>
                </a:solidFill>
              </a:rPr>
              <a:t>os</a:t>
            </a:r>
            <a:r>
              <a:rPr lang="pt-PT" sz="2200" dirty="0" smtClean="0">
                <a:solidFill>
                  <a:srgbClr val="C00000"/>
                </a:solidFill>
              </a:rPr>
              <a:t> na rua.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397478" y="2134017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Ele vai bebê-</a:t>
            </a:r>
            <a:r>
              <a:rPr lang="pt-PT" sz="2200" b="1" dirty="0" smtClean="0">
                <a:solidFill>
                  <a:srgbClr val="C00000"/>
                </a:solidFill>
              </a:rPr>
              <a:t>lo</a:t>
            </a:r>
            <a:r>
              <a:rPr lang="pt-PT" sz="2200" dirty="0" smtClean="0">
                <a:solidFill>
                  <a:srgbClr val="C00000"/>
                </a:solidFill>
              </a:rPr>
              <a:t>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20921" y="2662684"/>
            <a:ext cx="3345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Pedimos-</a:t>
            </a:r>
            <a:r>
              <a:rPr lang="pt-PT" sz="2200" b="1" dirty="0" smtClean="0">
                <a:solidFill>
                  <a:srgbClr val="C00000"/>
                </a:solidFill>
              </a:rPr>
              <a:t>lhe</a:t>
            </a:r>
            <a:r>
              <a:rPr lang="pt-PT" sz="2200" dirty="0" smtClean="0">
                <a:solidFill>
                  <a:srgbClr val="C00000"/>
                </a:solidFill>
              </a:rPr>
              <a:t> um autógrafo.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33582" y="3142129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Trouxeram-</a:t>
            </a:r>
            <a:r>
              <a:rPr lang="pt-PT" sz="2200" b="1" dirty="0" smtClean="0">
                <a:solidFill>
                  <a:srgbClr val="C00000"/>
                </a:solidFill>
              </a:rPr>
              <a:t>na</a:t>
            </a:r>
            <a:r>
              <a:rPr lang="pt-PT" sz="2200" dirty="0" smtClean="0">
                <a:solidFill>
                  <a:srgbClr val="C00000"/>
                </a:solidFill>
              </a:rPr>
              <a:t>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716016" y="3604218"/>
            <a:ext cx="3926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Eu telefono-</a:t>
            </a:r>
            <a:r>
              <a:rPr lang="pt-PT" sz="2200" b="1" dirty="0" smtClean="0">
                <a:solidFill>
                  <a:srgbClr val="C00000"/>
                </a:solidFill>
              </a:rPr>
              <a:t>lhe</a:t>
            </a:r>
            <a:r>
              <a:rPr lang="pt-PT" sz="2200" dirty="0" smtClean="0">
                <a:solidFill>
                  <a:srgbClr val="C00000"/>
                </a:solidFill>
              </a:rPr>
              <a:t> todos os dias.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9126" y="4206567"/>
            <a:ext cx="86857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17.</a:t>
            </a:r>
            <a:r>
              <a:rPr lang="pt-PT" sz="2200" dirty="0" smtClean="0"/>
              <a:t> Reescreve as frases seguintes na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negativa</a:t>
            </a:r>
            <a:r>
              <a:rPr lang="pt-PT" sz="2200" dirty="0" smtClean="0"/>
              <a:t>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Ela contou-lhes o que se passou.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Guarda-os neste armário. 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Nós trouxemo-lo às escondidas.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5150227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Não os guardes neste armário.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55283" y="4653136"/>
            <a:ext cx="4388717" cy="42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Ela não lhes contou o que se passou.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44008" y="5645633"/>
            <a:ext cx="436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Nós não o trouxemos às escondidas. 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79513" y="764704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18.</a:t>
            </a:r>
            <a:r>
              <a:rPr lang="pt-PT" sz="2200" dirty="0" smtClean="0"/>
              <a:t> Assinala 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tipo</a:t>
            </a:r>
            <a:r>
              <a:rPr lang="pt-PT" sz="2200" dirty="0" smtClean="0"/>
              <a:t> de cada frase: declarativa (</a:t>
            </a:r>
            <a:r>
              <a:rPr lang="pt-P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PT" sz="2200" dirty="0" smtClean="0"/>
              <a:t>), interrogativa (</a:t>
            </a:r>
            <a:r>
              <a:rPr lang="pt-PT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PT" sz="2200" dirty="0" smtClean="0"/>
              <a:t>), exclamativa (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PT" sz="2200" dirty="0" smtClean="0"/>
              <a:t>) ou imperativa (</a:t>
            </a:r>
            <a:r>
              <a:rPr lang="pt-PT" sz="2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84190"/>
              </p:ext>
            </p:extLst>
          </p:nvPr>
        </p:nvGraphicFramePr>
        <p:xfrm>
          <a:off x="663187" y="1484784"/>
          <a:ext cx="8013269" cy="421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209"/>
                <a:gridCol w="608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209"/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pt-PT" sz="22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pt-PT" sz="2200" dirty="0" smtClean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err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</a:t>
                      </a:r>
                      <a:endParaRPr lang="pt-PT" sz="220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baseline="0" dirty="0" smtClean="0"/>
                        <a:t>Quem pintou este quadro?  </a:t>
                      </a:r>
                      <a:endParaRPr lang="pt-PT" sz="22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Que espetáculo</a:t>
                      </a:r>
                      <a:r>
                        <a:rPr lang="pt-PT" sz="2200" b="0" i="1" baseline="0" dirty="0" smtClean="0"/>
                        <a:t> fabuloso!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Tenciono ir visitar-te nas férias grandes.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Acaba já com essas patetices! 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Meninos, entrem na sala sem confusões.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Ela estava tão feliz quando a vi!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dirty="0" smtClean="0"/>
                        <a:t>O atleta teve de abandonar a corrida.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O que terá acontecido ao Ricardo?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1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32592"/>
              </p:ext>
            </p:extLst>
          </p:nvPr>
        </p:nvGraphicFramePr>
        <p:xfrm>
          <a:off x="827585" y="1556792"/>
          <a:ext cx="7272807" cy="421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70"/>
                <a:gridCol w="1536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6170"/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B0F0"/>
                          </a:solidFill>
                          <a:effectLst/>
                        </a:rPr>
                        <a:t>agudas</a:t>
                      </a:r>
                      <a:endParaRPr lang="pt-PT" sz="2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graves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FF0066"/>
                          </a:solidFill>
                          <a:effectLst/>
                        </a:rPr>
                        <a:t>esdrúxulas</a:t>
                      </a:r>
                      <a:endParaRPr lang="pt-PT" sz="2200" dirty="0">
                        <a:solidFill>
                          <a:srgbClr val="FF0066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baseline="0" dirty="0" smtClean="0"/>
                        <a:t>Coimbra</a:t>
                      </a:r>
                      <a:endParaRPr lang="pt-PT" sz="2200" b="1" i="0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Viseu</a:t>
                      </a:r>
                      <a:endParaRPr lang="pt-PT" sz="2200" b="1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Leiria</a:t>
                      </a:r>
                      <a:endParaRPr lang="pt-PT" sz="2200" b="1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Óbidos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Lourinhã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Estremoz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0" dirty="0" smtClean="0"/>
                        <a:t>Mértola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Odivelas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77231" y="836712"/>
            <a:ext cx="8299225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pt-PT" sz="2200" dirty="0" smtClean="0"/>
              <a:t> Classifica as palavras seguintes, considerando a posição da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sílaba tónica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Atividades</a:t>
            </a:r>
            <a:r>
              <a:rPr lang="pt-PT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pt-PT" sz="2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Correção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44017" y="692696"/>
            <a:ext cx="89289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19.</a:t>
            </a:r>
            <a:r>
              <a:rPr lang="pt-PT" sz="2200" dirty="0" smtClean="0"/>
              <a:t> Indica um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sinónimo</a:t>
            </a:r>
            <a:r>
              <a:rPr lang="pt-PT" sz="2200" dirty="0" smtClean="0"/>
              <a:t> da palavra destacada em cada frase.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casa estava muito </a:t>
            </a:r>
            <a:r>
              <a:rPr lang="pt-PT" sz="2200" b="1" i="1" dirty="0" smtClean="0">
                <a:sym typeface="Wingdings" panose="05000000000000000000" pitchFamily="2" charset="2"/>
              </a:rPr>
              <a:t>asseada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>
                <a:sym typeface="Wingdings" panose="05000000000000000000" pitchFamily="2" charset="2"/>
              </a:rPr>
              <a:t>Ele </a:t>
            </a:r>
            <a:r>
              <a:rPr lang="pt-PT" sz="2200" b="1" i="1" dirty="0" smtClean="0">
                <a:sym typeface="Wingdings" panose="05000000000000000000" pitchFamily="2" charset="2"/>
              </a:rPr>
              <a:t>excedeu</a:t>
            </a:r>
            <a:r>
              <a:rPr lang="pt-PT" sz="2200" i="1" dirty="0" smtClean="0">
                <a:sym typeface="Wingdings" panose="05000000000000000000" pitchFamily="2" charset="2"/>
              </a:rPr>
              <a:t> o limite de velocidade.  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pedra do anel </a:t>
            </a:r>
            <a:r>
              <a:rPr lang="pt-PT" sz="2200" b="1" i="1" dirty="0" smtClean="0">
                <a:sym typeface="Wingdings" panose="05000000000000000000" pitchFamily="2" charset="2"/>
              </a:rPr>
              <a:t>cintilava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 chorou, </a:t>
            </a:r>
            <a:r>
              <a:rPr lang="pt-PT" sz="2200" b="1" i="1" dirty="0" smtClean="0">
                <a:sym typeface="Wingdings" panose="05000000000000000000" pitchFamily="2" charset="2"/>
              </a:rPr>
              <a:t>emocionado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Ela </a:t>
            </a:r>
            <a:r>
              <a:rPr lang="pt-PT" sz="2200" b="1" i="1" dirty="0" smtClean="0">
                <a:sym typeface="Wingdings" panose="05000000000000000000" pitchFamily="2" charset="2"/>
              </a:rPr>
              <a:t>finalizou</a:t>
            </a:r>
            <a:r>
              <a:rPr lang="pt-PT" sz="2200" i="1" dirty="0" smtClean="0">
                <a:sym typeface="Wingdings" panose="05000000000000000000" pitchFamily="2" charset="2"/>
              </a:rPr>
              <a:t> o trabalho.</a:t>
            </a:r>
            <a:endParaRPr lang="pt-PT" sz="2200" i="1" dirty="0">
              <a:sym typeface="Wingdings" panose="05000000000000000000" pitchFamily="2" charset="2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5976" y="1197913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limpa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43714" y="1671774"/>
            <a:ext cx="298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ultrapassou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4172" y="2154647"/>
            <a:ext cx="1193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brilhava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26194" y="2651891"/>
            <a:ext cx="171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comovido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07904" y="3142129"/>
            <a:ext cx="3926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acabou / terminou / concluiu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9023" y="3704252"/>
            <a:ext cx="89289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20.</a:t>
            </a:r>
            <a:r>
              <a:rPr lang="pt-PT" sz="2200" dirty="0" smtClean="0"/>
              <a:t> Indica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antónimos</a:t>
            </a:r>
            <a:r>
              <a:rPr lang="pt-PT" sz="2200" dirty="0" smtClean="0"/>
              <a:t> das palavras destacadas.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Ele é uma pessoa </a:t>
            </a:r>
            <a:r>
              <a:rPr lang="pt-PT" sz="2200" b="1" i="1" dirty="0" smtClean="0">
                <a:sym typeface="Wingdings" panose="05000000000000000000" pitchFamily="2" charset="2"/>
              </a:rPr>
              <a:t>saudável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Este tecido é </a:t>
            </a:r>
            <a:r>
              <a:rPr lang="pt-PT" sz="2200" b="1" i="1" dirty="0" smtClean="0">
                <a:sym typeface="Wingdings" panose="05000000000000000000" pitchFamily="2" charset="2"/>
              </a:rPr>
              <a:t>macio</a:t>
            </a:r>
            <a:r>
              <a:rPr lang="pt-PT" sz="2200" i="1" dirty="0" smtClean="0">
                <a:sym typeface="Wingdings" panose="05000000000000000000" pitchFamily="2" charset="2"/>
              </a:rPr>
              <a:t>.  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b="1" i="1" dirty="0" smtClean="0">
                <a:sym typeface="Wingdings" panose="05000000000000000000" pitchFamily="2" charset="2"/>
              </a:rPr>
              <a:t>Enche</a:t>
            </a:r>
            <a:r>
              <a:rPr lang="pt-PT" sz="2200" i="1" dirty="0" smtClean="0">
                <a:sym typeface="Wingdings" panose="05000000000000000000" pitchFamily="2" charset="2"/>
              </a:rPr>
              <a:t> a banheira, por favor.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O tribunal </a:t>
            </a:r>
            <a:r>
              <a:rPr lang="pt-PT" sz="2200" b="1" i="1" dirty="0" smtClean="0">
                <a:sym typeface="Wingdings" panose="05000000000000000000" pitchFamily="2" charset="2"/>
              </a:rPr>
              <a:t>absolveu</a:t>
            </a:r>
            <a:r>
              <a:rPr lang="pt-PT" sz="2200" i="1" dirty="0" smtClean="0">
                <a:sym typeface="Wingdings" panose="05000000000000000000" pitchFamily="2" charset="2"/>
              </a:rPr>
              <a:t> o indivíduo.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Este exercício é </a:t>
            </a:r>
            <a:r>
              <a:rPr lang="pt-PT" sz="2200" b="1" i="1" dirty="0" smtClean="0">
                <a:sym typeface="Wingdings" panose="05000000000000000000" pitchFamily="2" charset="2"/>
              </a:rPr>
              <a:t>facílimo</a:t>
            </a:r>
            <a:r>
              <a:rPr lang="pt-PT" sz="2200" i="1" dirty="0" smtClean="0">
                <a:sym typeface="Wingdings" panose="05000000000000000000" pitchFamily="2" charset="2"/>
              </a:rPr>
              <a:t>!</a:t>
            </a:r>
            <a:endParaRPr lang="pt-PT" sz="2200" i="1" dirty="0">
              <a:sym typeface="Wingdings" panose="05000000000000000000" pitchFamily="2" charset="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39952" y="4222249"/>
            <a:ext cx="1392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doente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01529" y="4674003"/>
            <a:ext cx="1270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áspero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11960" y="515670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Esvazia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58437" y="5658872"/>
            <a:ext cx="1353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condenou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851920" y="6166465"/>
            <a:ext cx="3926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rgbClr val="C00000"/>
                </a:solidFill>
              </a:rPr>
              <a:t>dificílimo / complicadíssimo </a:t>
            </a:r>
            <a:endParaRPr lang="pt-P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805871"/>
            <a:ext cx="8299225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pt-PT" sz="2200" dirty="0" smtClean="0"/>
              <a:t> Distingue os excertos em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discurso direto</a:t>
            </a:r>
            <a:r>
              <a:rPr lang="pt-PT" sz="2200" dirty="0" smtClean="0"/>
              <a:t> (</a:t>
            </a:r>
            <a:r>
              <a:rPr lang="pt-PT" sz="2200" b="1" dirty="0" smtClean="0">
                <a:solidFill>
                  <a:srgbClr val="FF0066"/>
                </a:solidFill>
              </a:rPr>
              <a:t>DD</a:t>
            </a:r>
            <a:r>
              <a:rPr lang="pt-PT" sz="2200" dirty="0" smtClean="0"/>
              <a:t>) e em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discurso indireto </a:t>
            </a:r>
            <a:r>
              <a:rPr lang="pt-PT" sz="2200" dirty="0" smtClean="0"/>
              <a:t>(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</a:rPr>
              <a:t>DI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36512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rgbClr val="C3D69B"/>
                </a:solidFill>
              </a:rPr>
              <a:t>Atividades</a:t>
            </a:r>
            <a:r>
              <a:rPr lang="pt-PT" sz="2200" i="1" dirty="0" smtClean="0">
                <a:solidFill>
                  <a:srgbClr val="C3D69B"/>
                </a:solidFill>
              </a:rPr>
              <a:t> </a:t>
            </a:r>
            <a:endParaRPr lang="pt-PT" sz="2200" b="1" i="1" dirty="0">
              <a:solidFill>
                <a:srgbClr val="C3D69B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26064"/>
              </p:ext>
            </p:extLst>
          </p:nvPr>
        </p:nvGraphicFramePr>
        <p:xfrm>
          <a:off x="683568" y="1606513"/>
          <a:ext cx="7727481" cy="443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381"/>
                <a:gridCol w="623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04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FF0066"/>
                          </a:solidFill>
                        </a:rPr>
                        <a:t>DD</a:t>
                      </a:r>
                      <a:endParaRPr lang="pt-PT" sz="2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baseline="0" dirty="0" smtClean="0"/>
                        <a:t>Ela perguntou se todos iam jantar naquele domingo.</a:t>
                      </a:r>
                      <a:endParaRPr lang="pt-PT" sz="2200" b="1" i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–</a:t>
                      </a:r>
                      <a:r>
                        <a:rPr lang="pt-PT" sz="2200" b="1" i="0" baseline="0" dirty="0" smtClean="0"/>
                        <a:t> </a:t>
                      </a:r>
                      <a:r>
                        <a:rPr lang="pt-PT" sz="2200" b="0" i="1" dirty="0" smtClean="0"/>
                        <a:t>Tu também vais ao jantar?</a:t>
                      </a:r>
                      <a:endParaRPr lang="pt-PT" sz="2200" b="1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0" dirty="0" smtClean="0"/>
                        <a:t>–</a:t>
                      </a:r>
                      <a:r>
                        <a:rPr lang="pt-PT" sz="2200" b="1" i="0" baseline="0" dirty="0" smtClean="0"/>
                        <a:t> </a:t>
                      </a:r>
                      <a:r>
                        <a:rPr lang="pt-PT" sz="2200" b="0" i="1" dirty="0" smtClean="0"/>
                        <a:t>Eu penso que consigo chegar a horas.</a:t>
                      </a:r>
                      <a:endParaRPr lang="pt-PT" sz="2200" b="1" i="1" dirty="0" smtClean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A avó pediu-lhes que não se atrasassem.</a:t>
                      </a:r>
                      <a:endParaRPr lang="pt-PT" sz="220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i="0" dirty="0" smtClean="0"/>
                        <a:t> </a:t>
                      </a:r>
                      <a:r>
                        <a:rPr lang="pt-PT" sz="2200" b="0" i="1" dirty="0" smtClean="0"/>
                        <a:t>–</a:t>
                      </a:r>
                      <a:r>
                        <a:rPr lang="pt-PT" sz="2200" b="1" i="1" baseline="0" dirty="0" smtClean="0"/>
                        <a:t> </a:t>
                      </a:r>
                      <a:r>
                        <a:rPr lang="pt-PT" sz="2200" b="0" i="1" baseline="0" dirty="0" smtClean="0"/>
                        <a:t>Nós levamos uma sobremesa.</a:t>
                      </a:r>
                      <a:endParaRPr lang="pt-PT" sz="2200" b="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A Rita explicou que já tinha feito um bolo de cenoura.</a:t>
                      </a:r>
                      <a:endParaRPr lang="pt-PT" sz="220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dirty="0" smtClean="0"/>
                        <a:t>O Pedro disse que gostava mais de frutos</a:t>
                      </a:r>
                      <a:r>
                        <a:rPr lang="pt-PT" sz="2200" b="0" i="1" baseline="0" dirty="0" smtClean="0"/>
                        <a:t> secos</a:t>
                      </a:r>
                      <a:r>
                        <a:rPr lang="pt-PT" sz="2200" b="0" i="1" dirty="0" smtClean="0"/>
                        <a:t>.</a:t>
                      </a:r>
                      <a:endParaRPr lang="pt-PT" sz="220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–</a:t>
                      </a:r>
                      <a:r>
                        <a:rPr lang="pt-PT" sz="2200" b="1" i="1" baseline="0" dirty="0" smtClean="0"/>
                        <a:t> </a:t>
                      </a:r>
                      <a:r>
                        <a:rPr lang="pt-PT" sz="2200" b="0" i="1" baseline="0" dirty="0" smtClean="0"/>
                        <a:t>Então, podemos fazer uma tarte de noz.</a:t>
                      </a:r>
                      <a:endParaRPr lang="pt-PT" sz="2200" b="0" i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:\Users\Fernanda\Desktop\Manuais 2.º ciclo\LIVRO ABERTO 5\Manual 5\ilustrações\sebastião novas e corrigidas\ID117 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49897" r="50601" b="34021"/>
          <a:stretch/>
        </p:blipFill>
        <p:spPr bwMode="auto">
          <a:xfrm>
            <a:off x="6660232" y="1052736"/>
            <a:ext cx="2455064" cy="1679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95536" y="2924944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6.</a:t>
            </a:r>
            <a:r>
              <a:rPr lang="pt-PT" sz="2200" dirty="0" smtClean="0"/>
              <a:t> Indica 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subclasse</a:t>
            </a:r>
            <a:r>
              <a:rPr lang="pt-PT" sz="2200" dirty="0" smtClean="0"/>
              <a:t> dos seguintes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nomes</a:t>
            </a:r>
            <a:r>
              <a:rPr lang="pt-PT" sz="2200" dirty="0" smtClean="0"/>
              <a:t>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rgbClr val="C3D69B"/>
                </a:solidFill>
              </a:rPr>
              <a:t>Atividades</a:t>
            </a:r>
            <a:endParaRPr lang="pt-PT" sz="2200" b="1" i="1" dirty="0">
              <a:solidFill>
                <a:srgbClr val="C3D69B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95536" y="764704"/>
            <a:ext cx="82773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5.</a:t>
            </a:r>
            <a:r>
              <a:rPr lang="pt-PT" sz="2200" dirty="0"/>
              <a:t> Sublinha os </a:t>
            </a: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nomes</a:t>
            </a:r>
            <a:r>
              <a:rPr lang="pt-PT" sz="2200" dirty="0"/>
              <a:t> presentes nas frases seguintes.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Trouxe-te um presente de Marrocos.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  <a:endParaRPr lang="pt-PT" sz="2200" dirty="0" smtClean="0"/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Carlota</a:t>
            </a:r>
            <a:r>
              <a:rPr lang="pt-PT" sz="2200" i="1" dirty="0" smtClean="0">
                <a:sym typeface="Wingdings 2" panose="05020102010507070707" pitchFamily="18" charset="2"/>
              </a:rPr>
              <a:t> nasceu há onze anos.</a:t>
            </a:r>
            <a:endParaRPr lang="pt-PT" sz="2200" i="1" dirty="0" smtClean="0"/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minha turma participou num concurso de poesia.</a:t>
            </a:r>
            <a:r>
              <a:rPr lang="pt-PT" sz="2200" dirty="0" smtClean="0"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67912"/>
              </p:ext>
            </p:extLst>
          </p:nvPr>
        </p:nvGraphicFramePr>
        <p:xfrm>
          <a:off x="683569" y="4797152"/>
          <a:ext cx="7989310" cy="137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114"/>
                <a:gridCol w="2615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5098"/>
              </a:tblGrid>
              <a:tr h="490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B0F0"/>
                          </a:solidFill>
                          <a:effectLst/>
                        </a:rPr>
                        <a:t>próprio</a:t>
                      </a:r>
                      <a:endParaRPr lang="pt-PT" sz="2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comum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FF0066"/>
                          </a:solidFill>
                          <a:effectLst/>
                        </a:rPr>
                        <a:t>comum coletivo</a:t>
                      </a:r>
                      <a:endParaRPr lang="pt-PT" sz="2200" dirty="0">
                        <a:solidFill>
                          <a:srgbClr val="FF0066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pPr algn="ctr"/>
                      <a:endParaRPr lang="pt-PT" sz="2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25037"/>
              </p:ext>
            </p:extLst>
          </p:nvPr>
        </p:nvGraphicFramePr>
        <p:xfrm>
          <a:off x="683568" y="3428999"/>
          <a:ext cx="7989312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328"/>
                <a:gridCol w="1997328"/>
                <a:gridCol w="1997328"/>
                <a:gridCol w="1997328"/>
              </a:tblGrid>
              <a:tr h="1177672"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guerra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soldado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exército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Sol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constelação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estrela</a:t>
                      </a:r>
                      <a:endParaRPr lang="pt-PT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cacho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vinho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Alentejo</a:t>
                      </a:r>
                      <a:endParaRPr lang="pt-PT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j.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cidade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casario</a:t>
                      </a:r>
                    </a:p>
                    <a:p>
                      <a:pPr marL="271463" indent="-271463">
                        <a:spcBef>
                          <a:spcPts val="600"/>
                        </a:spcBef>
                      </a:pPr>
                      <a:r>
                        <a:rPr lang="pt-PT" sz="2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l.</a:t>
                      </a:r>
                      <a:r>
                        <a:rPr lang="pt-PT" sz="2200" dirty="0" smtClean="0"/>
                        <a:t> </a:t>
                      </a:r>
                      <a:r>
                        <a:rPr lang="pt-PT" sz="22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habitante</a:t>
                      </a:r>
                      <a:endParaRPr lang="pt-PT" sz="2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93033"/>
              </p:ext>
            </p:extLst>
          </p:nvPr>
        </p:nvGraphicFramePr>
        <p:xfrm>
          <a:off x="591182" y="1700808"/>
          <a:ext cx="8301298" cy="421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062"/>
                <a:gridCol w="558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8062"/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</a:t>
                      </a:r>
                      <a:endParaRPr lang="pt-PT" sz="22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</a:t>
                      </a:r>
                      <a:endParaRPr lang="pt-PT" sz="22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pt-PT" sz="2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pt-PT" sz="220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baseline="0" dirty="0" smtClean="0"/>
                        <a:t>Vi </a:t>
                      </a:r>
                      <a:r>
                        <a:rPr lang="pt-PT" sz="2200" b="1" i="1" baseline="0" dirty="0" smtClean="0"/>
                        <a:t>um</a:t>
                      </a:r>
                      <a:r>
                        <a:rPr lang="pt-PT" sz="2200" b="0" i="1" baseline="0" dirty="0" smtClean="0"/>
                        <a:t> filme muito divertido ontem à noite. </a:t>
                      </a:r>
                      <a:endParaRPr lang="pt-PT" sz="22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Procura</a:t>
                      </a:r>
                      <a:r>
                        <a:rPr lang="pt-PT" sz="2200" b="0" i="1" baseline="0" dirty="0" smtClean="0"/>
                        <a:t> o </a:t>
                      </a:r>
                      <a:r>
                        <a:rPr lang="pt-PT" sz="2200" b="1" i="1" baseline="0" dirty="0" smtClean="0"/>
                        <a:t>teu</a:t>
                      </a:r>
                      <a:r>
                        <a:rPr lang="pt-PT" sz="2200" b="0" i="1" baseline="0" dirty="0" smtClean="0"/>
                        <a:t> casaco em casa dos avós</a:t>
                      </a:r>
                      <a:r>
                        <a:rPr lang="pt-PT" sz="2200" b="0" i="1" dirty="0" smtClean="0"/>
                        <a:t>.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1" i="1" dirty="0" smtClean="0"/>
                        <a:t>As</a:t>
                      </a:r>
                      <a:r>
                        <a:rPr lang="pt-PT" sz="2200" b="0" i="1" dirty="0" smtClean="0"/>
                        <a:t> meninas aqui presentes são boas amigas.</a:t>
                      </a:r>
                      <a:endParaRPr lang="pt-PT" sz="22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Requisitaste </a:t>
                      </a:r>
                      <a:r>
                        <a:rPr lang="pt-PT" sz="2200" b="1" i="1" dirty="0" smtClean="0"/>
                        <a:t>estes</a:t>
                      </a:r>
                      <a:r>
                        <a:rPr lang="pt-PT" sz="2200" b="0" i="1" dirty="0" smtClean="0"/>
                        <a:t> livros na biblioteca da escola?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Veste </a:t>
                      </a:r>
                      <a:r>
                        <a:rPr lang="pt-PT" sz="2200" b="1" i="1" dirty="0" smtClean="0"/>
                        <a:t>a mesma</a:t>
                      </a:r>
                      <a:r>
                        <a:rPr lang="pt-PT" sz="2200" b="0" i="1" dirty="0" smtClean="0"/>
                        <a:t> camisola que levaste ontem.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Todos ouviram as </a:t>
                      </a:r>
                      <a:r>
                        <a:rPr lang="pt-PT" sz="2200" b="1" i="1" dirty="0" smtClean="0"/>
                        <a:t>suas</a:t>
                      </a:r>
                      <a:r>
                        <a:rPr lang="pt-PT" sz="2200" b="0" i="1" dirty="0" smtClean="0"/>
                        <a:t> palavras atentamente.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dirty="0" smtClean="0"/>
                        <a:t>Descobrimos </a:t>
                      </a:r>
                      <a:r>
                        <a:rPr lang="pt-PT" sz="2200" b="1" i="1" dirty="0" smtClean="0"/>
                        <a:t>o</a:t>
                      </a:r>
                      <a:r>
                        <a:rPr lang="pt-PT" sz="2200" b="0" i="1" dirty="0" smtClean="0"/>
                        <a:t> jogo que tu tanto desejavas.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dirty="0"/>
                        <a:t> </a:t>
                      </a:r>
                      <a:r>
                        <a:rPr lang="pt-PT" sz="2200" b="0" i="1" dirty="0" smtClean="0"/>
                        <a:t>Por favor, chega-me </a:t>
                      </a:r>
                      <a:r>
                        <a:rPr lang="pt-PT" sz="2200" b="1" i="1" dirty="0" smtClean="0"/>
                        <a:t>essa</a:t>
                      </a:r>
                      <a:r>
                        <a:rPr lang="pt-PT" sz="2200" b="0" i="1" dirty="0" smtClean="0"/>
                        <a:t> travessa de arroz.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69727" y="764704"/>
            <a:ext cx="883877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7.</a:t>
            </a:r>
            <a:r>
              <a:rPr lang="pt-PT" sz="2200" dirty="0" smtClean="0"/>
              <a:t> Assinala a subclasse do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determinante</a:t>
            </a:r>
            <a:r>
              <a:rPr lang="pt-PT" sz="2200" dirty="0" smtClean="0"/>
              <a:t> destacado em cada frase:</a:t>
            </a:r>
          </a:p>
          <a:p>
            <a:pPr marL="271463" indent="-7938">
              <a:spcBef>
                <a:spcPts val="300"/>
              </a:spcBef>
            </a:pPr>
            <a:r>
              <a:rPr lang="pt-PT" sz="2200" dirty="0" smtClean="0"/>
              <a:t>artigo definido (</a:t>
            </a:r>
            <a:r>
              <a:rPr lang="pt-P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pt-PT" sz="2200" dirty="0" smtClean="0"/>
              <a:t>), artigo indefinido (</a:t>
            </a:r>
            <a:r>
              <a:rPr lang="pt-PT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pt-PT" sz="2200" dirty="0" smtClean="0"/>
              <a:t>), demonstrativo (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PT" sz="2200" dirty="0" smtClean="0"/>
              <a:t>) ou possessivo (</a:t>
            </a:r>
            <a:r>
              <a:rPr lang="pt-PT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rgbClr val="C3D69B"/>
                </a:solidFill>
              </a:rPr>
              <a:t>Atividades</a:t>
            </a:r>
            <a:endParaRPr lang="pt-PT" sz="2200" b="1" i="1" dirty="0">
              <a:solidFill>
                <a:srgbClr val="C3D69B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52183"/>
              </p:ext>
            </p:extLst>
          </p:nvPr>
        </p:nvGraphicFramePr>
        <p:xfrm>
          <a:off x="719572" y="1556795"/>
          <a:ext cx="7884876" cy="47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</a:tblGrid>
              <a:tr h="49304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 smtClean="0">
                          <a:solidFill>
                            <a:srgbClr val="77933C"/>
                          </a:solidFill>
                        </a:rPr>
                        <a:t>subclasse</a:t>
                      </a:r>
                      <a:endParaRPr lang="pt-PT" sz="2200" dirty="0" smtClean="0">
                        <a:solidFill>
                          <a:srgbClr val="77933C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baseline="0" dirty="0" smtClean="0"/>
                        <a:t>Lá vai ela com </a:t>
                      </a:r>
                      <a:r>
                        <a:rPr lang="pt-PT" sz="2200" b="0" i="1" u="sng" baseline="0" dirty="0" smtClean="0"/>
                        <a:t>as</a:t>
                      </a:r>
                      <a:r>
                        <a:rPr lang="pt-PT" sz="2200" b="0" i="1" u="none" baseline="0" dirty="0" smtClean="0"/>
                        <a:t> </a:t>
                      </a:r>
                      <a:r>
                        <a:rPr lang="pt-PT" sz="2200" b="0" i="1" u="sng" baseline="0" dirty="0" smtClean="0"/>
                        <a:t>suas</a:t>
                      </a:r>
                      <a:r>
                        <a:rPr lang="pt-PT" sz="2200" b="0" i="0" u="none" baseline="0" dirty="0" smtClean="0"/>
                        <a:t> </a:t>
                      </a:r>
                      <a:r>
                        <a:rPr lang="pt-PT" sz="2200" b="0" i="1" baseline="0" dirty="0" smtClean="0"/>
                        <a:t>amigas…</a:t>
                      </a:r>
                      <a:endParaRPr lang="pt-PT" sz="2200" b="1" i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solidFill>
                            <a:schemeClr val="tx1"/>
                          </a:solidFill>
                        </a:rPr>
                        <a:t>artigo definido + possessivo</a:t>
                      </a:r>
                      <a:endParaRPr lang="pt-P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dirty="0" smtClean="0"/>
                        <a:t>Apetecia-me comer </a:t>
                      </a:r>
                      <a:r>
                        <a:rPr lang="pt-PT" sz="2200" b="0" i="1" u="none" dirty="0" smtClean="0"/>
                        <a:t>uma</a:t>
                      </a:r>
                      <a:r>
                        <a:rPr lang="pt-PT" sz="2200" b="0" i="1" dirty="0" smtClean="0"/>
                        <a:t> laranja.</a:t>
                      </a:r>
                      <a:r>
                        <a:rPr lang="pt-PT" sz="2200" b="1" i="0" baseline="0" dirty="0" smtClean="0"/>
                        <a:t> </a:t>
                      </a:r>
                      <a:endParaRPr lang="pt-PT" sz="2200" b="1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u="none" dirty="0" smtClean="0"/>
                        <a:t>Este</a:t>
                      </a:r>
                      <a:r>
                        <a:rPr lang="pt-PT" sz="2200" b="0" i="1" u="none" baseline="0" dirty="0" smtClean="0"/>
                        <a:t> computador e esses </a:t>
                      </a:r>
                      <a:r>
                        <a:rPr lang="pt-PT" sz="2200" b="0" i="1" baseline="0" dirty="0" smtClean="0"/>
                        <a:t>livros são teus?</a:t>
                      </a:r>
                      <a:r>
                        <a:rPr lang="pt-PT" sz="2200" b="1" i="0" baseline="0" dirty="0" smtClean="0"/>
                        <a:t> </a:t>
                      </a:r>
                      <a:endParaRPr lang="pt-PT" sz="2200" b="1" i="0" dirty="0" smtClean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u="none" dirty="0" smtClean="0"/>
                        <a:t>Os outros </a:t>
                      </a:r>
                      <a:r>
                        <a:rPr lang="pt-PT" sz="2200" b="0" i="1" dirty="0" smtClean="0"/>
                        <a:t>óculos são</a:t>
                      </a:r>
                      <a:r>
                        <a:rPr lang="pt-PT" sz="2200" b="0" i="1" baseline="0" dirty="0" smtClean="0"/>
                        <a:t> mais bonitos.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e.</a:t>
                      </a:r>
                      <a:r>
                        <a:rPr lang="pt-PT" sz="2200" b="1" i="0" dirty="0" smtClean="0"/>
                        <a:t> </a:t>
                      </a:r>
                      <a:r>
                        <a:rPr lang="pt-PT" sz="2200" b="0" i="1" baseline="0" dirty="0" smtClean="0"/>
                        <a:t>Lisboa é </a:t>
                      </a:r>
                      <a:r>
                        <a:rPr lang="pt-PT" sz="2200" b="0" i="1" u="none" baseline="0" dirty="0" smtClean="0"/>
                        <a:t>a</a:t>
                      </a:r>
                      <a:r>
                        <a:rPr lang="pt-PT" sz="2200" b="0" i="1" baseline="0" dirty="0" smtClean="0"/>
                        <a:t> capital de Portugal.</a:t>
                      </a:r>
                      <a:r>
                        <a:rPr lang="pt-PT" sz="2200" b="1" i="0" baseline="0" dirty="0" smtClean="0"/>
                        <a:t> </a:t>
                      </a:r>
                      <a:endParaRPr lang="pt-PT" sz="2200" b="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u="none" dirty="0" smtClean="0"/>
                        <a:t>Meus</a:t>
                      </a:r>
                      <a:r>
                        <a:rPr lang="pt-PT" sz="2200" b="0" i="1" baseline="0" dirty="0" smtClean="0"/>
                        <a:t> amigos, tenho algo a comunicar-vos.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g.</a:t>
                      </a:r>
                      <a:r>
                        <a:rPr lang="pt-PT" sz="2200" b="1" i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200" b="0" i="1" u="none" dirty="0" smtClean="0"/>
                        <a:t>Uns</a:t>
                      </a:r>
                      <a:r>
                        <a:rPr lang="pt-PT" sz="2200" b="0" i="1" dirty="0" smtClean="0"/>
                        <a:t> rapazes aproximaram-se de mim.</a:t>
                      </a:r>
                      <a:endParaRPr lang="pt-PT" sz="220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7057">
                <a:tc>
                  <a:txBody>
                    <a:bodyPr/>
                    <a:lstStyle/>
                    <a:p>
                      <a:r>
                        <a:rPr lang="pt-PT" sz="22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h.</a:t>
                      </a:r>
                      <a:r>
                        <a:rPr lang="pt-PT" sz="2200" b="1" i="0" dirty="0"/>
                        <a:t> </a:t>
                      </a:r>
                      <a:r>
                        <a:rPr lang="pt-PT" sz="2200" b="0" i="1" u="none" dirty="0" smtClean="0"/>
                        <a:t>Aquelas</a:t>
                      </a:r>
                      <a:r>
                        <a:rPr lang="pt-PT" sz="2200" b="0" i="1" dirty="0" smtClean="0"/>
                        <a:t> férias foram</a:t>
                      </a:r>
                      <a:r>
                        <a:rPr lang="pt-PT" sz="2200" b="0" i="1" baseline="0" dirty="0" smtClean="0"/>
                        <a:t> fantásticas!</a:t>
                      </a:r>
                      <a:endParaRPr lang="pt-PT" sz="2200" b="0" i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rgbClr val="C3D69B"/>
                </a:solidFill>
              </a:rPr>
              <a:t>Atividades</a:t>
            </a:r>
            <a:endParaRPr lang="pt-PT" sz="2200" b="1" i="1" dirty="0">
              <a:solidFill>
                <a:srgbClr val="C3D69B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95536" y="764704"/>
            <a:ext cx="827734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8.</a:t>
            </a:r>
            <a:r>
              <a:rPr lang="pt-PT" sz="2200" dirty="0" smtClean="0"/>
              <a:t> Sublinha 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determinantes</a:t>
            </a: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2200" dirty="0" smtClean="0"/>
              <a:t>presentes em cada frase e indica a respetiva </a:t>
            </a:r>
            <a:r>
              <a:rPr lang="pt-PT" sz="2200" b="1" dirty="0" smtClean="0">
                <a:solidFill>
                  <a:srgbClr val="77933C"/>
                </a:solidFill>
              </a:rPr>
              <a:t>subclasse</a:t>
            </a:r>
            <a:r>
              <a:rPr lang="pt-PT" sz="2200" dirty="0" smtClean="0"/>
              <a:t>, conforme o exemplo.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1242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291169" y="764704"/>
            <a:ext cx="72331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9.</a:t>
            </a:r>
            <a:r>
              <a:rPr lang="pt-PT" sz="2200" dirty="0" smtClean="0"/>
              <a:t> Indica a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subclasse</a:t>
            </a:r>
            <a:r>
              <a:rPr lang="pt-PT" sz="2200" dirty="0" smtClean="0"/>
              <a:t> dos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adjetivos</a:t>
            </a:r>
            <a:r>
              <a:rPr lang="pt-PT" sz="2200" dirty="0" smtClean="0"/>
              <a:t> sublinhados.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O dia </a:t>
            </a:r>
            <a:r>
              <a:rPr lang="pt-PT" sz="2200" i="1" u="sng" dirty="0" smtClean="0">
                <a:sym typeface="Wingdings" panose="05000000000000000000" pitchFamily="2" charset="2"/>
              </a:rPr>
              <a:t>quente</a:t>
            </a:r>
            <a:r>
              <a:rPr lang="pt-PT" sz="2200" i="1" dirty="0" smtClean="0">
                <a:sym typeface="Wingdings" panose="05000000000000000000" pitchFamily="2" charset="2"/>
              </a:rPr>
              <a:t> e </a:t>
            </a:r>
            <a:r>
              <a:rPr lang="pt-PT" sz="2200" i="1" u="sng" dirty="0" smtClean="0">
                <a:sym typeface="Wingdings" panose="05000000000000000000" pitchFamily="2" charset="2"/>
              </a:rPr>
              <a:t>luminoso</a:t>
            </a:r>
            <a:r>
              <a:rPr lang="pt-PT" sz="2200" i="1" dirty="0" smtClean="0">
                <a:sym typeface="Wingdings" panose="05000000000000000000" pitchFamily="2" charset="2"/>
              </a:rPr>
              <a:t> encheu-me de alegria.</a:t>
            </a:r>
            <a:endParaRPr lang="pt-PT" sz="2200" dirty="0"/>
          </a:p>
          <a:p>
            <a:pPr marL="271463" indent="-3175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Era a </a:t>
            </a:r>
            <a:r>
              <a:rPr lang="pt-PT" sz="2200" i="1" u="sng" dirty="0" smtClean="0">
                <a:sym typeface="Wingdings" panose="05000000000000000000" pitchFamily="2" charset="2"/>
              </a:rPr>
              <a:t>primeira</a:t>
            </a:r>
            <a:r>
              <a:rPr lang="pt-PT" sz="2200" i="1" dirty="0" smtClean="0">
                <a:sym typeface="Wingdings" panose="05000000000000000000" pitchFamily="2" charset="2"/>
              </a:rPr>
              <a:t> vez que eu via aquela </a:t>
            </a:r>
            <a:r>
              <a:rPr lang="pt-PT" sz="2200" i="1" u="sng" dirty="0" smtClean="0">
                <a:sym typeface="Wingdings" panose="05000000000000000000" pitchFamily="2" charset="2"/>
              </a:rPr>
              <a:t>velha</a:t>
            </a:r>
            <a:r>
              <a:rPr lang="pt-PT" sz="2200" i="1" dirty="0" smtClean="0">
                <a:sym typeface="Wingdings" panose="05000000000000000000" pitchFamily="2" charset="2"/>
              </a:rPr>
              <a:t> foto. </a:t>
            </a:r>
            <a:endParaRPr lang="pt-PT" sz="2200" i="1" dirty="0"/>
          </a:p>
          <a:p>
            <a:pPr marL="271463" indent="-3175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 </a:t>
            </a:r>
            <a:r>
              <a:rPr lang="pt-PT" sz="2200" i="1" u="sng" dirty="0" smtClean="0">
                <a:sym typeface="Wingdings" panose="05000000000000000000" pitchFamily="2" charset="2"/>
              </a:rPr>
              <a:t>quarta</a:t>
            </a:r>
            <a:r>
              <a:rPr lang="pt-PT" sz="2200" i="1" dirty="0" smtClean="0">
                <a:sym typeface="Wingdings" panose="05000000000000000000" pitchFamily="2" charset="2"/>
              </a:rPr>
              <a:t> pergunta do teste era muito </a:t>
            </a:r>
            <a:r>
              <a:rPr lang="pt-PT" sz="2200" i="1" u="sng" dirty="0" smtClean="0">
                <a:sym typeface="Wingdings" panose="05000000000000000000" pitchFamily="2" charset="2"/>
              </a:rPr>
              <a:t>difícil</a:t>
            </a:r>
            <a:r>
              <a:rPr lang="pt-PT" sz="2200" i="1" dirty="0" smtClean="0">
                <a:sym typeface="Wingdings" panose="05000000000000000000" pitchFamily="2" charset="2"/>
              </a:rPr>
              <a:t>.</a:t>
            </a:r>
          </a:p>
          <a:p>
            <a:pPr marL="271463" indent="-3175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Havia um cheiro </a:t>
            </a:r>
            <a:r>
              <a:rPr lang="pt-PT" sz="2200" i="1" u="sng" dirty="0" smtClean="0">
                <a:sym typeface="Wingdings" panose="05000000000000000000" pitchFamily="2" charset="2"/>
              </a:rPr>
              <a:t>estranho</a:t>
            </a:r>
            <a:r>
              <a:rPr lang="pt-PT" sz="2200" i="1" dirty="0" smtClean="0">
                <a:sym typeface="Wingdings" panose="05000000000000000000" pitchFamily="2" charset="2"/>
              </a:rPr>
              <a:t> no </a:t>
            </a:r>
            <a:r>
              <a:rPr lang="pt-PT" sz="2200" i="1" u="sng" dirty="0" smtClean="0">
                <a:sym typeface="Wingdings" panose="05000000000000000000" pitchFamily="2" charset="2"/>
              </a:rPr>
              <a:t>décimo segundo</a:t>
            </a:r>
            <a:r>
              <a:rPr lang="pt-PT" sz="2200" i="1" dirty="0" smtClean="0">
                <a:sym typeface="Wingdings" panose="05000000000000000000" pitchFamily="2" charset="2"/>
              </a:rPr>
              <a:t> andar.</a:t>
            </a:r>
            <a:endParaRPr lang="pt-PT" sz="22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34269"/>
            <a:ext cx="9144000" cy="5506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 smtClean="0">
                <a:solidFill>
                  <a:srgbClr val="C3D69B"/>
                </a:solidFill>
              </a:rPr>
              <a:t>Atividades</a:t>
            </a:r>
            <a:endParaRPr lang="pt-PT" sz="2200" b="1" i="1" dirty="0">
              <a:solidFill>
                <a:srgbClr val="C3D69B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9162" y="4840987"/>
            <a:ext cx="86013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10.</a:t>
            </a:r>
            <a:r>
              <a:rPr lang="pt-PT" sz="2200" dirty="0" smtClean="0"/>
              <a:t> Caracteriza os nomes seguintes com três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adjetivos</a:t>
            </a:r>
            <a:r>
              <a:rPr lang="pt-PT" sz="2200" dirty="0" smtClean="0"/>
              <a:t> adequados. 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livro</a:t>
            </a:r>
            <a:r>
              <a:rPr lang="pt-PT" sz="2200" dirty="0" smtClean="0">
                <a:sym typeface="Wingdings" panose="05000000000000000000" pitchFamily="2" charset="2"/>
              </a:rPr>
              <a:t>: _______________     _______________     _______________</a:t>
            </a:r>
            <a:endParaRPr lang="pt-PT" sz="2200" dirty="0"/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rosto</a:t>
            </a:r>
            <a:r>
              <a:rPr lang="pt-PT" sz="2200" dirty="0" smtClean="0">
                <a:sym typeface="Wingdings" panose="05000000000000000000" pitchFamily="2" charset="2"/>
              </a:rPr>
              <a:t>: ______________     </a:t>
            </a:r>
            <a:r>
              <a:rPr lang="pt-PT" sz="2200" dirty="0">
                <a:sym typeface="Wingdings" panose="05000000000000000000" pitchFamily="2" charset="2"/>
              </a:rPr>
              <a:t>_______________     _______________</a:t>
            </a:r>
            <a:endParaRPr lang="pt-PT" sz="22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4897101" y="3526215"/>
            <a:ext cx="3923371" cy="1027863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851969" y="3315825"/>
            <a:ext cx="21947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CC3300"/>
                </a:solidFill>
              </a:rPr>
              <a:t>Adjetivo numeral</a:t>
            </a:r>
            <a:endParaRPr lang="pt-PT" sz="2200" b="1" dirty="0">
              <a:solidFill>
                <a:srgbClr val="CC3300"/>
              </a:solidFill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683567" y="3553265"/>
            <a:ext cx="3928537" cy="1027863"/>
          </a:xfrm>
          <a:prstGeom prst="roundRect">
            <a:avLst/>
          </a:prstGeom>
          <a:solidFill>
            <a:schemeClr val="bg1"/>
          </a:solidFill>
          <a:ln>
            <a:solidFill>
              <a:srgbClr val="880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3358153"/>
            <a:ext cx="2682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880E37"/>
                </a:solidFill>
              </a:rPr>
              <a:t>Adjetivo qualificativo</a:t>
            </a:r>
            <a:endParaRPr lang="pt-PT" sz="2200" b="1" dirty="0">
              <a:solidFill>
                <a:srgbClr val="880E37"/>
              </a:solidFill>
            </a:endParaRPr>
          </a:p>
        </p:txBody>
      </p:sp>
      <p:pic>
        <p:nvPicPr>
          <p:cNvPr id="13" name="Imagem 12" descr="C:\Users\Fernanda\Desktop\Manuais 2.º ciclo\LIVRO ABERTO 5\Manual 5\ilustrações\sebastião novas e corrigidas\ID1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3" t="34626" r="17583" b="11513"/>
          <a:stretch/>
        </p:blipFill>
        <p:spPr bwMode="auto">
          <a:xfrm>
            <a:off x="6858786" y="858492"/>
            <a:ext cx="2114550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652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-27384"/>
            <a:ext cx="9144000" cy="55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lvl="0" algn="l">
              <a:defRPr/>
            </a:pPr>
            <a:r>
              <a:rPr lang="pt-PT" sz="2400" b="1" i="1" dirty="0">
                <a:solidFill>
                  <a:srgbClr val="C3D69B"/>
                </a:solidFill>
              </a:rPr>
              <a:t>Atividades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765865"/>
            <a:ext cx="85872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11.</a:t>
            </a:r>
            <a:r>
              <a:rPr lang="pt-PT" sz="2200" dirty="0" smtClean="0"/>
              <a:t> Descobre um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adjetivo qualificativo</a:t>
            </a:r>
            <a:r>
              <a:rPr lang="pt-PT" sz="2200" dirty="0" smtClean="0"/>
              <a:t> em cada frase, indicando o </a:t>
            </a: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grau</a:t>
            </a:r>
            <a:r>
              <a:rPr lang="pt-PT" sz="2200" dirty="0" smtClean="0"/>
              <a:t> em que se encontra.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pt-PT" sz="2200" dirty="0" smtClean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Este pôr do sol foi o mais bonito que eu já vi.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dirty="0"/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Esta série é tão divertida como a outra que vimos.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i="1" dirty="0"/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Achei o espetáculo belíssimo!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i="1" dirty="0">
              <a:sym typeface="Wingdings" panose="05000000000000000000" pitchFamily="2" charset="2"/>
            </a:endParaRPr>
          </a:p>
          <a:p>
            <a:pPr marL="271463" indent="177800">
              <a:spcBef>
                <a:spcPts val="1200"/>
              </a:spcBef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 smtClean="0">
                <a:sym typeface="Wingdings" panose="05000000000000000000" pitchFamily="2" charset="2"/>
              </a:rPr>
              <a:t>Demos um longo passeio pela praia.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</a:p>
          <a:p>
            <a:pPr marL="271463" indent="177800">
              <a:spcBef>
                <a:spcPts val="1200"/>
              </a:spcBef>
            </a:pPr>
            <a:r>
              <a:rPr lang="pt-PT" sz="2200" b="1" dirty="0" smtClean="0">
                <a:solidFill>
                  <a:schemeClr val="accent3">
                    <a:lumMod val="75000"/>
                  </a:schemeClr>
                </a:solidFill>
              </a:rPr>
              <a:t>e.</a:t>
            </a:r>
            <a:r>
              <a:rPr lang="pt-PT" sz="2200" dirty="0" smtClean="0"/>
              <a:t> </a:t>
            </a:r>
            <a:r>
              <a:rPr lang="pt-PT" sz="2200" i="1" dirty="0">
                <a:sym typeface="Wingdings" panose="05000000000000000000" pitchFamily="2" charset="2"/>
              </a:rPr>
              <a:t>Haverá um amigo mais dedicado do que este?</a:t>
            </a:r>
          </a:p>
          <a:p>
            <a:pPr marL="271463" indent="441325">
              <a:spcBef>
                <a:spcPts val="1200"/>
              </a:spcBef>
            </a:pPr>
            <a:r>
              <a:rPr lang="pt-PT" sz="2200" dirty="0" smtClean="0"/>
              <a:t>_______________________________________________________</a:t>
            </a:r>
            <a:endParaRPr lang="pt-PT" sz="2200" dirty="0"/>
          </a:p>
        </p:txBody>
      </p:sp>
      <p:sp>
        <p:nvSpPr>
          <p:cNvPr id="5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5.º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18154</TotalTime>
  <Words>2984</Words>
  <Application>Microsoft Office PowerPoint</Application>
  <PresentationFormat>On-screen Show (4:3)</PresentationFormat>
  <Paragraphs>533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Wingdings</vt:lpstr>
      <vt:lpstr>Wingdings 2</vt:lpstr>
      <vt:lpstr>Wingdings 3</vt:lpstr>
      <vt:lpstr>Tema do Office</vt:lpstr>
      <vt:lpstr>PowerPoint Presentation</vt:lpstr>
      <vt:lpstr>Atividades </vt:lpstr>
      <vt:lpstr>Atividades </vt:lpstr>
      <vt:lpstr>Atividades </vt:lpstr>
      <vt:lpstr>Atividades</vt:lpstr>
      <vt:lpstr>Atividades</vt:lpstr>
      <vt:lpstr>Atividades</vt:lpstr>
      <vt:lpstr>Atividades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Correção</vt:lpstr>
      <vt:lpstr>Correção</vt:lpstr>
      <vt:lpstr>Correção</vt:lpstr>
      <vt:lpstr>Correção</vt:lpstr>
      <vt:lpstr>Correção</vt:lpstr>
      <vt:lpstr>Correção</vt:lpstr>
      <vt:lpstr>Correção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Dúvidas gramaticais frequentes</dc:title>
  <dc:creator>Fernanda Costa</dc:creator>
  <cp:lastModifiedBy>CatBallou</cp:lastModifiedBy>
  <cp:revision>890</cp:revision>
  <cp:lastPrinted>2016-12-09T09:14:36Z</cp:lastPrinted>
  <dcterms:created xsi:type="dcterms:W3CDTF">2014-04-16T08:49:45Z</dcterms:created>
  <dcterms:modified xsi:type="dcterms:W3CDTF">2017-11-14T16:03:01Z</dcterms:modified>
</cp:coreProperties>
</file>