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996633"/>
    <a:srgbClr val="800080"/>
    <a:srgbClr val="990099"/>
    <a:srgbClr val="3333FF"/>
    <a:srgbClr val="990000"/>
    <a:srgbClr val="CC3300"/>
    <a:srgbClr val="CC6600"/>
    <a:srgbClr val="0080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/>
              <a:t>Faça clique para editar o estilo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cxnSp>
        <p:nvCxnSpPr>
          <p:cNvPr id="8" name="Conexão rect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xão rect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Marcador de Posição da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5D0C-C55A-46ED-87B1-E6006791C64E}" type="datetimeFigureOut">
              <a:rPr lang="pt-PT" smtClean="0"/>
              <a:pPr/>
              <a:t>08/04/2024</a:t>
            </a:fld>
            <a:endParaRPr lang="pt-PT"/>
          </a:p>
        </p:txBody>
      </p:sp>
      <p:sp>
        <p:nvSpPr>
          <p:cNvPr id="16" name="Marcador de Posição do Número do Diapositivo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908C5C-47E2-403E-9352-BC4FD8812158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5D0C-C55A-46ED-87B1-E6006791C64E}" type="datetimeFigureOut">
              <a:rPr lang="pt-PT" smtClean="0"/>
              <a:pPr/>
              <a:t>08/04/2024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08C5C-47E2-403E-9352-BC4FD881215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5D0C-C55A-46ED-87B1-E6006791C64E}" type="datetimeFigureOut">
              <a:rPr lang="pt-PT" smtClean="0"/>
              <a:pPr/>
              <a:t>08/04/2024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08C5C-47E2-403E-9352-BC4FD881215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Posição de Conteú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F805D0C-C55A-46ED-87B1-E6006791C64E}" type="datetimeFigureOut">
              <a:rPr lang="pt-PT" smtClean="0"/>
              <a:pPr/>
              <a:t>08/04/2024</a:t>
            </a:fld>
            <a:endParaRPr lang="pt-PT"/>
          </a:p>
        </p:txBody>
      </p:sp>
      <p:sp>
        <p:nvSpPr>
          <p:cNvPr id="15" name="Marcador de Posição do Número do Diapositivo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D908C5C-47E2-403E-9352-BC4FD8812158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6" name="Marcador de Posição do Rodap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5D0C-C55A-46ED-87B1-E6006791C64E}" type="datetimeFigureOut">
              <a:rPr lang="pt-PT" smtClean="0"/>
              <a:pPr/>
              <a:t>08/04/2024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08C5C-47E2-403E-9352-BC4FD8812158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cxnSp>
        <p:nvCxnSpPr>
          <p:cNvPr id="7" name="Conexão rect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5D0C-C55A-46ED-87B1-E6006791C64E}" type="datetimeFigureOut">
              <a:rPr lang="pt-PT" smtClean="0"/>
              <a:pPr/>
              <a:t>08/04/2024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08C5C-47E2-403E-9352-BC4FD8812158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08C5C-47E2-403E-9352-BC4FD8812158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5D0C-C55A-46ED-87B1-E6006791C64E}" type="datetimeFigureOut">
              <a:rPr lang="pt-PT" smtClean="0"/>
              <a:pPr/>
              <a:t>08/04/2024</a:t>
            </a:fld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32" name="Marcador de Posição de Conteú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34" name="Marcador de Posição de Conteú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12" name="Marcador de Posição do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cxnSp>
        <p:nvCxnSpPr>
          <p:cNvPr id="10" name="Conexão rect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xão rect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5D0C-C55A-46ED-87B1-E6006791C64E}" type="datetimeFigureOut">
              <a:rPr lang="pt-PT" smtClean="0"/>
              <a:pPr/>
              <a:t>08/04/2024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08C5C-47E2-403E-9352-BC4FD8812158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5D0C-C55A-46ED-87B1-E6006791C64E}" type="datetimeFigureOut">
              <a:rPr lang="pt-PT" smtClean="0"/>
              <a:pPr/>
              <a:t>08/04/2024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08C5C-47E2-403E-9352-BC4FD881215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Posição de Conteú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8" name="Marcador de Posição da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F805D0C-C55A-46ED-87B1-E6006791C64E}" type="datetimeFigureOut">
              <a:rPr lang="pt-PT" smtClean="0"/>
              <a:pPr/>
              <a:t>08/04/2024</a:t>
            </a:fld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D908C5C-47E2-403E-9352-BC4FD8812158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t-PT"/>
              <a:t>Clique no ícone para adicionar uma imagem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8" name="Marcador de Posição d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5D0C-C55A-46ED-87B1-E6006791C64E}" type="datetimeFigureOut">
              <a:rPr lang="pt-PT" smtClean="0"/>
              <a:pPr/>
              <a:t>08/04/2024</a:t>
            </a:fld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908C5C-47E2-403E-9352-BC4FD8812158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Posição do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/>
              <a:t>Clique para editar os estilos</a:t>
            </a:r>
          </a:p>
          <a:p>
            <a:pPr lvl="1" eaLnBrk="1" latinLnBrk="0" hangingPunct="1"/>
            <a:r>
              <a:rPr kumimoji="0" lang="pt-PT"/>
              <a:t>Segundo nível</a:t>
            </a:r>
          </a:p>
          <a:p>
            <a:pPr lvl="2" eaLnBrk="1" latinLnBrk="0" hangingPunct="1"/>
            <a:r>
              <a:rPr kumimoji="0" lang="pt-PT"/>
              <a:t>Terceiro nível</a:t>
            </a:r>
          </a:p>
          <a:p>
            <a:pPr lvl="3" eaLnBrk="1" latinLnBrk="0" hangingPunct="1"/>
            <a:r>
              <a:rPr kumimoji="0" lang="pt-PT"/>
              <a:t>Quarto nível</a:t>
            </a:r>
          </a:p>
          <a:p>
            <a:pPr lvl="4" eaLnBrk="1" latinLnBrk="0" hangingPunct="1"/>
            <a:r>
              <a:rPr kumimoji="0" lang="pt-PT"/>
              <a:t>Quinto nível</a:t>
            </a:r>
            <a:endParaRPr kumimoji="0" lang="en-US"/>
          </a:p>
        </p:txBody>
      </p:sp>
      <p:sp>
        <p:nvSpPr>
          <p:cNvPr id="24" name="Marcador de Posição da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F805D0C-C55A-46ED-87B1-E6006791C64E}" type="datetimeFigureOut">
              <a:rPr lang="pt-PT" smtClean="0"/>
              <a:pPr/>
              <a:t>08/04/2024</a:t>
            </a:fld>
            <a:endParaRPr lang="pt-PT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22" name="Marcador de Posição do Número do Diapositivo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D908C5C-47E2-403E-9352-BC4FD8812158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5" name="Marcador de Posição do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200" y="2852936"/>
            <a:ext cx="8305800" cy="1989868"/>
          </a:xfrm>
        </p:spPr>
        <p:txBody>
          <a:bodyPr/>
          <a:lstStyle/>
          <a:p>
            <a:endParaRPr lang="pt-PT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305800" cy="1224136"/>
          </a:xfrm>
        </p:spPr>
        <p:txBody>
          <a:bodyPr/>
          <a:lstStyle/>
          <a:p>
            <a:r>
              <a:rPr lang="pt-PT" dirty="0">
                <a:solidFill>
                  <a:schemeClr val="accent2">
                    <a:lumMod val="75000"/>
                  </a:schemeClr>
                </a:solidFill>
                <a:latin typeface="Jokerman" pitchFamily="82" charset="0"/>
              </a:rPr>
              <a:t>O Texto Dramático</a:t>
            </a:r>
          </a:p>
        </p:txBody>
      </p:sp>
      <p:pic>
        <p:nvPicPr>
          <p:cNvPr id="5" name="Imagem 4" descr="cortina teatro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2780928"/>
            <a:ext cx="2880320" cy="267936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013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t-PT" sz="3000" dirty="0">
                <a:solidFill>
                  <a:srgbClr val="800080"/>
                </a:solidFill>
                <a:latin typeface="Comic Sans MS" pitchFamily="66" charset="0"/>
                <a:sym typeface="Wingdings 2"/>
              </a:rPr>
              <a:t> </a:t>
            </a:r>
            <a:r>
              <a:rPr lang="pt-PT" sz="3000" u="sng" dirty="0">
                <a:solidFill>
                  <a:srgbClr val="800080"/>
                </a:solidFill>
                <a:latin typeface="Comic Sans MS" pitchFamily="66" charset="0"/>
              </a:rPr>
              <a:t>Figurinista</a:t>
            </a:r>
            <a:r>
              <a:rPr lang="pt-PT" sz="3000" dirty="0"/>
              <a:t>: </a:t>
            </a:r>
            <a:r>
              <a:rPr lang="pt-PT" sz="3000" dirty="0">
                <a:latin typeface="Arial" pitchFamily="34" charset="0"/>
                <a:cs typeface="Arial" pitchFamily="34" charset="0"/>
              </a:rPr>
              <a:t>trabalha os trajes utilizados pelas personagens.</a:t>
            </a:r>
          </a:p>
          <a:p>
            <a:endParaRPr lang="pt-PT" sz="1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PT" sz="3000" dirty="0">
                <a:solidFill>
                  <a:srgbClr val="800080"/>
                </a:solidFill>
                <a:latin typeface="Comic Sans MS" pitchFamily="66" charset="0"/>
                <a:sym typeface="Wingdings 2"/>
              </a:rPr>
              <a:t> </a:t>
            </a:r>
            <a:r>
              <a:rPr lang="pt-PT" sz="3000" u="sng" dirty="0">
                <a:solidFill>
                  <a:srgbClr val="800080"/>
                </a:solidFill>
                <a:latin typeface="Comic Sans MS" pitchFamily="66" charset="0"/>
              </a:rPr>
              <a:t>Caracterizado</a:t>
            </a:r>
            <a:r>
              <a:rPr lang="pt-PT" sz="3000" u="sng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pt-PT" sz="3000" dirty="0"/>
              <a:t>: </a:t>
            </a:r>
            <a:r>
              <a:rPr lang="pt-PT" sz="3000" dirty="0">
                <a:latin typeface="Arial" pitchFamily="34" charset="0"/>
                <a:cs typeface="Arial" pitchFamily="34" charset="0"/>
              </a:rPr>
              <a:t>caracteriza e maquilha os atores.</a:t>
            </a:r>
          </a:p>
          <a:p>
            <a:endParaRPr lang="pt-PT" sz="11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PT" sz="3000" dirty="0">
                <a:solidFill>
                  <a:srgbClr val="800080"/>
                </a:solidFill>
                <a:latin typeface="Comic Sans MS" pitchFamily="66" charset="0"/>
                <a:sym typeface="Wingdings 2"/>
              </a:rPr>
              <a:t> </a:t>
            </a:r>
            <a:r>
              <a:rPr lang="pt-PT" sz="3000" u="sng" dirty="0">
                <a:solidFill>
                  <a:srgbClr val="800080"/>
                </a:solidFill>
                <a:latin typeface="Comic Sans MS" pitchFamily="66" charset="0"/>
              </a:rPr>
              <a:t>Sonoplasta</a:t>
            </a:r>
            <a:r>
              <a:rPr lang="pt-PT" sz="3000" dirty="0"/>
              <a:t>: </a:t>
            </a:r>
            <a:r>
              <a:rPr lang="pt-PT" sz="3000" dirty="0">
                <a:latin typeface="Arial" pitchFamily="34" charset="0"/>
                <a:cs typeface="Arial" pitchFamily="34" charset="0"/>
              </a:rPr>
              <a:t>técnico responsável pelos efeitos sonoros durante a peça.</a:t>
            </a:r>
          </a:p>
          <a:p>
            <a:endParaRPr lang="pt-PT" sz="1100" dirty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Char char="ï"/>
            </a:pPr>
            <a:r>
              <a:rPr lang="pt-PT" sz="3000" u="sng" dirty="0">
                <a:solidFill>
                  <a:srgbClr val="800080"/>
                </a:solidFill>
                <a:latin typeface="Comic Sans MS" pitchFamily="66" charset="0"/>
              </a:rPr>
              <a:t>Luminotécnico</a:t>
            </a:r>
            <a:r>
              <a:rPr lang="pt-PT" sz="3000" dirty="0">
                <a:latin typeface="Arial" pitchFamily="34" charset="0"/>
                <a:cs typeface="Arial" pitchFamily="34" charset="0"/>
              </a:rPr>
              <a:t>: responsável pelos efeitos de luz durante a representação.</a:t>
            </a:r>
          </a:p>
          <a:p>
            <a:pPr>
              <a:buFont typeface="Wingdings 2"/>
              <a:buChar char="ï"/>
            </a:pPr>
            <a:endParaRPr lang="pt-PT" sz="1300" dirty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Char char="ï"/>
            </a:pPr>
            <a:r>
              <a:rPr lang="pt-PT" sz="3000" u="sng" dirty="0" err="1">
                <a:solidFill>
                  <a:srgbClr val="800080"/>
                </a:solidFill>
                <a:latin typeface="Comic Sans MS" pitchFamily="66" charset="0"/>
              </a:rPr>
              <a:t>Contra-regra</a:t>
            </a:r>
            <a:r>
              <a:rPr lang="pt-PT" sz="3000" dirty="0"/>
              <a:t>: </a:t>
            </a:r>
            <a:r>
              <a:rPr lang="pt-PT" sz="3000" dirty="0">
                <a:latin typeface="Arial" pitchFamily="34" charset="0"/>
                <a:cs typeface="Arial" pitchFamily="34" charset="0"/>
              </a:rPr>
              <a:t>tem por função marcar a entrada dos atores no palco.</a:t>
            </a:r>
          </a:p>
          <a:p>
            <a:pPr>
              <a:buFont typeface="Wingdings 2"/>
              <a:buChar char="ï"/>
            </a:pPr>
            <a:endParaRPr lang="pt-PT" sz="1200" dirty="0"/>
          </a:p>
          <a:p>
            <a:pPr>
              <a:buNone/>
            </a:pPr>
            <a:r>
              <a:rPr lang="pt-PT" sz="3000" dirty="0">
                <a:solidFill>
                  <a:srgbClr val="800080"/>
                </a:solidFill>
                <a:latin typeface="Comic Sans MS" pitchFamily="66" charset="0"/>
                <a:sym typeface="Wingdings 2"/>
              </a:rPr>
              <a:t> </a:t>
            </a:r>
            <a:r>
              <a:rPr lang="pt-PT" sz="3000" u="sng" dirty="0">
                <a:solidFill>
                  <a:srgbClr val="800080"/>
                </a:solidFill>
                <a:latin typeface="Comic Sans MS" pitchFamily="66" charset="0"/>
              </a:rPr>
              <a:t>Ponto</a:t>
            </a:r>
            <a:r>
              <a:rPr lang="pt-PT" sz="3000" dirty="0"/>
              <a:t>: </a:t>
            </a:r>
            <a:r>
              <a:rPr lang="pt-PT" sz="3000" dirty="0">
                <a:latin typeface="Arial" pitchFamily="34" charset="0"/>
                <a:cs typeface="Arial" pitchFamily="34" charset="0"/>
              </a:rPr>
              <a:t>pessoa que lê o texto das falas, em voz baixa, para auxiliar a memória dos atores.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/>
          </a:bodyPr>
          <a:lstStyle/>
          <a:p>
            <a:pPr algn="r"/>
            <a:r>
              <a:rPr lang="pt-PT" sz="3200" dirty="0">
                <a:solidFill>
                  <a:schemeClr val="accent2">
                    <a:lumMod val="75000"/>
                  </a:schemeClr>
                </a:solidFill>
                <a:latin typeface="Jokerman" pitchFamily="82" charset="0"/>
              </a:rPr>
              <a:t>O Texto Dramático</a:t>
            </a:r>
            <a:endParaRPr lang="pt-PT" sz="3200" dirty="0"/>
          </a:p>
        </p:txBody>
      </p:sp>
      <p:pic>
        <p:nvPicPr>
          <p:cNvPr id="4" name="Imagem 3" descr="ator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5257800"/>
            <a:ext cx="1028700" cy="1600200"/>
          </a:xfrm>
          <a:prstGeom prst="rect">
            <a:avLst/>
          </a:prstGeom>
        </p:spPr>
      </p:pic>
      <p:pic>
        <p:nvPicPr>
          <p:cNvPr id="5" name="Imagem 4" descr="teatro_luz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2924944"/>
            <a:ext cx="1240532" cy="86837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PT" sz="3600" b="1" dirty="0">
                <a:solidFill>
                  <a:srgbClr val="996633"/>
                </a:solidFill>
                <a:latin typeface="Comic Sans MS" pitchFamily="66" charset="0"/>
              </a:rPr>
              <a:t>Espaço do teatro</a:t>
            </a:r>
          </a:p>
          <a:p>
            <a:pPr>
              <a:buNone/>
            </a:pPr>
            <a:endParaRPr lang="pt-PT" sz="2200" dirty="0">
              <a:solidFill>
                <a:srgbClr val="996633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t-PT" sz="3200" dirty="0">
                <a:solidFill>
                  <a:srgbClr val="663300"/>
                </a:solidFill>
                <a:latin typeface="Comic Sans MS" pitchFamily="66" charset="0"/>
                <a:sym typeface="Wingdings 2"/>
              </a:rPr>
              <a:t></a:t>
            </a:r>
            <a:r>
              <a:rPr lang="pt-PT" sz="3200" dirty="0">
                <a:solidFill>
                  <a:srgbClr val="800080"/>
                </a:solidFill>
                <a:latin typeface="Comic Sans MS" pitchFamily="66" charset="0"/>
                <a:sym typeface="Wingdings 2"/>
              </a:rPr>
              <a:t> </a:t>
            </a:r>
            <a:r>
              <a:rPr lang="pt-PT" sz="3200" dirty="0">
                <a:latin typeface="Arial" pitchFamily="34" charset="0"/>
                <a:cs typeface="Arial" pitchFamily="34" charset="0"/>
              </a:rPr>
              <a:t>Palco</a:t>
            </a:r>
          </a:p>
          <a:p>
            <a:pPr>
              <a:buNone/>
            </a:pPr>
            <a:r>
              <a:rPr lang="pt-PT" sz="3200" dirty="0">
                <a:solidFill>
                  <a:srgbClr val="663300"/>
                </a:solidFill>
                <a:latin typeface="Arial" pitchFamily="34" charset="0"/>
                <a:cs typeface="Arial" pitchFamily="34" charset="0"/>
                <a:sym typeface="Wingdings 2"/>
              </a:rPr>
              <a:t></a:t>
            </a:r>
            <a:r>
              <a:rPr lang="pt-PT" sz="3200" dirty="0">
                <a:solidFill>
                  <a:srgbClr val="800080"/>
                </a:solidFill>
                <a:latin typeface="Arial" pitchFamily="34" charset="0"/>
                <a:cs typeface="Arial" pitchFamily="34" charset="0"/>
                <a:sym typeface="Wingdings 2"/>
              </a:rPr>
              <a:t> </a:t>
            </a:r>
            <a:r>
              <a:rPr lang="pt-PT" sz="3200" dirty="0">
                <a:latin typeface="Arial" pitchFamily="34" charset="0"/>
                <a:cs typeface="Arial" pitchFamily="34" charset="0"/>
              </a:rPr>
              <a:t>Cenário</a:t>
            </a:r>
          </a:p>
          <a:p>
            <a:pPr>
              <a:buNone/>
            </a:pPr>
            <a:r>
              <a:rPr lang="pt-PT" sz="3200" dirty="0">
                <a:solidFill>
                  <a:srgbClr val="663300"/>
                </a:solidFill>
                <a:latin typeface="Arial" pitchFamily="34" charset="0"/>
                <a:cs typeface="Arial" pitchFamily="34" charset="0"/>
                <a:sym typeface="Wingdings 2"/>
              </a:rPr>
              <a:t></a:t>
            </a:r>
            <a:r>
              <a:rPr lang="pt-PT" sz="3200" dirty="0">
                <a:solidFill>
                  <a:srgbClr val="800080"/>
                </a:solidFill>
                <a:latin typeface="Arial" pitchFamily="34" charset="0"/>
                <a:cs typeface="Arial" pitchFamily="34" charset="0"/>
                <a:sym typeface="Wingdings 2"/>
              </a:rPr>
              <a:t> </a:t>
            </a:r>
            <a:r>
              <a:rPr lang="pt-PT" sz="3200" dirty="0">
                <a:latin typeface="Arial" pitchFamily="34" charset="0"/>
                <a:cs typeface="Arial" pitchFamily="34" charset="0"/>
              </a:rPr>
              <a:t>Bastidores </a:t>
            </a:r>
          </a:p>
          <a:p>
            <a:pPr>
              <a:buNone/>
            </a:pPr>
            <a:r>
              <a:rPr lang="pt-PT" sz="3200" dirty="0">
                <a:solidFill>
                  <a:srgbClr val="663300"/>
                </a:solidFill>
                <a:latin typeface="Arial" pitchFamily="34" charset="0"/>
                <a:cs typeface="Arial" pitchFamily="34" charset="0"/>
                <a:sym typeface="Wingdings 2"/>
              </a:rPr>
              <a:t></a:t>
            </a:r>
            <a:r>
              <a:rPr lang="pt-PT" sz="3200" dirty="0">
                <a:solidFill>
                  <a:srgbClr val="800080"/>
                </a:solidFill>
                <a:latin typeface="Arial" pitchFamily="34" charset="0"/>
                <a:cs typeface="Arial" pitchFamily="34" charset="0"/>
                <a:sym typeface="Wingdings 2"/>
              </a:rPr>
              <a:t> </a:t>
            </a:r>
            <a:r>
              <a:rPr lang="pt-PT" sz="3200" dirty="0">
                <a:latin typeface="Arial" pitchFamily="34" charset="0"/>
                <a:cs typeface="Arial" pitchFamily="34" charset="0"/>
              </a:rPr>
              <a:t>Camarins</a:t>
            </a:r>
          </a:p>
          <a:p>
            <a:pPr>
              <a:buNone/>
            </a:pPr>
            <a:r>
              <a:rPr lang="pt-PT" sz="3200" dirty="0">
                <a:solidFill>
                  <a:srgbClr val="663300"/>
                </a:solidFill>
                <a:latin typeface="Arial" pitchFamily="34" charset="0"/>
                <a:cs typeface="Arial" pitchFamily="34" charset="0"/>
                <a:sym typeface="Wingdings 2"/>
              </a:rPr>
              <a:t></a:t>
            </a:r>
            <a:r>
              <a:rPr lang="pt-PT" sz="3200" dirty="0">
                <a:solidFill>
                  <a:srgbClr val="800080"/>
                </a:solidFill>
                <a:latin typeface="Arial" pitchFamily="34" charset="0"/>
                <a:cs typeface="Arial" pitchFamily="34" charset="0"/>
                <a:sym typeface="Wingdings 2"/>
              </a:rPr>
              <a:t> </a:t>
            </a:r>
            <a:r>
              <a:rPr lang="pt-PT" sz="3200" dirty="0">
                <a:latin typeface="Arial" pitchFamily="34" charset="0"/>
                <a:cs typeface="Arial" pitchFamily="34" charset="0"/>
              </a:rPr>
              <a:t>Plateia</a:t>
            </a:r>
          </a:p>
          <a:p>
            <a:pPr>
              <a:buNone/>
            </a:pPr>
            <a:r>
              <a:rPr lang="pt-PT" sz="3200" dirty="0">
                <a:solidFill>
                  <a:srgbClr val="663300"/>
                </a:solidFill>
                <a:latin typeface="Arial" pitchFamily="34" charset="0"/>
                <a:cs typeface="Arial" pitchFamily="34" charset="0"/>
                <a:sym typeface="Wingdings 2"/>
              </a:rPr>
              <a:t></a:t>
            </a:r>
            <a:r>
              <a:rPr lang="pt-PT" sz="3200" dirty="0">
                <a:solidFill>
                  <a:srgbClr val="800080"/>
                </a:solidFill>
                <a:latin typeface="Arial" pitchFamily="34" charset="0"/>
                <a:cs typeface="Arial" pitchFamily="34" charset="0"/>
                <a:sym typeface="Wingdings 2"/>
              </a:rPr>
              <a:t> </a:t>
            </a:r>
            <a:r>
              <a:rPr lang="pt-PT" sz="3200" dirty="0">
                <a:latin typeface="Arial" pitchFamily="34" charset="0"/>
                <a:cs typeface="Arial" pitchFamily="34" charset="0"/>
              </a:rPr>
              <a:t>Boca de cena</a:t>
            </a:r>
          </a:p>
          <a:p>
            <a:pPr>
              <a:buNone/>
            </a:pPr>
            <a:r>
              <a:rPr lang="pt-PT" sz="3200" dirty="0">
                <a:solidFill>
                  <a:srgbClr val="663300"/>
                </a:solidFill>
                <a:latin typeface="Arial" pitchFamily="34" charset="0"/>
                <a:cs typeface="Arial" pitchFamily="34" charset="0"/>
                <a:sym typeface="Wingdings 2"/>
              </a:rPr>
              <a:t></a:t>
            </a:r>
            <a:r>
              <a:rPr lang="pt-PT" sz="3200" dirty="0">
                <a:solidFill>
                  <a:srgbClr val="800080"/>
                </a:solidFill>
                <a:latin typeface="Arial" pitchFamily="34" charset="0"/>
                <a:cs typeface="Arial" pitchFamily="34" charset="0"/>
                <a:sym typeface="Wingdings 2"/>
              </a:rPr>
              <a:t> </a:t>
            </a:r>
            <a:r>
              <a:rPr lang="pt-PT" sz="3200" dirty="0">
                <a:latin typeface="Arial" pitchFamily="34" charset="0"/>
                <a:cs typeface="Arial" pitchFamily="34" charset="0"/>
              </a:rPr>
              <a:t>Cortina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rmAutofit/>
          </a:bodyPr>
          <a:lstStyle/>
          <a:p>
            <a:pPr algn="r"/>
            <a:r>
              <a:rPr lang="pt-PT" sz="3200" dirty="0">
                <a:solidFill>
                  <a:schemeClr val="accent2">
                    <a:lumMod val="75000"/>
                  </a:schemeClr>
                </a:solidFill>
                <a:latin typeface="Jokerman" pitchFamily="82" charset="0"/>
              </a:rPr>
              <a:t>O Texto Dramático</a:t>
            </a:r>
            <a:endParaRPr lang="pt-PT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PT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/>
          </a:bodyPr>
          <a:lstStyle/>
          <a:p>
            <a:pPr algn="r"/>
            <a:r>
              <a:rPr lang="pt-PT" sz="3200" dirty="0">
                <a:solidFill>
                  <a:schemeClr val="accent2">
                    <a:lumMod val="75000"/>
                  </a:schemeClr>
                </a:solidFill>
                <a:latin typeface="Jokerman" pitchFamily="82" charset="0"/>
              </a:rPr>
              <a:t>O Texto Dramático</a:t>
            </a:r>
            <a:endParaRPr lang="pt-PT" sz="3200" dirty="0"/>
          </a:p>
        </p:txBody>
      </p:sp>
      <p:pic>
        <p:nvPicPr>
          <p:cNvPr id="4" name="Imagem 3" descr="teatro_intervenient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76" y="836712"/>
            <a:ext cx="8020004" cy="602128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Posição de Conteúdo 3" descr="Brutus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04248" y="2060848"/>
            <a:ext cx="933450" cy="1543050"/>
          </a:xfr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/>
          </a:bodyPr>
          <a:lstStyle/>
          <a:p>
            <a:pPr algn="r"/>
            <a:r>
              <a:rPr lang="pt-PT" sz="3200" dirty="0">
                <a:solidFill>
                  <a:schemeClr val="accent2">
                    <a:lumMod val="75000"/>
                  </a:schemeClr>
                </a:solidFill>
                <a:latin typeface="Jokerman" pitchFamily="82" charset="0"/>
              </a:rPr>
              <a:t>O Texto Dramático</a:t>
            </a:r>
            <a:endParaRPr lang="pt-PT" sz="3200" dirty="0"/>
          </a:p>
        </p:txBody>
      </p:sp>
      <p:pic>
        <p:nvPicPr>
          <p:cNvPr id="5" name="Imagem 4" descr="Ceasar_stabbed_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1052736"/>
            <a:ext cx="4057650" cy="1371600"/>
          </a:xfrm>
          <a:prstGeom prst="rect">
            <a:avLst/>
          </a:prstGeom>
        </p:spPr>
      </p:pic>
      <p:pic>
        <p:nvPicPr>
          <p:cNvPr id="6" name="Imagem 5" descr="palmas_teatro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27784" y="3573016"/>
            <a:ext cx="1800200" cy="173162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PT" sz="2800" dirty="0">
                <a:latin typeface="Comic Sans MS" pitchFamily="66" charset="0"/>
              </a:rPr>
              <a:t>   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O</a:t>
            </a:r>
            <a:r>
              <a:rPr lang="pt-PT" sz="2800" dirty="0">
                <a:latin typeface="Comic Sans MS" pitchFamily="66" charset="0"/>
              </a:rPr>
              <a:t> </a:t>
            </a:r>
            <a:r>
              <a:rPr lang="pt-PT" sz="2800" b="1" dirty="0">
                <a:solidFill>
                  <a:srgbClr val="0070C0"/>
                </a:solidFill>
                <a:latin typeface="Comic Sans MS" pitchFamily="66" charset="0"/>
              </a:rPr>
              <a:t>texto dramático</a:t>
            </a:r>
            <a:r>
              <a:rPr lang="pt-PT" sz="2800" dirty="0">
                <a:latin typeface="Comic Sans MS" pitchFamily="66" charset="0"/>
              </a:rPr>
              <a:t> 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destina-se a ser representado.</a:t>
            </a:r>
          </a:p>
          <a:p>
            <a:pPr algn="just">
              <a:buNone/>
            </a:pPr>
            <a:endParaRPr lang="pt-PT" sz="2800" dirty="0">
              <a:latin typeface="Comic Sans MS" pitchFamily="66" charset="0"/>
            </a:endParaRPr>
          </a:p>
          <a:p>
            <a:pPr algn="just">
              <a:buNone/>
            </a:pPr>
            <a:r>
              <a:rPr lang="pt-PT" sz="2800" dirty="0">
                <a:latin typeface="Comic Sans MS" pitchFamily="66" charset="0"/>
              </a:rPr>
              <a:t>   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Pode ser escrito em prosa ou em verso.</a:t>
            </a:r>
          </a:p>
          <a:p>
            <a:pPr algn="just"/>
            <a:endParaRPr lang="pt-PT" sz="28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PT" sz="2800" dirty="0">
                <a:latin typeface="Arial" pitchFamily="34" charset="0"/>
                <a:cs typeface="Arial" pitchFamily="34" charset="0"/>
              </a:rPr>
              <a:t>   Normalmente não tem narrador e predomina o discurso direto. O nome da personagem aparece sempre antes da sua fala.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/>
          </a:bodyPr>
          <a:lstStyle/>
          <a:p>
            <a:pPr algn="r"/>
            <a:r>
              <a:rPr lang="pt-PT" sz="3200" dirty="0">
                <a:solidFill>
                  <a:schemeClr val="accent2">
                    <a:lumMod val="75000"/>
                  </a:schemeClr>
                </a:solidFill>
                <a:latin typeface="Jokerman" pitchFamily="82" charset="0"/>
              </a:rPr>
              <a:t>O Texto Dramático</a:t>
            </a:r>
            <a:endParaRPr lang="pt-PT" sz="3200" dirty="0"/>
          </a:p>
        </p:txBody>
      </p:sp>
      <p:pic>
        <p:nvPicPr>
          <p:cNvPr id="4" name="Imagem 3" descr="teatro_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5013176"/>
            <a:ext cx="1408931" cy="1557240"/>
          </a:xfrm>
          <a:prstGeom prst="rect">
            <a:avLst/>
          </a:prstGeom>
        </p:spPr>
      </p:pic>
      <p:pic>
        <p:nvPicPr>
          <p:cNvPr id="5" name="Imagem 4" descr="teatro_5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3096" y="332656"/>
            <a:ext cx="1102600" cy="110752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712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PT" sz="4000" b="1" dirty="0">
                <a:solidFill>
                  <a:srgbClr val="CC3300"/>
                </a:solidFill>
                <a:latin typeface="Comic Sans MS" pitchFamily="66" charset="0"/>
              </a:rPr>
              <a:t>Estrutura do texto dramático</a:t>
            </a:r>
          </a:p>
          <a:p>
            <a:pPr algn="just">
              <a:buNone/>
            </a:pPr>
            <a:endParaRPr lang="pt-PT" sz="1000" b="1" dirty="0">
              <a:solidFill>
                <a:srgbClr val="CC6600"/>
              </a:solidFill>
              <a:latin typeface="Comic Sans MS" pitchFamily="66" charset="0"/>
            </a:endParaRPr>
          </a:p>
          <a:p>
            <a:pPr algn="just">
              <a:buNone/>
            </a:pPr>
            <a:r>
              <a:rPr lang="pt-PT" sz="2800" b="1" dirty="0">
                <a:solidFill>
                  <a:srgbClr val="990000"/>
                </a:solidFill>
                <a:latin typeface="Comic Sans MS" pitchFamily="66" charset="0"/>
              </a:rPr>
              <a:t>Estrutura externa</a:t>
            </a:r>
            <a:r>
              <a:rPr lang="pt-PT" sz="2800" dirty="0">
                <a:latin typeface="Comic Sans MS" pitchFamily="66" charset="0"/>
              </a:rPr>
              <a:t> – 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uma peça de teatro pode estar divida em:</a:t>
            </a:r>
          </a:p>
          <a:p>
            <a:pPr algn="just">
              <a:buNone/>
            </a:pPr>
            <a:endParaRPr lang="pt-PT" sz="1000" b="1" dirty="0">
              <a:solidFill>
                <a:srgbClr val="990000"/>
              </a:solidFill>
              <a:latin typeface="Comic Sans MS" pitchFamily="66" charset="0"/>
            </a:endParaRPr>
          </a:p>
          <a:p>
            <a:pPr algn="just">
              <a:buFont typeface="Wingdings 2"/>
              <a:buChar char="ï"/>
            </a:pPr>
            <a:r>
              <a:rPr lang="pt-PT" sz="2800" u="sng" dirty="0">
                <a:solidFill>
                  <a:srgbClr val="990000"/>
                </a:solidFill>
                <a:latin typeface="Comic Sans MS" pitchFamily="66" charset="0"/>
                <a:sym typeface="Wingdings 2"/>
              </a:rPr>
              <a:t>Atos</a:t>
            </a:r>
            <a:r>
              <a:rPr lang="pt-PT" sz="2800" dirty="0">
                <a:solidFill>
                  <a:srgbClr val="990000"/>
                </a:solidFill>
                <a:latin typeface="Comic Sans MS" pitchFamily="66" charset="0"/>
                <a:sym typeface="Wingdings 2"/>
              </a:rPr>
              <a:t>  </a:t>
            </a:r>
            <a:r>
              <a:rPr lang="pt-PT" sz="2800" dirty="0">
                <a:latin typeface="Comic Sans MS" pitchFamily="66" charset="0"/>
                <a:sym typeface="Wingdings 2"/>
              </a:rPr>
              <a:t>- </a:t>
            </a:r>
            <a:r>
              <a:rPr lang="pt-PT" sz="2800" dirty="0">
                <a:latin typeface="Arial" pitchFamily="34" charset="0"/>
                <a:cs typeface="Arial" pitchFamily="34" charset="0"/>
                <a:sym typeface="Wingdings 2"/>
              </a:rPr>
              <a:t>correspondentes às mudanças de</a:t>
            </a:r>
          </a:p>
          <a:p>
            <a:pPr algn="just">
              <a:buNone/>
            </a:pPr>
            <a:r>
              <a:rPr lang="pt-PT" sz="2800" dirty="0">
                <a:latin typeface="Arial" pitchFamily="34" charset="0"/>
                <a:cs typeface="Arial" pitchFamily="34" charset="0"/>
                <a:sym typeface="Wingdings 2"/>
              </a:rPr>
              <a:t>           cenários;</a:t>
            </a:r>
          </a:p>
          <a:p>
            <a:pPr algn="just">
              <a:buFont typeface="Wingdings 2"/>
              <a:buChar char="ï"/>
            </a:pPr>
            <a:r>
              <a:rPr lang="pt-PT" sz="2800" u="sng" dirty="0">
                <a:solidFill>
                  <a:srgbClr val="990000"/>
                </a:solidFill>
                <a:latin typeface="Comic Sans MS" pitchFamily="66" charset="0"/>
                <a:sym typeface="Wingdings 2"/>
              </a:rPr>
              <a:t>Cenas</a:t>
            </a:r>
            <a:r>
              <a:rPr lang="pt-PT" sz="2800" dirty="0">
                <a:latin typeface="Comic Sans MS" pitchFamily="66" charset="0"/>
                <a:sym typeface="Wingdings 2"/>
              </a:rPr>
              <a:t>  - </a:t>
            </a:r>
            <a:r>
              <a:rPr lang="pt-PT" sz="2800" dirty="0">
                <a:latin typeface="Arial" pitchFamily="34" charset="0"/>
                <a:cs typeface="Arial" pitchFamily="34" charset="0"/>
                <a:sym typeface="Wingdings 2"/>
              </a:rPr>
              <a:t>correspondentes à mudança das</a:t>
            </a:r>
          </a:p>
          <a:p>
            <a:pPr algn="just">
              <a:buNone/>
            </a:pPr>
            <a:r>
              <a:rPr lang="pt-PT" sz="2800" dirty="0">
                <a:latin typeface="Arial" pitchFamily="34" charset="0"/>
                <a:cs typeface="Arial" pitchFamily="34" charset="0"/>
                <a:sym typeface="Wingdings 2"/>
              </a:rPr>
              <a:t>             personagens.</a:t>
            </a:r>
            <a:endParaRPr lang="pt-PT" sz="2800" b="1" dirty="0">
              <a:solidFill>
                <a:srgbClr val="990000"/>
              </a:solidFill>
              <a:latin typeface="Arial" pitchFamily="34" charset="0"/>
              <a:cs typeface="Arial" pitchFamily="34" charset="0"/>
              <a:sym typeface="Wingdings 2"/>
            </a:endParaRPr>
          </a:p>
          <a:p>
            <a:pPr algn="ctr">
              <a:buNone/>
            </a:pPr>
            <a:endParaRPr lang="pt-PT" sz="4000" b="1" dirty="0">
              <a:solidFill>
                <a:srgbClr val="CC3300"/>
              </a:solidFill>
              <a:latin typeface="Comic Sans MS" pitchFamily="66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/>
          </a:bodyPr>
          <a:lstStyle/>
          <a:p>
            <a:pPr algn="r"/>
            <a:r>
              <a:rPr lang="pt-PT" sz="3200" dirty="0">
                <a:solidFill>
                  <a:schemeClr val="accent2">
                    <a:lumMod val="75000"/>
                  </a:schemeClr>
                </a:solidFill>
                <a:latin typeface="Jokerman" pitchFamily="82" charset="0"/>
              </a:rPr>
              <a:t>O Texto Dramático</a:t>
            </a:r>
            <a:endParaRPr lang="pt-PT" sz="3200" dirty="0"/>
          </a:p>
        </p:txBody>
      </p:sp>
      <p:pic>
        <p:nvPicPr>
          <p:cNvPr id="4" name="Imagem 3" descr="cortina-teat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4653136"/>
            <a:ext cx="1872208" cy="187220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71256"/>
          </a:xfrm>
        </p:spPr>
        <p:txBody>
          <a:bodyPr/>
          <a:lstStyle/>
          <a:p>
            <a:pPr>
              <a:buNone/>
            </a:pPr>
            <a:r>
              <a:rPr lang="pt-PT" sz="2800" b="1" dirty="0">
                <a:solidFill>
                  <a:srgbClr val="990000"/>
                </a:solidFill>
                <a:latin typeface="Comic Sans MS" pitchFamily="66" charset="0"/>
              </a:rPr>
              <a:t>Estrutura interna</a:t>
            </a:r>
            <a:r>
              <a:rPr lang="pt-PT" sz="2800" dirty="0">
                <a:latin typeface="Comic Sans MS" pitchFamily="66" charset="0"/>
              </a:rPr>
              <a:t> </a:t>
            </a:r>
            <a:r>
              <a:rPr lang="pt-PT" sz="2400" dirty="0">
                <a:latin typeface="Comic Sans MS" pitchFamily="66" charset="0"/>
              </a:rPr>
              <a:t>– 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uma peça de teatro  divide-se em:</a:t>
            </a:r>
          </a:p>
          <a:p>
            <a:pPr>
              <a:buNone/>
            </a:pPr>
            <a:endParaRPr lang="pt-PT" sz="1000" dirty="0">
              <a:latin typeface="Comic Sans MS" pitchFamily="66" charset="0"/>
            </a:endParaRPr>
          </a:p>
          <a:p>
            <a:pPr>
              <a:buFont typeface="Wingdings 2"/>
              <a:buChar char="ï"/>
            </a:pPr>
            <a:r>
              <a:rPr lang="pt-PT" sz="2800" u="sng" dirty="0">
                <a:solidFill>
                  <a:srgbClr val="990000"/>
                </a:solidFill>
                <a:latin typeface="Comic Sans MS" pitchFamily="66" charset="0"/>
                <a:sym typeface="Wingdings 2"/>
              </a:rPr>
              <a:t>Exposição</a:t>
            </a:r>
            <a:r>
              <a:rPr lang="pt-PT" sz="2800" dirty="0">
                <a:solidFill>
                  <a:srgbClr val="990000"/>
                </a:solidFill>
                <a:latin typeface="Comic Sans MS" pitchFamily="66" charset="0"/>
                <a:sym typeface="Wingdings 2"/>
              </a:rPr>
              <a:t> </a:t>
            </a:r>
            <a:r>
              <a:rPr lang="pt-PT" sz="2800" dirty="0">
                <a:latin typeface="Comic Sans MS" pitchFamily="66" charset="0"/>
                <a:sym typeface="Wingdings 2"/>
              </a:rPr>
              <a:t> - </a:t>
            </a:r>
            <a:r>
              <a:rPr lang="pt-PT" sz="2800" dirty="0">
                <a:latin typeface="Arial" pitchFamily="34" charset="0"/>
                <a:cs typeface="Arial" pitchFamily="34" charset="0"/>
                <a:sym typeface="Wingdings 2"/>
              </a:rPr>
              <a:t>apresentação das personagens e dos antecedentes da ação.</a:t>
            </a:r>
          </a:p>
          <a:p>
            <a:pPr>
              <a:buNone/>
            </a:pPr>
            <a:endParaRPr lang="pt-PT" sz="1000" dirty="0">
              <a:solidFill>
                <a:srgbClr val="990000"/>
              </a:solidFill>
              <a:latin typeface="Comic Sans MS" pitchFamily="66" charset="0"/>
              <a:sym typeface="Wingdings 2"/>
            </a:endParaRPr>
          </a:p>
          <a:p>
            <a:pPr>
              <a:buFont typeface="Wingdings 2"/>
              <a:buChar char="ï"/>
            </a:pPr>
            <a:r>
              <a:rPr lang="pt-PT" sz="2800" u="sng" dirty="0">
                <a:solidFill>
                  <a:srgbClr val="990000"/>
                </a:solidFill>
                <a:latin typeface="Comic Sans MS" pitchFamily="66" charset="0"/>
                <a:sym typeface="Wingdings 2"/>
              </a:rPr>
              <a:t>Conflito</a:t>
            </a:r>
            <a:r>
              <a:rPr lang="pt-PT" sz="2800" dirty="0">
                <a:latin typeface="Comic Sans MS" pitchFamily="66" charset="0"/>
                <a:sym typeface="Wingdings 2"/>
              </a:rPr>
              <a:t> – </a:t>
            </a:r>
            <a:r>
              <a:rPr lang="pt-PT" sz="2800" dirty="0">
                <a:latin typeface="Arial" pitchFamily="34" charset="0"/>
                <a:cs typeface="Arial" pitchFamily="34" charset="0"/>
                <a:sym typeface="Wingdings 2"/>
              </a:rPr>
              <a:t>conjunto de peripécias que fazem a ação progredir.</a:t>
            </a:r>
          </a:p>
          <a:p>
            <a:pPr>
              <a:buNone/>
            </a:pPr>
            <a:endParaRPr lang="pt-PT" sz="1000" dirty="0">
              <a:solidFill>
                <a:srgbClr val="990000"/>
              </a:solidFill>
              <a:latin typeface="Comic Sans MS" pitchFamily="66" charset="0"/>
              <a:sym typeface="Wingdings 2"/>
            </a:endParaRPr>
          </a:p>
          <a:p>
            <a:pPr>
              <a:buNone/>
            </a:pPr>
            <a:r>
              <a:rPr lang="pt-PT" sz="2800" dirty="0">
                <a:solidFill>
                  <a:srgbClr val="990000"/>
                </a:solidFill>
                <a:latin typeface="Comic Sans MS" pitchFamily="66" charset="0"/>
                <a:sym typeface="Wingdings 2"/>
              </a:rPr>
              <a:t></a:t>
            </a:r>
            <a:r>
              <a:rPr lang="pt-PT" sz="2800" u="sng" dirty="0">
                <a:solidFill>
                  <a:srgbClr val="990000"/>
                </a:solidFill>
                <a:latin typeface="Comic Sans MS" pitchFamily="66" charset="0"/>
                <a:sym typeface="Wingdings 2"/>
              </a:rPr>
              <a:t>Desenlace</a:t>
            </a:r>
            <a:r>
              <a:rPr lang="pt-PT" sz="2800" dirty="0">
                <a:latin typeface="Comic Sans MS" pitchFamily="66" charset="0"/>
                <a:sym typeface="Wingdings 2"/>
              </a:rPr>
              <a:t>  - </a:t>
            </a:r>
            <a:r>
              <a:rPr lang="pt-PT" sz="2800" dirty="0">
                <a:latin typeface="Arial" pitchFamily="34" charset="0"/>
                <a:cs typeface="Arial" pitchFamily="34" charset="0"/>
                <a:sym typeface="Wingdings 2"/>
              </a:rPr>
              <a:t>desfecho da ação.   </a:t>
            </a:r>
            <a:endParaRPr lang="pt-PT" sz="2800" dirty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PT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/>
          </a:bodyPr>
          <a:lstStyle/>
          <a:p>
            <a:pPr algn="r"/>
            <a:r>
              <a:rPr lang="pt-PT" sz="3200" dirty="0">
                <a:solidFill>
                  <a:schemeClr val="accent2">
                    <a:lumMod val="75000"/>
                  </a:schemeClr>
                </a:solidFill>
                <a:latin typeface="Jokerman" pitchFamily="82" charset="0"/>
              </a:rPr>
              <a:t>O Texto Dramático</a:t>
            </a:r>
            <a:endParaRPr lang="pt-PT" sz="3200" dirty="0"/>
          </a:p>
        </p:txBody>
      </p:sp>
      <p:pic>
        <p:nvPicPr>
          <p:cNvPr id="5" name="Imagem 4" descr="atore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4653135"/>
            <a:ext cx="2216274" cy="177301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525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PT" sz="2800" dirty="0">
                <a:latin typeface="Comic Sans MS" pitchFamily="66" charset="0"/>
              </a:rPr>
              <a:t>O </a:t>
            </a:r>
            <a:r>
              <a:rPr lang="pt-PT" sz="28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texto dramático</a:t>
            </a:r>
            <a:r>
              <a:rPr lang="pt-PT" sz="28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é composto por dois tipos de texto:</a:t>
            </a:r>
          </a:p>
          <a:p>
            <a:pPr>
              <a:buNone/>
            </a:pPr>
            <a:endParaRPr lang="pt-PT" sz="1000" dirty="0">
              <a:latin typeface="Comic Sans MS" pitchFamily="66" charset="0"/>
            </a:endParaRPr>
          </a:p>
          <a:p>
            <a:pPr>
              <a:buNone/>
            </a:pPr>
            <a:r>
              <a:rPr lang="pt-PT" sz="2800" b="1" dirty="0">
                <a:solidFill>
                  <a:srgbClr val="0070C0"/>
                </a:solidFill>
                <a:latin typeface="Comic Sans MS" pitchFamily="66" charset="0"/>
              </a:rPr>
              <a:t>Texto principal</a:t>
            </a:r>
            <a:r>
              <a:rPr lang="pt-PT" sz="2800" b="1" dirty="0">
                <a:solidFill>
                  <a:srgbClr val="800080"/>
                </a:solidFill>
                <a:latin typeface="Comic Sans MS" pitchFamily="66" charset="0"/>
              </a:rPr>
              <a:t> </a:t>
            </a:r>
            <a:r>
              <a:rPr lang="pt-PT" sz="2800" dirty="0">
                <a:latin typeface="Comic Sans MS" pitchFamily="66" charset="0"/>
              </a:rPr>
              <a:t>– 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fala das personagens</a:t>
            </a:r>
            <a:r>
              <a:rPr lang="pt-PT" sz="2800" dirty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pt-PT" sz="1000" dirty="0">
              <a:latin typeface="Comic Sans MS" pitchFamily="66" charset="0"/>
            </a:endParaRPr>
          </a:p>
          <a:p>
            <a:pPr>
              <a:buNone/>
            </a:pPr>
            <a:r>
              <a:rPr lang="pt-PT" sz="2800" dirty="0">
                <a:solidFill>
                  <a:srgbClr val="0070C0"/>
                </a:solidFill>
                <a:latin typeface="Comic Sans MS" pitchFamily="66" charset="0"/>
                <a:sym typeface="Wingdings 2"/>
              </a:rPr>
              <a:t>  </a:t>
            </a:r>
            <a:r>
              <a:rPr lang="pt-PT" sz="2800" b="1" dirty="0">
                <a:solidFill>
                  <a:srgbClr val="002060"/>
                </a:solidFill>
                <a:latin typeface="Comic Sans MS" pitchFamily="66" charset="0"/>
              </a:rPr>
              <a:t>Monólogo</a:t>
            </a:r>
            <a:r>
              <a:rPr lang="pt-PT" sz="2800" dirty="0">
                <a:latin typeface="Comic Sans MS" pitchFamily="66" charset="0"/>
              </a:rPr>
              <a:t> 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(personagem falando consigo própria expõe os seus sentimentos/pensamentos)</a:t>
            </a:r>
          </a:p>
          <a:p>
            <a:pPr>
              <a:buNone/>
            </a:pPr>
            <a:endParaRPr lang="pt-PT" sz="1000" dirty="0">
              <a:latin typeface="Comic Sans MS" pitchFamily="66" charset="0"/>
            </a:endParaRPr>
          </a:p>
          <a:p>
            <a:pPr>
              <a:buNone/>
            </a:pPr>
            <a:r>
              <a:rPr lang="pt-PT" sz="2800" dirty="0">
                <a:latin typeface="Comic Sans MS" pitchFamily="66" charset="0"/>
              </a:rPr>
              <a:t>  </a:t>
            </a:r>
            <a:r>
              <a:rPr lang="pt-PT" sz="2800" dirty="0">
                <a:solidFill>
                  <a:srgbClr val="0070C0"/>
                </a:solidFill>
                <a:latin typeface="Comic Sans MS" pitchFamily="66" charset="0"/>
                <a:sym typeface="Wingdings 2"/>
              </a:rPr>
              <a:t> </a:t>
            </a:r>
            <a:r>
              <a:rPr lang="pt-PT" sz="2800" b="1" dirty="0">
                <a:solidFill>
                  <a:srgbClr val="002060"/>
                </a:solidFill>
                <a:latin typeface="Comic Sans MS" pitchFamily="66" charset="0"/>
                <a:sym typeface="Wingdings 2"/>
              </a:rPr>
              <a:t>Diálogo </a:t>
            </a:r>
            <a:r>
              <a:rPr lang="pt-PT" sz="2800" dirty="0">
                <a:latin typeface="Arial" pitchFamily="34" charset="0"/>
                <a:cs typeface="Arial" pitchFamily="34" charset="0"/>
                <a:sym typeface="Wingdings 2"/>
              </a:rPr>
              <a:t>(fala entre duas ou mais personagens)</a:t>
            </a:r>
          </a:p>
          <a:p>
            <a:pPr>
              <a:buNone/>
            </a:pPr>
            <a:endParaRPr lang="pt-PT" sz="1000" dirty="0">
              <a:latin typeface="Comic Sans MS" pitchFamily="66" charset="0"/>
              <a:sym typeface="Wingdings 2"/>
            </a:endParaRPr>
          </a:p>
          <a:p>
            <a:pPr>
              <a:buNone/>
            </a:pPr>
            <a:r>
              <a:rPr lang="pt-PT" sz="2800" dirty="0">
                <a:solidFill>
                  <a:srgbClr val="0070C0"/>
                </a:solidFill>
                <a:latin typeface="Comic Sans MS" pitchFamily="66" charset="0"/>
                <a:sym typeface="Wingdings 2"/>
              </a:rPr>
              <a:t>   </a:t>
            </a:r>
            <a:r>
              <a:rPr lang="pt-PT" sz="2800" b="1" dirty="0">
                <a:solidFill>
                  <a:srgbClr val="002060"/>
                </a:solidFill>
                <a:latin typeface="Comic Sans MS" pitchFamily="66" charset="0"/>
                <a:sym typeface="Wingdings 2"/>
              </a:rPr>
              <a:t>Aparte </a:t>
            </a:r>
            <a:r>
              <a:rPr lang="pt-PT" sz="2800" dirty="0">
                <a:latin typeface="Arial" pitchFamily="34" charset="0"/>
                <a:cs typeface="Arial" pitchFamily="34" charset="0"/>
                <a:sym typeface="Wingdings 2"/>
              </a:rPr>
              <a:t>(comentários de uma personagem para o público, pressupondo que não são ouvidos pelas outras personagens)</a:t>
            </a:r>
            <a:endParaRPr lang="pt-PT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PT" sz="2800" dirty="0">
              <a:latin typeface="Comic Sans MS" pitchFamily="66" charset="0"/>
            </a:endParaRPr>
          </a:p>
          <a:p>
            <a:pPr>
              <a:buNone/>
            </a:pPr>
            <a:endParaRPr lang="pt-PT" sz="2800" dirty="0">
              <a:latin typeface="Comic Sans MS" pitchFamily="66" charset="0"/>
            </a:endParaRPr>
          </a:p>
          <a:p>
            <a:pPr lvl="8"/>
            <a:endParaRPr lang="pt-PT" dirty="0">
              <a:latin typeface="Comic Sans MS" pitchFamily="66" charset="0"/>
            </a:endParaRPr>
          </a:p>
          <a:p>
            <a:pPr>
              <a:buNone/>
            </a:pPr>
            <a:endParaRPr lang="pt-PT" sz="2800" dirty="0">
              <a:latin typeface="Comic Sans MS" pitchFamily="66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rmAutofit/>
          </a:bodyPr>
          <a:lstStyle/>
          <a:p>
            <a:pPr algn="r"/>
            <a:r>
              <a:rPr lang="pt-PT" sz="3200" dirty="0">
                <a:solidFill>
                  <a:schemeClr val="accent2">
                    <a:lumMod val="75000"/>
                  </a:schemeClr>
                </a:solidFill>
                <a:latin typeface="Jokerman" pitchFamily="82" charset="0"/>
              </a:rPr>
              <a:t>O Texto Dramático</a:t>
            </a:r>
            <a:endParaRPr lang="pt-PT" sz="3200" dirty="0"/>
          </a:p>
        </p:txBody>
      </p:sp>
      <p:pic>
        <p:nvPicPr>
          <p:cNvPr id="7" name="Imagem 6" descr="teatro_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1340768"/>
            <a:ext cx="1312540" cy="131254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805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PT" sz="3200" b="1" dirty="0">
                <a:solidFill>
                  <a:srgbClr val="336600"/>
                </a:solidFill>
                <a:latin typeface="Comic Sans MS" pitchFamily="66" charset="0"/>
              </a:rPr>
              <a:t>Texto secundário</a:t>
            </a:r>
            <a:r>
              <a:rPr lang="pt-PT" sz="2800" b="1" dirty="0">
                <a:solidFill>
                  <a:srgbClr val="800080"/>
                </a:solidFill>
                <a:latin typeface="Comic Sans MS" pitchFamily="66" charset="0"/>
              </a:rPr>
              <a:t> </a:t>
            </a:r>
            <a:r>
              <a:rPr lang="pt-PT" sz="2800" dirty="0">
                <a:latin typeface="Comic Sans MS" pitchFamily="66" charset="0"/>
              </a:rPr>
              <a:t>– </a:t>
            </a:r>
            <a:r>
              <a:rPr lang="pt-PT" sz="2800" u="sng" dirty="0">
                <a:solidFill>
                  <a:srgbClr val="008000"/>
                </a:solidFill>
                <a:latin typeface="Comic Sans MS" pitchFamily="66" charset="0"/>
              </a:rPr>
              <a:t>didascálias</a:t>
            </a:r>
            <a:r>
              <a:rPr lang="pt-PT" sz="2800" dirty="0">
                <a:latin typeface="Comic Sans MS" pitchFamily="66" charset="0"/>
              </a:rPr>
              <a:t> 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ou</a:t>
            </a:r>
            <a:r>
              <a:rPr lang="pt-PT" sz="2800" dirty="0">
                <a:latin typeface="Comic Sans MS" pitchFamily="66" charset="0"/>
              </a:rPr>
              <a:t> </a:t>
            </a:r>
            <a:r>
              <a:rPr lang="pt-PT" sz="2800" u="sng" dirty="0">
                <a:solidFill>
                  <a:srgbClr val="336600"/>
                </a:solidFill>
                <a:latin typeface="Comic Sans MS" pitchFamily="66" charset="0"/>
              </a:rPr>
              <a:t>indicações</a:t>
            </a:r>
          </a:p>
          <a:p>
            <a:pPr>
              <a:buNone/>
            </a:pPr>
            <a:r>
              <a:rPr lang="pt-PT" sz="2800" dirty="0">
                <a:solidFill>
                  <a:srgbClr val="336600"/>
                </a:solidFill>
                <a:latin typeface="Comic Sans MS" pitchFamily="66" charset="0"/>
              </a:rPr>
              <a:t>				      </a:t>
            </a:r>
            <a:r>
              <a:rPr lang="pt-PT" sz="2800" u="sng" dirty="0">
                <a:solidFill>
                  <a:srgbClr val="336600"/>
                </a:solidFill>
                <a:latin typeface="Comic Sans MS" pitchFamily="66" charset="0"/>
              </a:rPr>
              <a:t>cénicas</a:t>
            </a:r>
            <a:r>
              <a:rPr lang="pt-PT" sz="2800" dirty="0">
                <a:latin typeface="Comic Sans MS" pitchFamily="66" charset="0"/>
              </a:rPr>
              <a:t>. </a:t>
            </a:r>
          </a:p>
          <a:p>
            <a:pPr>
              <a:buNone/>
            </a:pPr>
            <a:r>
              <a:rPr lang="pt-PT" sz="2800" dirty="0">
                <a:latin typeface="Comic Sans MS" pitchFamily="66" charset="0"/>
              </a:rPr>
              <a:t>   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Destinam-se ao leitor, ao encenador ou aos atores e indicam:</a:t>
            </a:r>
          </a:p>
          <a:p>
            <a:pPr>
              <a:buNone/>
            </a:pPr>
            <a:r>
              <a:rPr lang="pt-PT" sz="2800" dirty="0">
                <a:solidFill>
                  <a:srgbClr val="008000"/>
                </a:solidFill>
                <a:latin typeface="Arial" pitchFamily="34" charset="0"/>
                <a:cs typeface="Arial" pitchFamily="34" charset="0"/>
                <a:sym typeface="Wingdings 2"/>
              </a:rPr>
              <a:t>   </a:t>
            </a:r>
            <a:r>
              <a:rPr lang="pt-PT" sz="28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  <a:sym typeface="Wingdings 2"/>
              </a:rPr>
              <a:t></a:t>
            </a:r>
            <a:r>
              <a:rPr lang="pt-PT" sz="2800" dirty="0">
                <a:latin typeface="Arial" pitchFamily="34" charset="0"/>
                <a:cs typeface="Arial" pitchFamily="34" charset="0"/>
                <a:sym typeface="Wingdings 2"/>
              </a:rPr>
              <a:t>a</a:t>
            </a:r>
            <a:r>
              <a:rPr lang="pt-PT" sz="28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  <a:sym typeface="Wingdings 2"/>
              </a:rPr>
              <a:t> 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listagem inicial das personagens;</a:t>
            </a:r>
          </a:p>
          <a:p>
            <a:pPr>
              <a:buNone/>
            </a:pPr>
            <a:r>
              <a:rPr lang="pt-PT" sz="2800" dirty="0">
                <a:latin typeface="Arial" pitchFamily="34" charset="0"/>
                <a:cs typeface="Arial" pitchFamily="34" charset="0"/>
              </a:rPr>
              <a:t>   </a:t>
            </a:r>
            <a:r>
              <a:rPr lang="pt-PT" sz="28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  <a:sym typeface="Wingdings 2"/>
              </a:rPr>
              <a:t></a:t>
            </a:r>
            <a:r>
              <a:rPr lang="pt-PT" sz="2800" dirty="0">
                <a:solidFill>
                  <a:srgbClr val="008000"/>
                </a:solidFill>
                <a:latin typeface="Arial" pitchFamily="34" charset="0"/>
                <a:cs typeface="Arial" pitchFamily="34" charset="0"/>
                <a:sym typeface="Wingdings 2"/>
              </a:rPr>
              <a:t> 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o nome das personagens no início de cada fala;</a:t>
            </a:r>
          </a:p>
          <a:p>
            <a:pPr>
              <a:buNone/>
            </a:pPr>
            <a:r>
              <a:rPr lang="pt-PT" sz="28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  <a:sym typeface="Wingdings 2"/>
              </a:rPr>
              <a:t>   </a:t>
            </a:r>
            <a:r>
              <a:rPr lang="pt-PT" sz="2800" dirty="0">
                <a:latin typeface="Arial" pitchFamily="34" charset="0"/>
                <a:cs typeface="Arial" pitchFamily="34" charset="0"/>
                <a:sym typeface="Wingdings 2"/>
              </a:rPr>
              <a:t>indicação sobre a estrutura externa da peça (atos, cenas);</a:t>
            </a:r>
          </a:p>
          <a:p>
            <a:pPr>
              <a:buNone/>
            </a:pPr>
            <a:r>
              <a:rPr lang="pt-PT" sz="2800" b="1" dirty="0">
                <a:latin typeface="Arial" pitchFamily="34" charset="0"/>
                <a:cs typeface="Arial" pitchFamily="34" charset="0"/>
                <a:sym typeface="Wingdings 2"/>
              </a:rPr>
              <a:t>   </a:t>
            </a:r>
            <a:r>
              <a:rPr lang="pt-PT" sz="28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  <a:sym typeface="Wingdings 2"/>
              </a:rPr>
              <a:t></a:t>
            </a:r>
            <a:r>
              <a:rPr lang="pt-PT" sz="2800" dirty="0">
                <a:latin typeface="Arial" pitchFamily="34" charset="0"/>
                <a:cs typeface="Arial" pitchFamily="34" charset="0"/>
                <a:sym typeface="Wingdings 2"/>
              </a:rPr>
              <a:t>cenário e guarda-roupa das personagens;</a:t>
            </a:r>
          </a:p>
          <a:p>
            <a:pPr>
              <a:buNone/>
            </a:pPr>
            <a:r>
              <a:rPr lang="pt-PT" sz="28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  <a:sym typeface="Wingdings 2"/>
              </a:rPr>
              <a:t>    </a:t>
            </a:r>
            <a:r>
              <a:rPr lang="pt-PT" sz="2800" dirty="0">
                <a:latin typeface="Arial" pitchFamily="34" charset="0"/>
                <a:cs typeface="Arial" pitchFamily="34" charset="0"/>
                <a:sym typeface="Wingdings 2"/>
              </a:rPr>
              <a:t>movimentação das personagens em palco, atitudes, gestos, tom de voz, …</a:t>
            </a:r>
            <a:endParaRPr lang="pt-PT" sz="28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PT" sz="2800" dirty="0">
              <a:latin typeface="Comic Sans MS" pitchFamily="66" charset="0"/>
            </a:endParaRPr>
          </a:p>
          <a:p>
            <a:pPr>
              <a:buNone/>
            </a:pPr>
            <a:endParaRPr lang="pt-PT" sz="2800" b="1" dirty="0">
              <a:latin typeface="Comic Sans MS" pitchFamily="66" charset="0"/>
            </a:endParaRPr>
          </a:p>
          <a:p>
            <a:endParaRPr lang="pt-PT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/>
          </a:bodyPr>
          <a:lstStyle/>
          <a:p>
            <a:pPr algn="r"/>
            <a:r>
              <a:rPr lang="pt-PT" sz="3200" dirty="0">
                <a:solidFill>
                  <a:schemeClr val="accent2">
                    <a:lumMod val="75000"/>
                  </a:schemeClr>
                </a:solidFill>
                <a:latin typeface="Jokerman" pitchFamily="82" charset="0"/>
              </a:rPr>
              <a:t>O Texto Dramático</a:t>
            </a:r>
            <a:endParaRPr lang="pt-PT" sz="3200" dirty="0"/>
          </a:p>
        </p:txBody>
      </p:sp>
      <p:pic>
        <p:nvPicPr>
          <p:cNvPr id="5" name="Imagem 4" descr="teatro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332657"/>
            <a:ext cx="1630635" cy="849398"/>
          </a:xfrm>
          <a:prstGeom prst="rect">
            <a:avLst/>
          </a:prstGeom>
        </p:spPr>
      </p:pic>
      <p:pic>
        <p:nvPicPr>
          <p:cNvPr id="6" name="Imagem 5" descr="hamle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4869160"/>
            <a:ext cx="1475400" cy="170080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187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PT" sz="3600" b="1" dirty="0">
                <a:solidFill>
                  <a:srgbClr val="3333FF"/>
                </a:solidFill>
                <a:latin typeface="Comic Sans MS" pitchFamily="66" charset="0"/>
              </a:rPr>
              <a:t>Personagens</a:t>
            </a:r>
          </a:p>
          <a:p>
            <a:pPr>
              <a:buNone/>
            </a:pPr>
            <a:r>
              <a:rPr lang="pt-PT" sz="3200" dirty="0">
                <a:latin typeface="Arial" pitchFamily="34" charset="0"/>
                <a:cs typeface="Arial" pitchFamily="34" charset="0"/>
              </a:rPr>
              <a:t>São habitualmente em número reduzido.</a:t>
            </a:r>
          </a:p>
          <a:p>
            <a:pPr>
              <a:buNone/>
            </a:pPr>
            <a:r>
              <a:rPr lang="pt-PT" sz="3200" dirty="0">
                <a:solidFill>
                  <a:srgbClr val="002060"/>
                </a:solidFill>
                <a:latin typeface="Comic Sans MS" pitchFamily="66" charset="0"/>
                <a:sym typeface="Wingdings 2"/>
              </a:rPr>
              <a:t> </a:t>
            </a:r>
            <a:r>
              <a:rPr lang="pt-PT" sz="3200" u="sng" dirty="0">
                <a:solidFill>
                  <a:srgbClr val="002060"/>
                </a:solidFill>
                <a:latin typeface="Comic Sans MS" pitchFamily="66" charset="0"/>
              </a:rPr>
              <a:t>principal</a:t>
            </a:r>
            <a:r>
              <a:rPr lang="pt-PT" sz="3200" dirty="0">
                <a:solidFill>
                  <a:srgbClr val="002060"/>
                </a:solidFill>
                <a:latin typeface="Comic Sans MS" pitchFamily="66" charset="0"/>
              </a:rPr>
              <a:t> ou </a:t>
            </a:r>
            <a:r>
              <a:rPr lang="pt-PT" sz="3200" u="sng" dirty="0">
                <a:solidFill>
                  <a:srgbClr val="002060"/>
                </a:solidFill>
                <a:latin typeface="Comic Sans MS" pitchFamily="66" charset="0"/>
              </a:rPr>
              <a:t>protagonista</a:t>
            </a:r>
            <a:r>
              <a:rPr lang="pt-PT" sz="3200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pt-PT" sz="3200" dirty="0">
                <a:latin typeface="Comic Sans MS" pitchFamily="66" charset="0"/>
              </a:rPr>
              <a:t>- </a:t>
            </a:r>
            <a:r>
              <a:rPr lang="pt-PT" sz="3200" dirty="0">
                <a:latin typeface="Arial" pitchFamily="34" charset="0"/>
                <a:cs typeface="Arial" pitchFamily="34" charset="0"/>
              </a:rPr>
              <a:t>papel de maior importância.</a:t>
            </a:r>
          </a:p>
          <a:p>
            <a:pPr>
              <a:buNone/>
            </a:pPr>
            <a:r>
              <a:rPr lang="pt-PT" sz="3200" dirty="0">
                <a:solidFill>
                  <a:srgbClr val="002060"/>
                </a:solidFill>
                <a:latin typeface="Comic Sans MS" pitchFamily="66" charset="0"/>
                <a:sym typeface="Wingdings 2"/>
              </a:rPr>
              <a:t> </a:t>
            </a:r>
            <a:r>
              <a:rPr lang="pt-PT" sz="3200" u="sng" dirty="0">
                <a:solidFill>
                  <a:srgbClr val="002060"/>
                </a:solidFill>
                <a:latin typeface="Comic Sans MS" pitchFamily="66" charset="0"/>
                <a:sym typeface="Wingdings 2"/>
              </a:rPr>
              <a:t>secundária</a:t>
            </a:r>
            <a:r>
              <a:rPr lang="pt-PT" sz="3200" dirty="0">
                <a:solidFill>
                  <a:srgbClr val="002060"/>
                </a:solidFill>
                <a:latin typeface="Comic Sans MS" pitchFamily="66" charset="0"/>
                <a:sym typeface="Wingdings 2"/>
              </a:rPr>
              <a:t> </a:t>
            </a:r>
            <a:r>
              <a:rPr lang="pt-PT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 2"/>
              </a:rPr>
              <a:t>– </a:t>
            </a:r>
            <a:r>
              <a:rPr lang="pt-PT" sz="3200" dirty="0">
                <a:latin typeface="Arial" pitchFamily="34" charset="0"/>
                <a:cs typeface="Arial" pitchFamily="34" charset="0"/>
                <a:sym typeface="Wingdings 2"/>
              </a:rPr>
              <a:t>papel de menor relevo em relação ao protagonista.</a:t>
            </a:r>
            <a:endParaRPr lang="pt-PT" sz="3200" u="sng" dirty="0">
              <a:latin typeface="Comic Sans MS" pitchFamily="66" charset="0"/>
            </a:endParaRPr>
          </a:p>
          <a:p>
            <a:pPr>
              <a:buNone/>
            </a:pPr>
            <a:r>
              <a:rPr lang="pt-PT" sz="3200" dirty="0">
                <a:solidFill>
                  <a:srgbClr val="002060"/>
                </a:solidFill>
                <a:latin typeface="Comic Sans MS" pitchFamily="66" charset="0"/>
                <a:sym typeface="Wingdings 2"/>
              </a:rPr>
              <a:t> </a:t>
            </a:r>
            <a:r>
              <a:rPr lang="pt-PT" sz="3200" u="sng" dirty="0">
                <a:solidFill>
                  <a:srgbClr val="002060"/>
                </a:solidFill>
                <a:latin typeface="Comic Sans MS" pitchFamily="66" charset="0"/>
                <a:sym typeface="Wingdings 2"/>
              </a:rPr>
              <a:t>figurante</a:t>
            </a:r>
            <a:r>
              <a:rPr lang="pt-PT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 2"/>
              </a:rPr>
              <a:t> – </a:t>
            </a:r>
            <a:r>
              <a:rPr lang="pt-PT" sz="3200" dirty="0">
                <a:latin typeface="Arial" pitchFamily="34" charset="0"/>
                <a:cs typeface="Arial" pitchFamily="34" charset="0"/>
                <a:sym typeface="Wingdings 2"/>
              </a:rPr>
              <a:t>mera presença física, mas importante para a compreensão da ação.</a:t>
            </a:r>
            <a:endParaRPr lang="pt-PT" sz="3200" dirty="0">
              <a:latin typeface="Comic Sans MS" pitchFamily="66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rmAutofit/>
          </a:bodyPr>
          <a:lstStyle/>
          <a:p>
            <a:pPr algn="r"/>
            <a:r>
              <a:rPr lang="pt-PT" sz="3200" dirty="0">
                <a:solidFill>
                  <a:schemeClr val="accent2">
                    <a:lumMod val="75000"/>
                  </a:schemeClr>
                </a:solidFill>
                <a:latin typeface="Jokerman" pitchFamily="82" charset="0"/>
              </a:rPr>
              <a:t>O Texto Dramático</a:t>
            </a:r>
            <a:endParaRPr lang="pt-PT" sz="3200" dirty="0"/>
          </a:p>
        </p:txBody>
      </p:sp>
      <p:pic>
        <p:nvPicPr>
          <p:cNvPr id="4" name="Imagem 3" descr="teatro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5229200"/>
            <a:ext cx="1340768" cy="134076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43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PT" sz="3600" dirty="0">
                <a:latin typeface="Comic Sans MS" pitchFamily="66" charset="0"/>
              </a:rPr>
              <a:t>O</a:t>
            </a:r>
            <a:r>
              <a:rPr lang="pt-PT" sz="3600" b="1" dirty="0">
                <a:solidFill>
                  <a:srgbClr val="990099"/>
                </a:solidFill>
                <a:latin typeface="Comic Sans MS" pitchFamily="66" charset="0"/>
              </a:rPr>
              <a:t> </a:t>
            </a:r>
            <a:r>
              <a:rPr lang="pt-PT" sz="3600" b="1" u="sng" dirty="0">
                <a:solidFill>
                  <a:srgbClr val="990099"/>
                </a:solidFill>
                <a:latin typeface="Comic Sans MS" pitchFamily="66" charset="0"/>
              </a:rPr>
              <a:t>espaço</a:t>
            </a:r>
            <a:r>
              <a:rPr lang="pt-PT" sz="3600" b="1" dirty="0">
                <a:solidFill>
                  <a:srgbClr val="990099"/>
                </a:solidFill>
                <a:latin typeface="Comic Sans MS" pitchFamily="66" charset="0"/>
              </a:rPr>
              <a:t> </a:t>
            </a:r>
            <a:r>
              <a:rPr lang="pt-PT" sz="3600" dirty="0">
                <a:latin typeface="Comic Sans MS" pitchFamily="66" charset="0"/>
              </a:rPr>
              <a:t>na obra dramática</a:t>
            </a:r>
          </a:p>
          <a:p>
            <a:pPr>
              <a:buNone/>
            </a:pPr>
            <a:endParaRPr lang="pt-PT" sz="1000" b="1" dirty="0">
              <a:latin typeface="Comic Sans MS" pitchFamily="66" charset="0"/>
            </a:endParaRPr>
          </a:p>
          <a:p>
            <a:pPr algn="just">
              <a:buNone/>
            </a:pPr>
            <a:r>
              <a:rPr lang="pt-PT" sz="3200" dirty="0">
                <a:latin typeface="Arial" pitchFamily="34" charset="0"/>
                <a:cs typeface="Arial" pitchFamily="34" charset="0"/>
              </a:rPr>
              <a:t>A mudança de espaço é visível pela</a:t>
            </a:r>
          </a:p>
          <a:p>
            <a:pPr algn="just">
              <a:buNone/>
            </a:pPr>
            <a:r>
              <a:rPr lang="pt-PT" sz="3200" dirty="0">
                <a:latin typeface="Arial" pitchFamily="34" charset="0"/>
                <a:cs typeface="Arial" pitchFamily="34" charset="0"/>
              </a:rPr>
              <a:t>mudança de cenários.</a:t>
            </a:r>
          </a:p>
          <a:p>
            <a:pPr algn="just">
              <a:buNone/>
            </a:pPr>
            <a:endParaRPr lang="pt-PT" sz="32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PT" sz="3600" dirty="0">
                <a:latin typeface="Arial" pitchFamily="34" charset="0"/>
                <a:cs typeface="Arial" pitchFamily="34" charset="0"/>
              </a:rPr>
              <a:t>O</a:t>
            </a:r>
            <a:r>
              <a:rPr lang="pt-PT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PT" sz="3600" b="1" u="sng" dirty="0">
                <a:solidFill>
                  <a:srgbClr val="800080"/>
                </a:solidFill>
                <a:latin typeface="Comic Sans MS" pitchFamily="66" charset="0"/>
                <a:cs typeface="Arial" pitchFamily="34" charset="0"/>
              </a:rPr>
              <a:t>tempo</a:t>
            </a:r>
            <a:r>
              <a:rPr lang="pt-PT" sz="3600" b="1" dirty="0">
                <a:solidFill>
                  <a:srgbClr val="800080"/>
                </a:solidFill>
                <a:latin typeface="Comic Sans MS" pitchFamily="66" charset="0"/>
                <a:cs typeface="Arial" pitchFamily="34" charset="0"/>
              </a:rPr>
              <a:t> </a:t>
            </a:r>
            <a:r>
              <a:rPr lang="pt-PT" sz="3600" dirty="0">
                <a:latin typeface="Comic Sans MS" pitchFamily="66" charset="0"/>
                <a:cs typeface="Arial" pitchFamily="34" charset="0"/>
              </a:rPr>
              <a:t>na</a:t>
            </a:r>
            <a:r>
              <a:rPr lang="pt-PT" sz="36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3600" dirty="0">
                <a:latin typeface="Comic Sans MS" pitchFamily="66" charset="0"/>
                <a:cs typeface="Arial" pitchFamily="34" charset="0"/>
              </a:rPr>
              <a:t>obra dramática</a:t>
            </a:r>
          </a:p>
          <a:p>
            <a:pPr algn="just">
              <a:buNone/>
            </a:pPr>
            <a:r>
              <a:rPr lang="pt-PT" sz="3200" dirty="0">
                <a:latin typeface="Arial" pitchFamily="34" charset="0"/>
                <a:cs typeface="Arial" pitchFamily="34" charset="0"/>
              </a:rPr>
              <a:t>A representação é sempre feita no presente.</a:t>
            </a:r>
          </a:p>
          <a:p>
            <a:pPr algn="just">
              <a:buNone/>
            </a:pPr>
            <a:endParaRPr lang="pt-PT" sz="32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PT" sz="3600" b="1" u="sng" dirty="0">
              <a:latin typeface="Comic Sans MS" pitchFamily="66" charset="0"/>
              <a:cs typeface="Arial" pitchFamily="34" charset="0"/>
            </a:endParaRPr>
          </a:p>
          <a:p>
            <a:pPr algn="just">
              <a:buNone/>
            </a:pPr>
            <a:endParaRPr lang="pt-PT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/>
          </a:bodyPr>
          <a:lstStyle/>
          <a:p>
            <a:pPr algn="r"/>
            <a:r>
              <a:rPr lang="pt-PT" sz="3200" dirty="0">
                <a:solidFill>
                  <a:schemeClr val="accent2">
                    <a:lumMod val="75000"/>
                  </a:schemeClr>
                </a:solidFill>
                <a:latin typeface="Jokerman" pitchFamily="82" charset="0"/>
              </a:rPr>
              <a:t>O Texto Dramático</a:t>
            </a:r>
            <a:endParaRPr lang="pt-PT" sz="3200" dirty="0"/>
          </a:p>
        </p:txBody>
      </p:sp>
      <p:pic>
        <p:nvPicPr>
          <p:cNvPr id="5" name="Imagem 4" descr="máscara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34115" y="4797152"/>
            <a:ext cx="2509468" cy="206084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PT" sz="3500" b="1" dirty="0">
                <a:solidFill>
                  <a:srgbClr val="800080"/>
                </a:solidFill>
                <a:latin typeface="Comic Sans MS" pitchFamily="66" charset="0"/>
              </a:rPr>
              <a:t>Intervenientes</a:t>
            </a:r>
          </a:p>
          <a:p>
            <a:endParaRPr lang="pt-PT" sz="1100" b="1" dirty="0">
              <a:solidFill>
                <a:srgbClr val="800080"/>
              </a:solidFill>
              <a:latin typeface="Comic Sans MS" pitchFamily="66" charset="0"/>
            </a:endParaRPr>
          </a:p>
          <a:p>
            <a:pPr algn="just">
              <a:buNone/>
            </a:pPr>
            <a:r>
              <a:rPr lang="pt-PT" sz="3000" dirty="0">
                <a:solidFill>
                  <a:srgbClr val="800080"/>
                </a:solidFill>
                <a:latin typeface="Comic Sans MS" pitchFamily="66" charset="0"/>
                <a:sym typeface="Wingdings 2"/>
              </a:rPr>
              <a:t></a:t>
            </a:r>
            <a:r>
              <a:rPr lang="pt-PT" sz="3000" u="sng" dirty="0">
                <a:solidFill>
                  <a:srgbClr val="800080"/>
                </a:solidFill>
                <a:latin typeface="Comic Sans MS" pitchFamily="66" charset="0"/>
              </a:rPr>
              <a:t>Dramaturgo</a:t>
            </a:r>
            <a:r>
              <a:rPr lang="pt-PT" sz="3000" dirty="0"/>
              <a:t>: </a:t>
            </a:r>
            <a:r>
              <a:rPr lang="pt-PT" sz="3000" dirty="0">
                <a:latin typeface="Arial" pitchFamily="34" charset="0"/>
                <a:cs typeface="Arial" pitchFamily="34" charset="0"/>
              </a:rPr>
              <a:t>autor da peça.</a:t>
            </a:r>
          </a:p>
          <a:p>
            <a:pPr algn="just">
              <a:buNone/>
            </a:pPr>
            <a:endParaRPr lang="pt-PT" sz="1100" dirty="0"/>
          </a:p>
          <a:p>
            <a:pPr algn="just">
              <a:buNone/>
            </a:pPr>
            <a:r>
              <a:rPr lang="pt-PT" sz="3000" dirty="0">
                <a:solidFill>
                  <a:srgbClr val="800080"/>
                </a:solidFill>
                <a:latin typeface="Comic Sans MS" pitchFamily="66" charset="0"/>
                <a:sym typeface="Wingdings 2"/>
              </a:rPr>
              <a:t> </a:t>
            </a:r>
            <a:r>
              <a:rPr lang="pt-PT" sz="3000" u="sng" dirty="0">
                <a:solidFill>
                  <a:srgbClr val="800080"/>
                </a:solidFill>
                <a:latin typeface="Comic Sans MS" pitchFamily="66" charset="0"/>
              </a:rPr>
              <a:t>Encenador</a:t>
            </a:r>
            <a:r>
              <a:rPr lang="pt-PT" sz="3000" dirty="0"/>
              <a:t>: </a:t>
            </a:r>
            <a:r>
              <a:rPr lang="pt-PT" sz="3000" dirty="0">
                <a:latin typeface="Arial" pitchFamily="34" charset="0"/>
                <a:cs typeface="Arial" pitchFamily="34" charset="0"/>
              </a:rPr>
              <a:t>leva uma peça à cena, adaptando o texto do dramaturgo e ensaiando os atores.</a:t>
            </a:r>
          </a:p>
          <a:p>
            <a:pPr algn="just">
              <a:buFont typeface="Wingdings 2"/>
              <a:buChar char="ï"/>
            </a:pPr>
            <a:endParaRPr lang="pt-PT" sz="1100" dirty="0"/>
          </a:p>
          <a:p>
            <a:pPr algn="just">
              <a:buNone/>
            </a:pPr>
            <a:r>
              <a:rPr lang="pt-PT" sz="3000" dirty="0">
                <a:solidFill>
                  <a:srgbClr val="800080"/>
                </a:solidFill>
                <a:latin typeface="Comic Sans MS" pitchFamily="66" charset="0"/>
                <a:sym typeface="Wingdings 2"/>
              </a:rPr>
              <a:t> </a:t>
            </a:r>
            <a:r>
              <a:rPr lang="pt-PT" sz="3000" u="sng" dirty="0">
                <a:solidFill>
                  <a:srgbClr val="800080"/>
                </a:solidFill>
                <a:latin typeface="Comic Sans MS" pitchFamily="66" charset="0"/>
              </a:rPr>
              <a:t>Ator/atriz</a:t>
            </a:r>
            <a:r>
              <a:rPr lang="pt-PT" sz="3000" dirty="0"/>
              <a:t>: </a:t>
            </a:r>
            <a:r>
              <a:rPr lang="pt-PT" sz="3000" dirty="0">
                <a:latin typeface="Arial" pitchFamily="34" charset="0"/>
                <a:cs typeface="Arial" pitchFamily="34" charset="0"/>
              </a:rPr>
              <a:t>pessoa que interpreta e representa uma personagem interveniente na peça.</a:t>
            </a:r>
          </a:p>
          <a:p>
            <a:pPr algn="just">
              <a:buFont typeface="Wingdings 2"/>
              <a:buChar char="ï"/>
            </a:pPr>
            <a:endParaRPr lang="pt-PT" sz="1100" dirty="0"/>
          </a:p>
          <a:p>
            <a:pPr algn="just">
              <a:buNone/>
            </a:pPr>
            <a:r>
              <a:rPr lang="pt-PT" sz="3000" dirty="0">
                <a:solidFill>
                  <a:srgbClr val="800080"/>
                </a:solidFill>
                <a:latin typeface="Comic Sans MS" pitchFamily="66" charset="0"/>
                <a:sym typeface="Wingdings 2"/>
              </a:rPr>
              <a:t></a:t>
            </a:r>
            <a:r>
              <a:rPr lang="pt-PT" sz="3000" u="sng" dirty="0">
                <a:solidFill>
                  <a:srgbClr val="800080"/>
                </a:solidFill>
                <a:latin typeface="Comic Sans MS" pitchFamily="66" charset="0"/>
              </a:rPr>
              <a:t>Cenógrafo</a:t>
            </a:r>
            <a:r>
              <a:rPr lang="pt-PT" sz="3000" dirty="0">
                <a:latin typeface="Arial" pitchFamily="34" charset="0"/>
                <a:cs typeface="Arial" pitchFamily="34" charset="0"/>
              </a:rPr>
              <a:t>: concebe e acompanha a construção dos cenários.</a:t>
            </a:r>
          </a:p>
          <a:p>
            <a:pPr algn="just">
              <a:buFont typeface="Wingdings 2"/>
              <a:buChar char="ï"/>
            </a:pPr>
            <a:endParaRPr lang="pt-PT" sz="1100" dirty="0"/>
          </a:p>
          <a:p>
            <a:pPr algn="just">
              <a:buNone/>
            </a:pPr>
            <a:r>
              <a:rPr lang="pt-PT" sz="3000" dirty="0">
                <a:solidFill>
                  <a:srgbClr val="800080"/>
                </a:solidFill>
                <a:latin typeface="Comic Sans MS" pitchFamily="66" charset="0"/>
                <a:sym typeface="Wingdings 2"/>
              </a:rPr>
              <a:t></a:t>
            </a:r>
            <a:r>
              <a:rPr lang="pt-PT" sz="3000" u="sng" dirty="0">
                <a:solidFill>
                  <a:srgbClr val="800080"/>
                </a:solidFill>
                <a:latin typeface="Comic Sans MS" pitchFamily="66" charset="0"/>
              </a:rPr>
              <a:t>Aderecista</a:t>
            </a:r>
            <a:r>
              <a:rPr lang="pt-PT" sz="3000" dirty="0"/>
              <a:t>: </a:t>
            </a:r>
            <a:r>
              <a:rPr lang="pt-PT" sz="3000" dirty="0">
                <a:latin typeface="Arial" pitchFamily="34" charset="0"/>
                <a:cs typeface="Arial" pitchFamily="34" charset="0"/>
              </a:rPr>
              <a:t>ocupa-se dos adereços, </a:t>
            </a:r>
          </a:p>
          <a:p>
            <a:pPr algn="just">
              <a:buNone/>
            </a:pPr>
            <a:r>
              <a:rPr lang="pt-PT" sz="3000" dirty="0">
                <a:latin typeface="Arial" pitchFamily="34" charset="0"/>
                <a:cs typeface="Arial" pitchFamily="34" charset="0"/>
              </a:rPr>
              <a:t>    durante a representação.</a:t>
            </a:r>
          </a:p>
          <a:p>
            <a:pPr algn="just">
              <a:buNone/>
            </a:pPr>
            <a:endParaRPr lang="pt-PT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rmAutofit/>
          </a:bodyPr>
          <a:lstStyle/>
          <a:p>
            <a:pPr algn="r"/>
            <a:r>
              <a:rPr lang="pt-PT" sz="3200" dirty="0">
                <a:solidFill>
                  <a:schemeClr val="accent2">
                    <a:lumMod val="75000"/>
                  </a:schemeClr>
                </a:solidFill>
                <a:latin typeface="Jokerman" pitchFamily="82" charset="0"/>
              </a:rPr>
              <a:t>O Texto Dramático</a:t>
            </a:r>
            <a:endParaRPr lang="pt-PT" sz="3200" dirty="0"/>
          </a:p>
        </p:txBody>
      </p:sp>
      <p:pic>
        <p:nvPicPr>
          <p:cNvPr id="4" name="Imagem 3" descr="actor_hamm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980728"/>
            <a:ext cx="1009650" cy="952500"/>
          </a:xfrm>
          <a:prstGeom prst="rect">
            <a:avLst/>
          </a:prstGeom>
        </p:spPr>
      </p:pic>
      <p:pic>
        <p:nvPicPr>
          <p:cNvPr id="5" name="Imagem 4" descr="actress_hammy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68344" y="1196752"/>
            <a:ext cx="723900" cy="1143000"/>
          </a:xfrm>
          <a:prstGeom prst="rect">
            <a:avLst/>
          </a:prstGeom>
        </p:spPr>
      </p:pic>
      <p:pic>
        <p:nvPicPr>
          <p:cNvPr id="6" name="Imagem 5" descr="Lady_MacBeth_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96336" y="4869160"/>
            <a:ext cx="952500" cy="16002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253</TotalTime>
  <Words>538</Words>
  <Application>Microsoft Office PowerPoint</Application>
  <PresentationFormat>Apresentação no Ecrã (4:3)</PresentationFormat>
  <Paragraphs>98</Paragraphs>
  <Slides>13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13</vt:i4>
      </vt:variant>
    </vt:vector>
  </HeadingPairs>
  <TitlesOfParts>
    <vt:vector size="19" baseType="lpstr">
      <vt:lpstr>Arial</vt:lpstr>
      <vt:lpstr>Comic Sans MS</vt:lpstr>
      <vt:lpstr>Constantia</vt:lpstr>
      <vt:lpstr>Jokerman</vt:lpstr>
      <vt:lpstr>Wingdings 2</vt:lpstr>
      <vt:lpstr>Papel</vt:lpstr>
      <vt:lpstr>O Texto Dramático</vt:lpstr>
      <vt:lpstr>O Texto Dramático</vt:lpstr>
      <vt:lpstr>O Texto Dramático</vt:lpstr>
      <vt:lpstr>O Texto Dramático</vt:lpstr>
      <vt:lpstr>O Texto Dramático</vt:lpstr>
      <vt:lpstr>O Texto Dramático</vt:lpstr>
      <vt:lpstr>O Texto Dramático</vt:lpstr>
      <vt:lpstr>O Texto Dramático</vt:lpstr>
      <vt:lpstr>O Texto Dramático</vt:lpstr>
      <vt:lpstr>O Texto Dramático</vt:lpstr>
      <vt:lpstr>O Texto Dramático</vt:lpstr>
      <vt:lpstr>O Texto Dramático</vt:lpstr>
      <vt:lpstr>O Texto Dramático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Texto Dramático</dc:title>
  <dc:creator>Sandra</dc:creator>
  <cp:lastModifiedBy>professor</cp:lastModifiedBy>
  <cp:revision>29</cp:revision>
  <dcterms:created xsi:type="dcterms:W3CDTF">2013-10-09T18:15:45Z</dcterms:created>
  <dcterms:modified xsi:type="dcterms:W3CDTF">2024-04-08T12:00:31Z</dcterms:modified>
</cp:coreProperties>
</file>