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3" r:id="rId2"/>
    <p:sldId id="375" r:id="rId3"/>
    <p:sldId id="378" r:id="rId4"/>
    <p:sldId id="379" r:id="rId5"/>
    <p:sldId id="377" r:id="rId6"/>
    <p:sldId id="382" r:id="rId7"/>
    <p:sldId id="380" r:id="rId8"/>
    <p:sldId id="383" r:id="rId9"/>
    <p:sldId id="384" r:id="rId10"/>
    <p:sldId id="381" r:id="rId11"/>
  </p:sldIdLst>
  <p:sldSz cx="9144000" cy="6858000" type="screen4x3"/>
  <p:notesSz cx="6769100" cy="9906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00000"/>
    <a:srgbClr val="008400"/>
    <a:srgbClr val="00A2DE"/>
    <a:srgbClr val="1B4272"/>
    <a:srgbClr val="00B050"/>
    <a:srgbClr val="008000"/>
    <a:srgbClr val="FF0066"/>
    <a:srgbClr val="4F81BD"/>
    <a:srgbClr val="880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84709" autoAdjust="0"/>
  </p:normalViewPr>
  <p:slideViewPr>
    <p:cSldViewPr>
      <p:cViewPr varScale="1">
        <p:scale>
          <a:sx n="90" d="100"/>
          <a:sy n="90" d="100"/>
        </p:scale>
        <p:origin x="60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6" cy="497021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8" y="0"/>
            <a:ext cx="2933276" cy="497021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543EAD4D-CBC6-4CBB-88D6-041FB9DB2352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33276" cy="497019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8" y="9408981"/>
            <a:ext cx="2933276" cy="497019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5E4EE859-0812-42E3-B875-CCBDCDBA55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42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6" cy="49530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34258" y="0"/>
            <a:ext cx="2933276" cy="49530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08A6FE8D-4423-44E7-B3B5-D23A48CFD94C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33276" cy="49530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34258" y="9408981"/>
            <a:ext cx="2933276" cy="49530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667C878F-3C3E-420C-94C5-E79B77E8AC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383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80F-B61C-4740-84FF-77B461345A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244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14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300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858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91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485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000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933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Na frase a.,</a:t>
            </a:r>
            <a:r>
              <a:rPr lang="pt-PT" baseline="0" dirty="0"/>
              <a:t> a resposta tem sublinhado a vermelho... // Nós não conseguimos ver (mas, em fases anteriores, eu também via...).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36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3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8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53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4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52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3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20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56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8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33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AB2A-926F-49A7-842D-CDB45BBE6E5F}" type="datetimeFigureOut">
              <a:rPr lang="pt-PT" smtClean="0"/>
              <a:t>07/03/2024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59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/>
          <p:cNvSpPr txBox="1"/>
          <p:nvPr/>
        </p:nvSpPr>
        <p:spPr>
          <a:xfrm>
            <a:off x="6228184" y="6422656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bg1">
                    <a:lumMod val="65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</a:rPr>
              <a:t>, 6.º ano</a:t>
            </a:r>
            <a:endParaRPr lang="pt-PT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2452752"/>
            <a:ext cx="5688632" cy="2277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PT" sz="2000" dirty="0">
              <a:solidFill>
                <a:srgbClr val="008000"/>
              </a:solidFill>
            </a:endParaRPr>
          </a:p>
          <a:p>
            <a:pPr indent="355600">
              <a:spcBef>
                <a:spcPts val="4200"/>
              </a:spcBef>
              <a:spcAft>
                <a:spcPts val="4800"/>
              </a:spcAft>
            </a:pPr>
            <a:r>
              <a:rPr lang="pt-PT" sz="3200" b="1" dirty="0">
                <a:solidFill>
                  <a:srgbClr val="880E37"/>
                </a:solidFill>
              </a:rPr>
              <a:t>Modificador</a:t>
            </a:r>
            <a:endParaRPr lang="pt-PT" sz="3200" b="1" dirty="0">
              <a:solidFill>
                <a:srgbClr val="008000"/>
              </a:solidFill>
            </a:endParaRPr>
          </a:p>
          <a:p>
            <a:pPr algn="ctr"/>
            <a:endParaRPr lang="pt-PT" sz="1000" dirty="0">
              <a:solidFill>
                <a:srgbClr val="008000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4" r="43307"/>
          <a:stretch/>
        </p:blipFill>
        <p:spPr>
          <a:xfrm>
            <a:off x="3995936" y="-27384"/>
            <a:ext cx="5184576" cy="53722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23" y="6390115"/>
            <a:ext cx="966074" cy="2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7231" y="805871"/>
            <a:ext cx="8733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6.</a:t>
            </a:r>
            <a:r>
              <a:rPr lang="pt-PT" sz="2200" dirty="0"/>
              <a:t> Distingue os complementos oblíquos (</a:t>
            </a: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pt-PT" sz="2200" dirty="0"/>
              <a:t>) dos modificadores (</a:t>
            </a:r>
            <a:r>
              <a:rPr lang="pt-P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PT" sz="2200" dirty="0"/>
              <a:t>).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– trabalho individual</a:t>
            </a:r>
            <a:endParaRPr lang="pt-PT" sz="2200" b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10885"/>
              </p:ext>
            </p:extLst>
          </p:nvPr>
        </p:nvGraphicFramePr>
        <p:xfrm>
          <a:off x="755576" y="1484784"/>
          <a:ext cx="7632848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3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</a:t>
                      </a:r>
                      <a:endParaRPr lang="pt-PT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pt-PT" sz="2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72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C00000"/>
                          </a:solidFill>
                        </a:rPr>
                        <a:t>a.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A Sofia leu o texto </a:t>
                      </a:r>
                      <a:r>
                        <a:rPr lang="pt-PT" sz="2100" b="0" i="1" dirty="0">
                          <a:solidFill>
                            <a:srgbClr val="A50021"/>
                          </a:solidFill>
                        </a:rPr>
                        <a:t>muito bem</a:t>
                      </a:r>
                      <a:r>
                        <a:rPr lang="pt-PT" sz="2100" b="0" i="1" baseline="0" dirty="0"/>
                        <a:t>.</a:t>
                      </a:r>
                      <a:endParaRPr lang="pt-PT" sz="2100" b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dirty="0">
                          <a:solidFill>
                            <a:srgbClr val="C00000"/>
                          </a:solidFill>
                        </a:rPr>
                        <a:t>b.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A comida da minha avó sabe </a:t>
                      </a:r>
                      <a:r>
                        <a:rPr lang="pt-PT" sz="2100" b="0" i="1" dirty="0">
                          <a:solidFill>
                            <a:srgbClr val="A50021"/>
                          </a:solidFill>
                        </a:rPr>
                        <a:t>muito bem</a:t>
                      </a:r>
                      <a:r>
                        <a:rPr lang="pt-PT" sz="2100" b="0" i="1" dirty="0"/>
                        <a:t>.</a:t>
                      </a:r>
                      <a:endParaRPr lang="pt-PT" sz="21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72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C00000"/>
                          </a:solidFill>
                        </a:rPr>
                        <a:t>c.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Os alunos entraram </a:t>
                      </a:r>
                      <a:r>
                        <a:rPr lang="pt-PT" sz="2100" b="0" i="1" dirty="0">
                          <a:solidFill>
                            <a:srgbClr val="A50021"/>
                          </a:solidFill>
                        </a:rPr>
                        <a:t>no autocarro</a:t>
                      </a:r>
                      <a:r>
                        <a:rPr lang="pt-PT" sz="2100" b="0" i="1" dirty="0"/>
                        <a:t>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72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C00000"/>
                          </a:solidFill>
                        </a:rPr>
                        <a:t>d.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Conheci uma senhora simpática </a:t>
                      </a:r>
                      <a:r>
                        <a:rPr lang="pt-PT" sz="2100" b="0" i="1" dirty="0">
                          <a:solidFill>
                            <a:srgbClr val="A50021"/>
                          </a:solidFill>
                        </a:rPr>
                        <a:t>no autocarro</a:t>
                      </a:r>
                      <a:r>
                        <a:rPr lang="pt-PT" sz="2100" b="0" i="1" dirty="0"/>
                        <a:t>. 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72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C00000"/>
                          </a:solidFill>
                        </a:rPr>
                        <a:t>e.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Fiz</a:t>
                      </a:r>
                      <a:r>
                        <a:rPr lang="pt-PT" sz="2100" b="0" i="1" baseline="0" dirty="0"/>
                        <a:t> um passeio agradável </a:t>
                      </a:r>
                      <a:r>
                        <a:rPr lang="pt-PT" sz="2100" b="0" i="1" dirty="0">
                          <a:solidFill>
                            <a:srgbClr val="A50021"/>
                          </a:solidFill>
                        </a:rPr>
                        <a:t>com o Sebastião</a:t>
                      </a:r>
                      <a:r>
                        <a:rPr lang="pt-PT" sz="2100" b="0" i="1" dirty="0"/>
                        <a:t>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72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C00000"/>
                          </a:solidFill>
                        </a:rPr>
                        <a:t>f.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Conversei </a:t>
                      </a:r>
                      <a:r>
                        <a:rPr lang="pt-PT" sz="2100" b="0" i="1" dirty="0">
                          <a:solidFill>
                            <a:srgbClr val="A50021"/>
                          </a:solidFill>
                        </a:rPr>
                        <a:t>com o Sebastião</a:t>
                      </a:r>
                      <a:r>
                        <a:rPr lang="pt-PT" sz="2100" b="0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t-PT" sz="2100" b="0" i="1" dirty="0"/>
                        <a:t>no fim de semana</a:t>
                      </a:r>
                      <a:r>
                        <a:rPr lang="pt-PT" sz="2100" b="0" i="1" baseline="0" dirty="0"/>
                        <a:t>.</a:t>
                      </a:r>
                      <a:r>
                        <a:rPr lang="pt-PT" sz="2100" b="0" i="1" dirty="0"/>
                        <a:t> 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72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C00000"/>
                          </a:solidFill>
                        </a:rPr>
                        <a:t>g.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Estudei matemática </a:t>
                      </a:r>
                      <a:r>
                        <a:rPr lang="pt-PT" sz="2100" b="0" i="1" dirty="0">
                          <a:solidFill>
                            <a:srgbClr val="A50021"/>
                          </a:solidFill>
                        </a:rPr>
                        <a:t>com alguns colegas</a:t>
                      </a:r>
                      <a:r>
                        <a:rPr lang="pt-PT" sz="2100" b="0" i="1" dirty="0"/>
                        <a:t>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775F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72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C00000"/>
                          </a:solidFill>
                        </a:rPr>
                        <a:t>h.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Ele embirra </a:t>
                      </a:r>
                      <a:r>
                        <a:rPr lang="pt-PT" sz="2100" b="0" i="1" dirty="0">
                          <a:solidFill>
                            <a:srgbClr val="A50021"/>
                          </a:solidFill>
                        </a:rPr>
                        <a:t>com alguns colegas</a:t>
                      </a:r>
                      <a:r>
                        <a:rPr lang="pt-PT" sz="2100" b="0" i="1" baseline="0" dirty="0"/>
                        <a:t>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724703" y="2022515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002301" y="2537609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981581" y="3056208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724704" y="3547896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724705" y="4101967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002301" y="4524553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724706" y="5086925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002301" y="5593080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X</a:t>
            </a:r>
          </a:p>
        </p:txBody>
      </p:sp>
      <p:pic>
        <p:nvPicPr>
          <p:cNvPr id="1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6" grpId="0"/>
      <p:bldP spid="28" grpId="0"/>
      <p:bldP spid="29" grpId="0"/>
      <p:bldP spid="30" grpId="0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A500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 algn="l"/>
            <a:r>
              <a:rPr lang="pt-PT" sz="2400" b="1" spc="300" dirty="0">
                <a:solidFill>
                  <a:srgbClr val="FFFFFF"/>
                </a:solidFill>
                <a:cs typeface="Calibri"/>
              </a:rPr>
              <a:t>Modificador</a:t>
            </a:r>
            <a:endParaRPr lang="pt-PT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37156"/>
            <a:ext cx="4968552" cy="40356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8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sp>
        <p:nvSpPr>
          <p:cNvPr id="8" name="CaixaDeTexto 7"/>
          <p:cNvSpPr txBox="1"/>
          <p:nvPr/>
        </p:nvSpPr>
        <p:spPr>
          <a:xfrm>
            <a:off x="308976" y="991809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>
                <a:solidFill>
                  <a:srgbClr val="C00000"/>
                </a:solidFill>
                <a:sym typeface="Wingdings 3" panose="05040102010807070707" pitchFamily="18" charset="2"/>
              </a:rPr>
              <a:t> </a:t>
            </a:r>
            <a:r>
              <a:rPr lang="pt-PT" sz="2200" dirty="0"/>
              <a:t>Observa a frase seguinte: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110124" y="3921441"/>
            <a:ext cx="1813804" cy="4308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2200" i="1" dirty="0"/>
              <a:t>O João brinca.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08976" y="1844823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>
                <a:solidFill>
                  <a:srgbClr val="C00000"/>
                </a:solidFill>
                <a:sym typeface="Wingdings 3" panose="05040102010807070707" pitchFamily="18" charset="2"/>
              </a:rPr>
              <a:t> </a:t>
            </a:r>
            <a:r>
              <a:rPr lang="pt-PT" sz="2200" dirty="0"/>
              <a:t>Alarga a frase, respondendo às questões: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012160" y="908720"/>
            <a:ext cx="1325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FF0066"/>
                </a:solidFill>
              </a:rPr>
              <a:t>Quando?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069616" y="1484785"/>
            <a:ext cx="1325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8400"/>
                </a:solidFill>
              </a:rPr>
              <a:t>Onde?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6053172" y="2061428"/>
            <a:ext cx="1325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00A2DE"/>
                </a:solidFill>
              </a:rPr>
              <a:t>Como?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6053172" y="2633216"/>
            <a:ext cx="1612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chemeClr val="accent6">
                    <a:lumMod val="75000"/>
                  </a:schemeClr>
                </a:solidFill>
              </a:rPr>
              <a:t>Com quem?</a:t>
            </a:r>
          </a:p>
        </p:txBody>
      </p:sp>
      <p:sp>
        <p:nvSpPr>
          <p:cNvPr id="11" name="Parêntese esquerdo 10"/>
          <p:cNvSpPr/>
          <p:nvPr/>
        </p:nvSpPr>
        <p:spPr>
          <a:xfrm>
            <a:off x="5652120" y="1124745"/>
            <a:ext cx="360040" cy="1728192"/>
          </a:xfrm>
          <a:prstGeom prst="leftBracket">
            <a:avLst/>
          </a:prstGeom>
          <a:ln w="127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reta 12"/>
          <p:cNvCxnSpPr/>
          <p:nvPr/>
        </p:nvCxnSpPr>
        <p:spPr>
          <a:xfrm>
            <a:off x="5652120" y="1772816"/>
            <a:ext cx="360040" cy="0"/>
          </a:xfrm>
          <a:prstGeom prst="line">
            <a:avLst/>
          </a:prstGeom>
          <a:ln w="127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/>
          <p:cNvCxnSpPr/>
          <p:nvPr/>
        </p:nvCxnSpPr>
        <p:spPr>
          <a:xfrm>
            <a:off x="5652120" y="2276873"/>
            <a:ext cx="360040" cy="0"/>
          </a:xfrm>
          <a:prstGeom prst="line">
            <a:avLst/>
          </a:prstGeom>
          <a:ln w="127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611560" y="2852936"/>
            <a:ext cx="724255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2200" b="1" dirty="0"/>
              <a:t>Por exemplo:</a:t>
            </a:r>
          </a:p>
          <a:p>
            <a:pPr>
              <a:spcBef>
                <a:spcPts val="1200"/>
              </a:spcBef>
            </a:pPr>
            <a:r>
              <a:rPr lang="pt-PT" sz="2200" i="1" dirty="0">
                <a:solidFill>
                  <a:srgbClr val="FF0066"/>
                </a:solidFill>
              </a:rPr>
              <a:t>À tarde</a:t>
            </a:r>
            <a:r>
              <a:rPr lang="pt-PT" sz="2200" i="1" dirty="0"/>
              <a:t>, </a:t>
            </a:r>
            <a:r>
              <a:rPr lang="pt-PT" sz="2200" i="1" dirty="0">
                <a:solidFill>
                  <a:srgbClr val="008000"/>
                </a:solidFill>
              </a:rPr>
              <a:t>na rua</a:t>
            </a:r>
            <a:r>
              <a:rPr lang="pt-PT" sz="2200" i="1" dirty="0"/>
              <a:t>, o João brinca </a:t>
            </a:r>
            <a:r>
              <a:rPr lang="pt-PT" sz="2200" i="1" dirty="0">
                <a:solidFill>
                  <a:srgbClr val="00A2DE"/>
                </a:solidFill>
              </a:rPr>
              <a:t>alegremente</a:t>
            </a:r>
            <a:r>
              <a:rPr lang="pt-PT" sz="2200" i="1" dirty="0"/>
              <a:t>, </a:t>
            </a:r>
            <a:r>
              <a:rPr lang="pt-PT" sz="2200" i="1" dirty="0">
                <a:solidFill>
                  <a:schemeClr val="accent6">
                    <a:lumMod val="75000"/>
                  </a:schemeClr>
                </a:solidFill>
              </a:rPr>
              <a:t>com os seus cães</a:t>
            </a:r>
            <a:r>
              <a:rPr lang="pt-PT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7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0.0581 L 0.1717 -0.4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6" grpId="0"/>
      <p:bldP spid="41" grpId="0"/>
      <p:bldP spid="42" grpId="0"/>
      <p:bldP spid="11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/>
            <a:r>
              <a:rPr lang="pt-PT" sz="1800" b="1" spc="300" dirty="0">
                <a:solidFill>
                  <a:srgbClr val="FFFFFF"/>
                </a:solidFill>
                <a:cs typeface="Calibri"/>
              </a:rPr>
              <a:t>                                                                         Modificador</a:t>
            </a:r>
            <a:endParaRPr lang="pt-PT" sz="18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6" y="3018139"/>
            <a:ext cx="4863056" cy="394998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8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sp>
        <p:nvSpPr>
          <p:cNvPr id="33" name="CaixaDeTexto 32"/>
          <p:cNvSpPr txBox="1"/>
          <p:nvPr/>
        </p:nvSpPr>
        <p:spPr>
          <a:xfrm>
            <a:off x="885041" y="2363112"/>
            <a:ext cx="1325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FF0066"/>
                </a:solidFill>
              </a:rPr>
              <a:t>tempo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837601" y="2348880"/>
            <a:ext cx="1325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008400"/>
                </a:solidFill>
              </a:rPr>
              <a:t>lugar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593913" y="2354450"/>
            <a:ext cx="1325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00A2DE"/>
                </a:solidFill>
              </a:rPr>
              <a:t>modo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6306665" y="2366427"/>
            <a:ext cx="1612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chemeClr val="accent6">
                    <a:lumMod val="75000"/>
                  </a:schemeClr>
                </a:solidFill>
              </a:rPr>
              <a:t>companhia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042394" y="1628800"/>
            <a:ext cx="7242552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200" i="1" dirty="0">
                <a:solidFill>
                  <a:srgbClr val="FF0066"/>
                </a:solidFill>
              </a:rPr>
              <a:t>À tarde</a:t>
            </a:r>
            <a:r>
              <a:rPr lang="pt-PT" sz="2200" i="1" dirty="0"/>
              <a:t>, </a:t>
            </a:r>
            <a:r>
              <a:rPr lang="pt-PT" sz="2200" i="1" dirty="0">
                <a:solidFill>
                  <a:srgbClr val="008400"/>
                </a:solidFill>
              </a:rPr>
              <a:t>na ru</a:t>
            </a:r>
            <a:r>
              <a:rPr lang="pt-PT" sz="2200" i="1" dirty="0">
                <a:solidFill>
                  <a:srgbClr val="008000"/>
                </a:solidFill>
              </a:rPr>
              <a:t>a</a:t>
            </a:r>
            <a:r>
              <a:rPr lang="pt-PT" sz="2200" i="1" dirty="0"/>
              <a:t>, o João brinca </a:t>
            </a:r>
            <a:r>
              <a:rPr lang="pt-PT" sz="2200" i="1" dirty="0">
                <a:solidFill>
                  <a:srgbClr val="00A2DE"/>
                </a:solidFill>
              </a:rPr>
              <a:t>alegremente</a:t>
            </a:r>
            <a:r>
              <a:rPr lang="pt-PT" sz="2200" i="1" dirty="0"/>
              <a:t>, </a:t>
            </a:r>
            <a:r>
              <a:rPr lang="pt-PT" sz="2200" i="1" dirty="0">
                <a:solidFill>
                  <a:schemeClr val="accent6">
                    <a:lumMod val="75000"/>
                  </a:schemeClr>
                </a:solidFill>
              </a:rPr>
              <a:t>com os seus cães</a:t>
            </a:r>
            <a:r>
              <a:rPr lang="pt-PT" sz="2200" i="1" dirty="0"/>
              <a:t>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79512" y="1016335"/>
            <a:ext cx="7398760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200" dirty="0">
                <a:solidFill>
                  <a:srgbClr val="C00000"/>
                </a:solidFill>
                <a:sym typeface="Wingdings 3" panose="05040102010807070707" pitchFamily="18" charset="2"/>
              </a:rPr>
              <a:t> </a:t>
            </a:r>
            <a:r>
              <a:rPr lang="pt-PT" sz="2200" dirty="0"/>
              <a:t>Os elementos acrescentados introduzem novas informações:</a:t>
            </a:r>
          </a:p>
        </p:txBody>
      </p:sp>
      <p:cxnSp>
        <p:nvCxnSpPr>
          <p:cNvPr id="3" name="Conexão reta 2"/>
          <p:cNvCxnSpPr/>
          <p:nvPr/>
        </p:nvCxnSpPr>
        <p:spPr>
          <a:xfrm>
            <a:off x="1042394" y="2082832"/>
            <a:ext cx="93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unidirecional 6"/>
          <p:cNvCxnSpPr/>
          <p:nvPr/>
        </p:nvCxnSpPr>
        <p:spPr>
          <a:xfrm>
            <a:off x="1547664" y="2082832"/>
            <a:ext cx="0" cy="266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24"/>
          <p:cNvCxnSpPr/>
          <p:nvPr/>
        </p:nvCxnSpPr>
        <p:spPr>
          <a:xfrm>
            <a:off x="4510226" y="2084926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unidirecional 25"/>
          <p:cNvCxnSpPr/>
          <p:nvPr/>
        </p:nvCxnSpPr>
        <p:spPr>
          <a:xfrm>
            <a:off x="5230306" y="2084926"/>
            <a:ext cx="0" cy="266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/>
          <p:cNvCxnSpPr/>
          <p:nvPr/>
        </p:nvCxnSpPr>
        <p:spPr>
          <a:xfrm>
            <a:off x="2102725" y="2082832"/>
            <a:ext cx="721294" cy="3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unidirecional 29"/>
          <p:cNvCxnSpPr/>
          <p:nvPr/>
        </p:nvCxnSpPr>
        <p:spPr>
          <a:xfrm>
            <a:off x="2463979" y="2086308"/>
            <a:ext cx="0" cy="266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/>
          <p:cNvCxnSpPr/>
          <p:nvPr/>
        </p:nvCxnSpPr>
        <p:spPr>
          <a:xfrm>
            <a:off x="6143292" y="2082832"/>
            <a:ext cx="1813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/>
          <p:cNvCxnSpPr/>
          <p:nvPr/>
        </p:nvCxnSpPr>
        <p:spPr>
          <a:xfrm>
            <a:off x="7020272" y="2082832"/>
            <a:ext cx="0" cy="266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179512" y="3092580"/>
            <a:ext cx="8964488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200" dirty="0">
                <a:solidFill>
                  <a:srgbClr val="A50021"/>
                </a:solidFill>
                <a:sym typeface="Wingdings 3" panose="05040102010807070707" pitchFamily="18" charset="2"/>
              </a:rPr>
              <a:t> </a:t>
            </a:r>
            <a:r>
              <a:rPr lang="pt-PT" sz="2200" dirty="0"/>
              <a:t>Porém, se retirarmos estas informações, a frase continua bem construída: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255945" y="3861048"/>
            <a:ext cx="1813804" cy="4308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2200" i="1" dirty="0"/>
              <a:t>O João brinca.</a:t>
            </a:r>
          </a:p>
        </p:txBody>
      </p:sp>
    </p:spTree>
    <p:extLst>
      <p:ext uri="{BB962C8B-B14F-4D97-AF65-F5344CB8AC3E}">
        <p14:creationId xmlns:p14="http://schemas.microsoft.com/office/powerpoint/2010/main" val="20883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1" grpId="0"/>
      <p:bldP spid="42" grpId="0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/>
            <a:r>
              <a:rPr lang="pt-PT" sz="1800" b="1" spc="300" dirty="0">
                <a:solidFill>
                  <a:srgbClr val="FFFFFF"/>
                </a:solidFill>
                <a:cs typeface="Calibri"/>
              </a:rPr>
              <a:t>                                                                         Modificador</a:t>
            </a:r>
            <a:endParaRPr lang="pt-PT" sz="18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2" y="3827694"/>
            <a:ext cx="3963833" cy="321959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8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sp>
        <p:nvSpPr>
          <p:cNvPr id="33" name="CaixaDeTexto 32"/>
          <p:cNvSpPr txBox="1"/>
          <p:nvPr/>
        </p:nvSpPr>
        <p:spPr>
          <a:xfrm>
            <a:off x="1763688" y="2612695"/>
            <a:ext cx="168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A50021"/>
                </a:solidFill>
              </a:rPr>
              <a:t>modificador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69584" y="926430"/>
            <a:ext cx="8739692" cy="8463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200" dirty="0">
                <a:solidFill>
                  <a:srgbClr val="C00000"/>
                </a:solidFill>
                <a:sym typeface="Wingdings 3" panose="05040102010807070707" pitchFamily="18" charset="2"/>
              </a:rPr>
              <a:t></a:t>
            </a:r>
            <a:r>
              <a:rPr lang="pt-PT" sz="2200" dirty="0">
                <a:solidFill>
                  <a:srgbClr val="A50021"/>
                </a:solidFill>
                <a:sym typeface="Wingdings 3" panose="05040102010807070707" pitchFamily="18" charset="2"/>
              </a:rPr>
              <a:t> </a:t>
            </a:r>
            <a:r>
              <a:rPr lang="pt-PT" sz="2200" dirty="0">
                <a:solidFill>
                  <a:srgbClr val="A50021"/>
                </a:solidFill>
              </a:rPr>
              <a:t>Que função sintática desempenham estes elementos não obrigatórios?</a:t>
            </a:r>
          </a:p>
          <a:p>
            <a:pPr indent="268288">
              <a:spcBef>
                <a:spcPts val="600"/>
              </a:spcBef>
            </a:pPr>
            <a:r>
              <a:rPr lang="pt-PT" sz="2200" dirty="0"/>
              <a:t> Desempenham a função de </a:t>
            </a:r>
            <a:r>
              <a:rPr lang="pt-PT" sz="2200" b="1" dirty="0">
                <a:solidFill>
                  <a:srgbClr val="A50021"/>
                </a:solidFill>
              </a:rPr>
              <a:t>modificador</a:t>
            </a:r>
            <a:r>
              <a:rPr lang="pt-PT" sz="2200" dirty="0"/>
              <a:t>.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69583" y="3284984"/>
            <a:ext cx="8736113" cy="8463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200" dirty="0">
                <a:solidFill>
                  <a:srgbClr val="C00000"/>
                </a:solidFill>
                <a:sym typeface="Wingdings 3" panose="05040102010807070707" pitchFamily="18" charset="2"/>
              </a:rPr>
              <a:t> </a:t>
            </a:r>
            <a:r>
              <a:rPr lang="pt-PT" sz="2200" dirty="0"/>
              <a:t>Os modificadores podem ocupar diferentes posições na frase.</a:t>
            </a:r>
          </a:p>
          <a:p>
            <a:pPr indent="268288">
              <a:spcBef>
                <a:spcPts val="600"/>
              </a:spcBef>
            </a:pPr>
            <a:r>
              <a:rPr lang="pt-PT" sz="2200" b="1" dirty="0"/>
              <a:t> Por exemplo: 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94058" y="2608929"/>
            <a:ext cx="168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A50021"/>
                </a:solidFill>
              </a:rPr>
              <a:t>modificador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246365" y="2608130"/>
            <a:ext cx="168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A50021"/>
                </a:solidFill>
              </a:rPr>
              <a:t>modificador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4388837" y="2619422"/>
            <a:ext cx="168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A50021"/>
                </a:solidFill>
              </a:rPr>
              <a:t>modificador</a:t>
            </a:r>
          </a:p>
        </p:txBody>
      </p:sp>
      <p:cxnSp>
        <p:nvCxnSpPr>
          <p:cNvPr id="46" name="Conexão reta 45"/>
          <p:cNvCxnSpPr/>
          <p:nvPr/>
        </p:nvCxnSpPr>
        <p:spPr>
          <a:xfrm>
            <a:off x="1036109" y="2346335"/>
            <a:ext cx="93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47"/>
          <p:cNvCxnSpPr/>
          <p:nvPr/>
        </p:nvCxnSpPr>
        <p:spPr>
          <a:xfrm>
            <a:off x="4503941" y="2348429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/>
          <p:cNvCxnSpPr/>
          <p:nvPr/>
        </p:nvCxnSpPr>
        <p:spPr>
          <a:xfrm>
            <a:off x="5224021" y="2348429"/>
            <a:ext cx="0" cy="266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49"/>
          <p:cNvCxnSpPr/>
          <p:nvPr/>
        </p:nvCxnSpPr>
        <p:spPr>
          <a:xfrm>
            <a:off x="2096440" y="2346335"/>
            <a:ext cx="721294" cy="3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unidirecional 50"/>
          <p:cNvCxnSpPr/>
          <p:nvPr/>
        </p:nvCxnSpPr>
        <p:spPr>
          <a:xfrm>
            <a:off x="2457694" y="2349811"/>
            <a:ext cx="0" cy="266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/>
          <p:cNvCxnSpPr/>
          <p:nvPr/>
        </p:nvCxnSpPr>
        <p:spPr>
          <a:xfrm>
            <a:off x="6143292" y="2348880"/>
            <a:ext cx="1813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unidirecional 52"/>
          <p:cNvCxnSpPr/>
          <p:nvPr/>
        </p:nvCxnSpPr>
        <p:spPr>
          <a:xfrm>
            <a:off x="7020272" y="2348880"/>
            <a:ext cx="0" cy="266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36109" y="1890897"/>
            <a:ext cx="7242552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200" i="1" dirty="0">
                <a:solidFill>
                  <a:srgbClr val="FF0066"/>
                </a:solidFill>
              </a:rPr>
              <a:t>À tarde</a:t>
            </a:r>
            <a:r>
              <a:rPr lang="pt-PT" sz="2200" i="1" dirty="0"/>
              <a:t>, </a:t>
            </a:r>
            <a:r>
              <a:rPr lang="pt-PT" sz="2200" i="1" dirty="0">
                <a:solidFill>
                  <a:srgbClr val="008400"/>
                </a:solidFill>
              </a:rPr>
              <a:t>na rua</a:t>
            </a:r>
            <a:r>
              <a:rPr lang="pt-PT" sz="2200" i="1" dirty="0"/>
              <a:t>, o João brinca </a:t>
            </a:r>
            <a:r>
              <a:rPr lang="pt-PT" sz="2200" i="1" dirty="0">
                <a:solidFill>
                  <a:srgbClr val="00A2DE"/>
                </a:solidFill>
              </a:rPr>
              <a:t>alegremente</a:t>
            </a:r>
            <a:r>
              <a:rPr lang="pt-PT" sz="2200" i="1" dirty="0"/>
              <a:t>, </a:t>
            </a:r>
            <a:r>
              <a:rPr lang="pt-PT" sz="2200" i="1" dirty="0">
                <a:solidFill>
                  <a:schemeClr val="accent6">
                    <a:lumMod val="75000"/>
                  </a:schemeClr>
                </a:solidFill>
              </a:rPr>
              <a:t>com os seus cães</a:t>
            </a:r>
            <a:r>
              <a:rPr lang="pt-PT" sz="2200" i="1" dirty="0"/>
              <a:t>.</a:t>
            </a:r>
          </a:p>
        </p:txBody>
      </p:sp>
      <p:cxnSp>
        <p:nvCxnSpPr>
          <p:cNvPr id="55" name="Conexão reta unidirecional 54"/>
          <p:cNvCxnSpPr/>
          <p:nvPr/>
        </p:nvCxnSpPr>
        <p:spPr>
          <a:xfrm>
            <a:off x="1547664" y="2348880"/>
            <a:ext cx="0" cy="266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1043608" y="4077072"/>
            <a:ext cx="7830808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200" i="1" dirty="0">
                <a:solidFill>
                  <a:srgbClr val="00A2DE"/>
                </a:solidFill>
              </a:rPr>
              <a:t>Alegremente</a:t>
            </a:r>
            <a:r>
              <a:rPr lang="pt-PT" sz="2200" i="1" dirty="0"/>
              <a:t>, o João brinca </a:t>
            </a:r>
            <a:r>
              <a:rPr lang="pt-PT" sz="2200" i="1" dirty="0">
                <a:solidFill>
                  <a:schemeClr val="accent6">
                    <a:lumMod val="75000"/>
                  </a:schemeClr>
                </a:solidFill>
              </a:rPr>
              <a:t>com os seus cães</a:t>
            </a:r>
            <a:r>
              <a:rPr lang="pt-PT" sz="2200" i="1" dirty="0"/>
              <a:t>, </a:t>
            </a:r>
            <a:r>
              <a:rPr lang="pt-PT" sz="2200" i="1" dirty="0">
                <a:solidFill>
                  <a:srgbClr val="008400"/>
                </a:solidFill>
              </a:rPr>
              <a:t>na rua</a:t>
            </a:r>
            <a:r>
              <a:rPr lang="pt-PT" sz="2200" i="1" dirty="0"/>
              <a:t>, </a:t>
            </a:r>
            <a:r>
              <a:rPr lang="pt-PT" sz="2200" i="1" dirty="0">
                <a:solidFill>
                  <a:srgbClr val="FF0066"/>
                </a:solidFill>
              </a:rPr>
              <a:t>à tarde</a:t>
            </a:r>
            <a:r>
              <a:rPr lang="pt-PT" sz="22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61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0" grpId="0"/>
      <p:bldP spid="43" grpId="0"/>
      <p:bldP spid="44" grpId="0"/>
      <p:bldP spid="54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755577" y="4365104"/>
            <a:ext cx="604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/>
              <a:t>A Mariana foi às compras. __________________________________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7231" y="877879"/>
            <a:ext cx="8766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1.</a:t>
            </a:r>
            <a:r>
              <a:rPr lang="pt-PT" sz="2200" dirty="0"/>
              <a:t> Acrescenta um dos </a:t>
            </a:r>
            <a:r>
              <a:rPr lang="pt-PT" sz="2200" dirty="0">
                <a:solidFill>
                  <a:srgbClr val="A50021"/>
                </a:solidFill>
              </a:rPr>
              <a:t>modificadores</a:t>
            </a:r>
            <a:r>
              <a:rPr lang="pt-PT" sz="2200" dirty="0">
                <a:solidFill>
                  <a:srgbClr val="C00000"/>
                </a:solidFill>
              </a:rPr>
              <a:t> </a:t>
            </a:r>
            <a:r>
              <a:rPr lang="pt-PT" sz="2200" dirty="0"/>
              <a:t>do quadro a cada uma das frases.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– trabalho individual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27584" y="1484784"/>
            <a:ext cx="6984776" cy="61555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71463" indent="-271463"/>
            <a:endParaRPr lang="pt-PT" sz="600" dirty="0"/>
          </a:p>
          <a:p>
            <a:pPr marL="271463" indent="-271463"/>
            <a:r>
              <a:rPr lang="pt-PT" sz="2200" dirty="0"/>
              <a:t>ontem </a:t>
            </a:r>
            <a:r>
              <a:rPr lang="pt-PT" sz="2200" dirty="0">
                <a:solidFill>
                  <a:srgbClr val="C00000"/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</a:t>
            </a:r>
            <a:r>
              <a:rPr lang="pt-PT" sz="2200" dirty="0"/>
              <a:t>expressivamente </a:t>
            </a:r>
            <a:r>
              <a:rPr lang="pt-PT" sz="2200" dirty="0">
                <a:solidFill>
                  <a:srgbClr val="C00000"/>
                </a:solidFill>
                <a:sym typeface="Wingdings" panose="05000000000000000000" pitchFamily="2" charset="2"/>
              </a:rPr>
              <a:t></a:t>
            </a:r>
            <a:r>
              <a:rPr lang="pt-PT" sz="2200" dirty="0">
                <a:sym typeface="Wingdings" panose="05000000000000000000" pitchFamily="2" charset="2"/>
              </a:rPr>
              <a:t> com amigos </a:t>
            </a:r>
            <a:r>
              <a:rPr lang="pt-PT" sz="2200" dirty="0">
                <a:solidFill>
                  <a:srgbClr val="C00000"/>
                </a:solidFill>
                <a:sym typeface="Wingdings" panose="05000000000000000000" pitchFamily="2" charset="2"/>
              </a:rPr>
              <a:t></a:t>
            </a:r>
            <a:r>
              <a:rPr lang="pt-PT" sz="2200" dirty="0"/>
              <a:t> por causa do frio</a:t>
            </a:r>
          </a:p>
          <a:p>
            <a:pPr marL="271463" indent="-271463"/>
            <a:r>
              <a:rPr lang="pt-PT" sz="600" dirty="0"/>
              <a:t>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55578" y="2420888"/>
            <a:ext cx="619268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/>
              <a:t>Ela leu o texto.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___________________________________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296679" y="4725144"/>
            <a:ext cx="46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>
                <a:solidFill>
                  <a:srgbClr val="A50021"/>
                </a:solidFill>
              </a:rPr>
              <a:t>Ontem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, a Mariana foi às compras.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55576" y="3358499"/>
            <a:ext cx="619268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/>
              <a:t>Veste uma camisola.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________________________________________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55576" y="5318918"/>
            <a:ext cx="619268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/>
              <a:t>Festejarei os meus anos.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__________________________________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304790" y="3789040"/>
            <a:ext cx="46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Veste uma camisola </a:t>
            </a:r>
            <a:r>
              <a:rPr lang="pt-PT" sz="2000" i="1" dirty="0">
                <a:solidFill>
                  <a:srgbClr val="A50021"/>
                </a:solidFill>
              </a:rPr>
              <a:t>por causa do frio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296679" y="2815116"/>
            <a:ext cx="466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Ela leu o texto</a:t>
            </a:r>
            <a:r>
              <a:rPr lang="pt-PT" sz="2000" i="1" dirty="0"/>
              <a:t> </a:t>
            </a:r>
            <a:r>
              <a:rPr lang="pt-PT" sz="2000" i="1" dirty="0">
                <a:solidFill>
                  <a:srgbClr val="A50021"/>
                </a:solidFill>
              </a:rPr>
              <a:t>expressivamente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296680" y="5733256"/>
            <a:ext cx="46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Festejarei os meus anos </a:t>
            </a:r>
            <a:r>
              <a:rPr lang="pt-PT" sz="2000" i="1" dirty="0">
                <a:solidFill>
                  <a:srgbClr val="A50021"/>
                </a:solidFill>
              </a:rPr>
              <a:t>com amigos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19" y="2514675"/>
            <a:ext cx="4139399" cy="3281035"/>
          </a:xfrm>
          <a:prstGeom prst="rect">
            <a:avLst/>
          </a:prstGeom>
        </p:spPr>
      </p:pic>
      <p:pic>
        <p:nvPicPr>
          <p:cNvPr id="21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683569" y="3284984"/>
            <a:ext cx="832570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/>
              <a:t>Ela folheou o livro.</a:t>
            </a:r>
          </a:p>
          <a:p>
            <a:pPr marL="271463" indent="-98425">
              <a:spcBef>
                <a:spcPts val="600"/>
              </a:spcBef>
            </a:pPr>
            <a:r>
              <a:rPr lang="pt-PT" sz="2200" i="1" dirty="0"/>
              <a:t>  _____________________________________________________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7231" y="805871"/>
            <a:ext cx="858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2.</a:t>
            </a:r>
            <a:r>
              <a:rPr lang="pt-PT" sz="2200" dirty="0"/>
              <a:t> Acrescenta um ou mais </a:t>
            </a:r>
            <a:r>
              <a:rPr lang="pt-PT" sz="2200" dirty="0">
                <a:solidFill>
                  <a:srgbClr val="A50021"/>
                </a:solidFill>
              </a:rPr>
              <a:t>modificadores </a:t>
            </a:r>
            <a:r>
              <a:rPr lang="pt-PT" sz="2200" dirty="0"/>
              <a:t>a cada uma das frases.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– trabalho de pares</a:t>
            </a:r>
            <a:endParaRPr lang="pt-PT" sz="2200" b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3570" y="1340768"/>
            <a:ext cx="832570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/>
              <a:t>A trovoada surgiu.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 _____________________________________________________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224671" y="3676962"/>
            <a:ext cx="46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Ela folheou o livro </a:t>
            </a:r>
            <a:r>
              <a:rPr lang="pt-PT" sz="2000" i="1" dirty="0">
                <a:solidFill>
                  <a:srgbClr val="A50021"/>
                </a:solidFill>
              </a:rPr>
              <a:t>com curiosidade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3568" y="2278379"/>
            <a:ext cx="832570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/>
              <a:t>Fiquei em casa.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 _____________________________________________________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83568" y="4238798"/>
            <a:ext cx="828092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/>
              <a:t>Os turistas viram um crocodilo.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 _____________________________________________________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232782" y="2668850"/>
            <a:ext cx="729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rgbClr val="A50021"/>
                </a:solidFill>
              </a:rPr>
              <a:t>No domingo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, fiquei em casa </a:t>
            </a:r>
            <a:r>
              <a:rPr lang="pt-PT" sz="2000" i="1" dirty="0">
                <a:solidFill>
                  <a:srgbClr val="A50021"/>
                </a:solidFill>
              </a:rPr>
              <a:t>tranquilamente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pt-PT" sz="2000" i="1" dirty="0"/>
              <a:t> </a:t>
            </a:r>
            <a:r>
              <a:rPr lang="pt-PT" sz="2000" i="1" dirty="0">
                <a:solidFill>
                  <a:srgbClr val="A50021"/>
                </a:solidFill>
              </a:rPr>
              <a:t>com os meus pais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224670" y="1734996"/>
            <a:ext cx="730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rgbClr val="A50021"/>
                </a:solidFill>
              </a:rPr>
              <a:t>A meio da tarde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, a trovoada surgiu </a:t>
            </a:r>
            <a:r>
              <a:rPr lang="pt-PT" sz="2000" i="1" dirty="0">
                <a:solidFill>
                  <a:srgbClr val="A50021"/>
                </a:solidFill>
              </a:rPr>
              <a:t>inesperadamente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224672" y="4653136"/>
            <a:ext cx="46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Os turistas viram um crocodilo </a:t>
            </a:r>
            <a:r>
              <a:rPr lang="pt-PT" sz="2000" i="1" dirty="0">
                <a:solidFill>
                  <a:srgbClr val="A50021"/>
                </a:solidFill>
              </a:rPr>
              <a:t>no lago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656" y="5167198"/>
            <a:ext cx="6011722" cy="14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41" y="1685560"/>
            <a:ext cx="2854593" cy="413524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77231" y="805871"/>
            <a:ext cx="8371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3.</a:t>
            </a:r>
            <a:r>
              <a:rPr lang="pt-PT" sz="2200" dirty="0"/>
              <a:t> Retira todos os </a:t>
            </a:r>
            <a:r>
              <a:rPr lang="pt-PT" sz="2200" dirty="0">
                <a:solidFill>
                  <a:srgbClr val="A50021"/>
                </a:solidFill>
              </a:rPr>
              <a:t>modificadores </a:t>
            </a:r>
            <a:r>
              <a:rPr lang="pt-PT" sz="2200" dirty="0"/>
              <a:t>presentes nas frases seguintes.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– trabalho individual</a:t>
            </a:r>
            <a:endParaRPr lang="pt-PT" sz="2200" b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683569" y="3374702"/>
            <a:ext cx="832570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/>
              <a:t>A Rita tomou um chá na confeitaria, com a Paula.</a:t>
            </a:r>
          </a:p>
          <a:p>
            <a:pPr marL="271463" indent="-98425">
              <a:spcBef>
                <a:spcPts val="600"/>
              </a:spcBef>
            </a:pPr>
            <a:r>
              <a:rPr lang="pt-PT" sz="2200" i="1" dirty="0"/>
              <a:t>  _________________________________________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24671" y="3789040"/>
            <a:ext cx="46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A Rita tomou um chá.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83568" y="2348880"/>
            <a:ext cx="832570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/>
              <a:t>Na primavera, as árvores encheram-se de folhas.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 _________________________________________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83568" y="4382814"/>
            <a:ext cx="828092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/>
              <a:t>Hoje, o sino tocou insistentemente.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 _________________________________________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232782" y="2780928"/>
            <a:ext cx="729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As árvores encheram-se de folhas.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224672" y="4797152"/>
            <a:ext cx="46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O sino tocou.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224670" y="1734996"/>
            <a:ext cx="730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O Sol brilhava.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83568" y="1340768"/>
            <a:ext cx="832570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/>
              <a:t>Naquele dia, o Sol brilhava intensamente.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 _______________________________________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224672" y="5837202"/>
            <a:ext cx="46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O Ivo tem um pombal.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83568" y="5462934"/>
            <a:ext cx="705678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e.</a:t>
            </a:r>
            <a:r>
              <a:rPr lang="pt-PT" sz="2200" dirty="0"/>
              <a:t> </a:t>
            </a:r>
            <a:r>
              <a:rPr lang="pt-PT" sz="2200" i="1" dirty="0"/>
              <a:t>O Ivo tem um pombal no quintal de sua casa, em Braga.</a:t>
            </a:r>
          </a:p>
          <a:p>
            <a:pPr marL="271463" indent="-7938">
              <a:spcBef>
                <a:spcPts val="600"/>
              </a:spcBef>
            </a:pPr>
            <a:r>
              <a:rPr lang="pt-PT" sz="2200" i="1" dirty="0"/>
              <a:t> _________________________________________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7811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6" grpId="0"/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345920" y="2838995"/>
            <a:ext cx="8496944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r"/>
            <a:endParaRPr lang="pt-PT" i="1" dirty="0"/>
          </a:p>
          <a:p>
            <a:pPr algn="r">
              <a:spcBef>
                <a:spcPts val="1200"/>
              </a:spcBef>
            </a:pPr>
            <a:r>
              <a:rPr lang="pt-PT" i="1" dirty="0"/>
              <a:t>V</a:t>
            </a:r>
            <a:r>
              <a:rPr lang="pt-PT" sz="1600" i="1" dirty="0"/>
              <a:t>isão</a:t>
            </a:r>
            <a:r>
              <a:rPr lang="pt-PT" sz="1600" dirty="0"/>
              <a:t>, 06-01-2011 (excerto)</a:t>
            </a:r>
            <a:endParaRPr lang="pt-PT" dirty="0"/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405805" y="2996952"/>
            <a:ext cx="66247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pt-PT" sz="2800" b="1" dirty="0"/>
              <a:t>    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Raça de sorte</a:t>
            </a:r>
            <a:br>
              <a:rPr lang="pt-PT" sz="3100" b="1" dirty="0"/>
            </a:br>
            <a:r>
              <a:rPr lang="pt-PT" sz="3100" b="1" dirty="0"/>
              <a:t>    </a:t>
            </a:r>
            <a:r>
              <a:rPr lang="pt-PT" sz="2400" dirty="0"/>
              <a:t>Debaixo de neve e com um frio gélido, uma cadela de raça </a:t>
            </a:r>
            <a:r>
              <a:rPr lang="pt-PT" sz="2400" i="1" dirty="0" err="1"/>
              <a:t>mink</a:t>
            </a:r>
            <a:r>
              <a:rPr lang="pt-PT" sz="2400" i="1" dirty="0"/>
              <a:t> </a:t>
            </a:r>
            <a:r>
              <a:rPr lang="pt-PT" sz="2400" i="1" dirty="0" err="1"/>
              <a:t>hound</a:t>
            </a:r>
            <a:r>
              <a:rPr lang="pt-PT" sz="2400" i="1" dirty="0"/>
              <a:t> </a:t>
            </a:r>
            <a:r>
              <a:rPr lang="pt-PT" sz="2400" dirty="0"/>
              <a:t>andou perdida, nas zonas rurais do Sul de Inglaterra, durante seis longas semanas.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9513" y="843546"/>
            <a:ext cx="88297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100" b="1" dirty="0">
                <a:solidFill>
                  <a:srgbClr val="C00000"/>
                </a:solidFill>
              </a:rPr>
              <a:t>4.</a:t>
            </a:r>
            <a:r>
              <a:rPr lang="pt-PT" sz="2100" dirty="0">
                <a:solidFill>
                  <a:srgbClr val="C00000"/>
                </a:solidFill>
              </a:rPr>
              <a:t> </a:t>
            </a:r>
            <a:r>
              <a:rPr lang="pt-PT" sz="2100" dirty="0"/>
              <a:t>Lê a frase abaixo, que constitui o primeiro parágrafo de uma notícia.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– trabalho coletivo</a:t>
            </a:r>
            <a:endParaRPr lang="pt-PT" sz="2200" b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62" y="3184744"/>
            <a:ext cx="1595216" cy="1583038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560942" y="2011166"/>
            <a:ext cx="1440160" cy="430887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0070C0"/>
                </a:solidFill>
              </a:rPr>
              <a:t>Quem?</a:t>
            </a:r>
            <a:endParaRPr lang="pt-PT" sz="2200" dirty="0">
              <a:solidFill>
                <a:srgbClr val="0070C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168088" y="2023211"/>
            <a:ext cx="1440160" cy="4308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00000"/>
                </a:solidFill>
              </a:rPr>
              <a:t>O quê?</a:t>
            </a:r>
            <a:endParaRPr lang="pt-PT" sz="2200" dirty="0">
              <a:solidFill>
                <a:srgbClr val="C0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382380" y="2001950"/>
            <a:ext cx="1440160" cy="430887"/>
          </a:xfrm>
          <a:prstGeom prst="rect">
            <a:avLst/>
          </a:prstGeom>
          <a:noFill/>
          <a:ln w="28575">
            <a:solidFill>
              <a:srgbClr val="FF66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CC6600"/>
                </a:solidFill>
              </a:rPr>
              <a:t>Quando?</a:t>
            </a:r>
            <a:endParaRPr lang="pt-PT" sz="2200" dirty="0">
              <a:solidFill>
                <a:srgbClr val="CC66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775234" y="2023211"/>
            <a:ext cx="1440160" cy="430887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008000"/>
                </a:solidFill>
              </a:rPr>
              <a:t>Onde?</a:t>
            </a:r>
            <a:endParaRPr lang="pt-PT" sz="2200" dirty="0">
              <a:solidFill>
                <a:srgbClr val="008000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020272" y="1995674"/>
            <a:ext cx="1440160" cy="430887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7030A0"/>
                </a:solidFill>
              </a:rPr>
              <a:t>Como?</a:t>
            </a:r>
            <a:endParaRPr lang="pt-PT" sz="2200" dirty="0">
              <a:solidFill>
                <a:srgbClr val="7030A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79512" y="5589240"/>
            <a:ext cx="8829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indent="-534988">
              <a:spcBef>
                <a:spcPts val="600"/>
              </a:spcBef>
            </a:pPr>
            <a:r>
              <a:rPr lang="pt-PT" sz="2100" b="1" dirty="0">
                <a:solidFill>
                  <a:srgbClr val="C00000"/>
                </a:solidFill>
              </a:rPr>
              <a:t>4.2.</a:t>
            </a:r>
            <a:r>
              <a:rPr lang="pt-PT" sz="2100" dirty="0"/>
              <a:t> Reduz a frase aos elementos essenciais, eliminando os </a:t>
            </a:r>
            <a:r>
              <a:rPr lang="pt-PT" sz="2100" dirty="0">
                <a:solidFill>
                  <a:srgbClr val="A50021"/>
                </a:solidFill>
              </a:rPr>
              <a:t>modificadores</a:t>
            </a:r>
            <a:r>
              <a:rPr lang="pt-PT" sz="2100" dirty="0"/>
              <a:t>.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79511" y="1293817"/>
            <a:ext cx="8829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indent="-534988">
              <a:spcBef>
                <a:spcPts val="600"/>
              </a:spcBef>
            </a:pPr>
            <a:r>
              <a:rPr lang="pt-PT" sz="2100" b="1" dirty="0">
                <a:solidFill>
                  <a:srgbClr val="C00000"/>
                </a:solidFill>
              </a:rPr>
              <a:t>4.1.</a:t>
            </a:r>
            <a:r>
              <a:rPr lang="pt-PT" sz="2100" dirty="0"/>
              <a:t> Identifica os elementos da frase que respondem às seguintes perguntas:</a:t>
            </a:r>
          </a:p>
        </p:txBody>
      </p:sp>
      <p:cxnSp>
        <p:nvCxnSpPr>
          <p:cNvPr id="44" name="Conexão reta 43"/>
          <p:cNvCxnSpPr/>
          <p:nvPr/>
        </p:nvCxnSpPr>
        <p:spPr>
          <a:xfrm flipV="1">
            <a:off x="812060" y="3915021"/>
            <a:ext cx="4320480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/>
          <p:cNvCxnSpPr/>
          <p:nvPr/>
        </p:nvCxnSpPr>
        <p:spPr>
          <a:xfrm>
            <a:off x="5204548" y="3915022"/>
            <a:ext cx="165618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/>
          <p:cNvCxnSpPr/>
          <p:nvPr/>
        </p:nvCxnSpPr>
        <p:spPr>
          <a:xfrm>
            <a:off x="462289" y="4318411"/>
            <a:ext cx="186193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/>
          <p:cNvCxnSpPr/>
          <p:nvPr/>
        </p:nvCxnSpPr>
        <p:spPr>
          <a:xfrm>
            <a:off x="2401742" y="4318411"/>
            <a:ext cx="16506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47"/>
          <p:cNvCxnSpPr/>
          <p:nvPr/>
        </p:nvCxnSpPr>
        <p:spPr>
          <a:xfrm flipV="1">
            <a:off x="4247384" y="4305517"/>
            <a:ext cx="2531492" cy="128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/>
          <p:cNvCxnSpPr/>
          <p:nvPr/>
        </p:nvCxnSpPr>
        <p:spPr>
          <a:xfrm>
            <a:off x="467544" y="4653136"/>
            <a:ext cx="142989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49"/>
          <p:cNvCxnSpPr/>
          <p:nvPr/>
        </p:nvCxnSpPr>
        <p:spPr>
          <a:xfrm flipV="1">
            <a:off x="2051720" y="4653136"/>
            <a:ext cx="3312368" cy="1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ítulo 1"/>
          <p:cNvSpPr txBox="1">
            <a:spLocks/>
          </p:cNvSpPr>
          <p:nvPr/>
        </p:nvSpPr>
        <p:spPr>
          <a:xfrm>
            <a:off x="467544" y="2931778"/>
            <a:ext cx="662473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pt-PT" sz="2800" b="1" dirty="0"/>
              <a:t>    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Raça de sorte</a:t>
            </a:r>
            <a:br>
              <a:rPr lang="pt-PT" sz="3100" b="1" dirty="0"/>
            </a:br>
            <a:r>
              <a:rPr lang="pt-PT" sz="3100" b="1" dirty="0"/>
              <a:t>    </a:t>
            </a:r>
            <a:r>
              <a:rPr lang="pt-PT" sz="3100" dirty="0"/>
              <a:t>U</a:t>
            </a:r>
            <a:r>
              <a:rPr lang="pt-PT" sz="2400" dirty="0"/>
              <a:t>ma cadela de raça </a:t>
            </a:r>
            <a:r>
              <a:rPr lang="pt-PT" sz="2400" i="1" dirty="0" err="1"/>
              <a:t>mink</a:t>
            </a:r>
            <a:r>
              <a:rPr lang="pt-PT" sz="2400" i="1" dirty="0"/>
              <a:t> </a:t>
            </a:r>
            <a:r>
              <a:rPr lang="pt-PT" sz="2400" i="1" dirty="0" err="1"/>
              <a:t>hound</a:t>
            </a:r>
            <a:r>
              <a:rPr lang="pt-PT" sz="2400" i="1" dirty="0"/>
              <a:t> </a:t>
            </a:r>
            <a:r>
              <a:rPr lang="pt-PT" sz="2400" dirty="0"/>
              <a:t>andou perdida.</a:t>
            </a:r>
          </a:p>
        </p:txBody>
      </p:sp>
    </p:spTree>
    <p:extLst>
      <p:ext uri="{BB962C8B-B14F-4D97-AF65-F5344CB8AC3E}">
        <p14:creationId xmlns:p14="http://schemas.microsoft.com/office/powerpoint/2010/main" val="34614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7" grpId="0" animBg="1"/>
      <p:bldP spid="42" grpId="0"/>
      <p:bldP spid="43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4507" r="7803" b="13670"/>
          <a:stretch/>
        </p:blipFill>
        <p:spPr>
          <a:xfrm rot="472361" flipH="1">
            <a:off x="6223266" y="666352"/>
            <a:ext cx="2673753" cy="20404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51520" y="805871"/>
            <a:ext cx="8371233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C00000"/>
                </a:solidFill>
              </a:rPr>
              <a:t>5.</a:t>
            </a:r>
            <a:r>
              <a:rPr lang="pt-PT" sz="2200" dirty="0"/>
              <a:t> Reescreve as frases seguintes, alterando a posição </a:t>
            </a:r>
            <a:br>
              <a:rPr lang="pt-PT" sz="2200" dirty="0"/>
            </a:br>
            <a:r>
              <a:rPr lang="pt-PT" sz="2200" dirty="0"/>
              <a:t>dos </a:t>
            </a:r>
            <a:r>
              <a:rPr lang="pt-PT" sz="2200" dirty="0">
                <a:solidFill>
                  <a:srgbClr val="A50021"/>
                </a:solidFill>
              </a:rPr>
              <a:t>modificadores </a:t>
            </a:r>
            <a:r>
              <a:rPr lang="pt-PT" sz="2200" dirty="0"/>
              <a:t>destacados. </a:t>
            </a:r>
          </a:p>
          <a:p>
            <a:pPr marL="271463" indent="-3175">
              <a:lnSpc>
                <a:spcPct val="130000"/>
              </a:lnSpc>
            </a:pPr>
            <a:r>
              <a:rPr lang="pt-PT" sz="2200" dirty="0"/>
              <a:t>(Utiliza as vírgulas necessárias.)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– trabalho individual</a:t>
            </a:r>
            <a:endParaRPr lang="pt-PT" sz="2200" b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57858" y="4869160"/>
            <a:ext cx="832570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50000"/>
              </a:lnSpc>
              <a:spcAft>
                <a:spcPts val="600"/>
              </a:spcAft>
            </a:pPr>
            <a:r>
              <a:rPr lang="pt-PT" sz="2200" b="1" dirty="0">
                <a:solidFill>
                  <a:srgbClr val="C00000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/>
              <a:t>Todos se divertiram muito </a:t>
            </a:r>
            <a:r>
              <a:rPr lang="pt-PT" sz="2200" i="1" dirty="0">
                <a:solidFill>
                  <a:srgbClr val="A50021"/>
                </a:solidFill>
              </a:rPr>
              <a:t>naquelas férias</a:t>
            </a:r>
            <a:r>
              <a:rPr lang="pt-PT" sz="2200" i="1" dirty="0"/>
              <a:t>.</a:t>
            </a:r>
          </a:p>
          <a:p>
            <a:pPr marL="271463" indent="-3175">
              <a:lnSpc>
                <a:spcPct val="150000"/>
              </a:lnSpc>
              <a:spcAft>
                <a:spcPts val="600"/>
              </a:spcAft>
            </a:pPr>
            <a:r>
              <a:rPr lang="pt-PT" sz="2200" i="1" dirty="0"/>
              <a:t>________________________________________________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98960" y="5589240"/>
            <a:ext cx="543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rgbClr val="A50021"/>
                </a:solidFill>
              </a:rPr>
              <a:t>Naquelas férias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, todos se divertiram muito.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57857" y="3573016"/>
            <a:ext cx="832570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50000"/>
              </a:lnSpc>
              <a:spcAft>
                <a:spcPts val="600"/>
              </a:spcAft>
            </a:pPr>
            <a:r>
              <a:rPr lang="pt-PT" sz="2200" b="1" dirty="0">
                <a:solidFill>
                  <a:srgbClr val="C00000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/>
              <a:t>A Sílvia recolheu a roupa </a:t>
            </a:r>
            <a:r>
              <a:rPr lang="pt-PT" sz="2200" i="1" dirty="0">
                <a:solidFill>
                  <a:srgbClr val="A50021"/>
                </a:solidFill>
              </a:rPr>
              <a:t>por causa do vendaval</a:t>
            </a:r>
            <a:r>
              <a:rPr lang="pt-PT" sz="2200" i="1" dirty="0"/>
              <a:t>.</a:t>
            </a:r>
          </a:p>
          <a:p>
            <a:pPr marL="271463" indent="-7938">
              <a:lnSpc>
                <a:spcPct val="150000"/>
              </a:lnSpc>
              <a:spcAft>
                <a:spcPts val="600"/>
              </a:spcAft>
            </a:pPr>
            <a:r>
              <a:rPr lang="pt-PT" sz="2200" i="1" dirty="0"/>
              <a:t> _______________________________________________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7071" y="4293096"/>
            <a:ext cx="729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A Sílvia, </a:t>
            </a:r>
            <a:r>
              <a:rPr lang="pt-PT" sz="2000" i="1" dirty="0">
                <a:solidFill>
                  <a:srgbClr val="A50021"/>
                </a:solidFill>
              </a:rPr>
              <a:t>por causa do vendaval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, recolheu a roupa.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098960" y="2975010"/>
            <a:ext cx="6875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 </a:t>
            </a:r>
            <a:r>
              <a:rPr lang="pt-PT" sz="2000" i="1" dirty="0">
                <a:solidFill>
                  <a:srgbClr val="A50021"/>
                </a:solidFill>
              </a:rPr>
              <a:t>Inesperadamente</a:t>
            </a:r>
            <a:r>
              <a:rPr lang="pt-PT" sz="2000" i="1" dirty="0">
                <a:solidFill>
                  <a:schemeClr val="bg2">
                    <a:lumMod val="25000"/>
                  </a:schemeClr>
                </a:solidFill>
              </a:rPr>
              <a:t>, um avião colorido surgiu no céu.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57859" y="2244060"/>
            <a:ext cx="766259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50000"/>
              </a:lnSpc>
              <a:spcBef>
                <a:spcPts val="800"/>
              </a:spcBef>
              <a:spcAft>
                <a:spcPts val="600"/>
              </a:spcAft>
            </a:pPr>
            <a:r>
              <a:rPr lang="pt-PT" sz="2200" b="1" dirty="0">
                <a:solidFill>
                  <a:srgbClr val="C00000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/>
              <a:t>Um avião colorido surgiu no céu </a:t>
            </a:r>
            <a:r>
              <a:rPr lang="pt-PT" sz="2200" i="1" dirty="0">
                <a:solidFill>
                  <a:srgbClr val="A50021"/>
                </a:solidFill>
              </a:rPr>
              <a:t>inesperadamente</a:t>
            </a:r>
            <a:r>
              <a:rPr lang="pt-PT" sz="2200" i="1" dirty="0"/>
              <a:t>. </a:t>
            </a:r>
          </a:p>
          <a:p>
            <a:pPr marL="271463" indent="-3175">
              <a:lnSpc>
                <a:spcPct val="150000"/>
              </a:lnSpc>
              <a:spcAft>
                <a:spcPts val="600"/>
              </a:spcAft>
            </a:pPr>
            <a:r>
              <a:rPr lang="pt-PT" sz="2200" i="1" dirty="0"/>
              <a:t>_________________________________________________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12678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16156</TotalTime>
  <Words>887</Words>
  <Application>Microsoft Office PowerPoint</Application>
  <PresentationFormat>Apresentação no Ecrã (4:3)</PresentationFormat>
  <Paragraphs>151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Atividades – trabalho individual</vt:lpstr>
      <vt:lpstr>Atividades – trabalho de pares</vt:lpstr>
      <vt:lpstr>Atividades – trabalho individual</vt:lpstr>
      <vt:lpstr>Atividades – trabalho coletivo</vt:lpstr>
      <vt:lpstr>Atividades – trabalho individual</vt:lpstr>
      <vt:lpstr>Atividades – trabalho individual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Dúvidas gramaticais frequentes</dc:title>
  <dc:creator>Fernanda Costa</dc:creator>
  <cp:lastModifiedBy>professor</cp:lastModifiedBy>
  <cp:revision>755</cp:revision>
  <cp:lastPrinted>2017-03-07T15:36:52Z</cp:lastPrinted>
  <dcterms:created xsi:type="dcterms:W3CDTF">2014-04-16T08:49:45Z</dcterms:created>
  <dcterms:modified xsi:type="dcterms:W3CDTF">2024-03-07T11:58:40Z</dcterms:modified>
</cp:coreProperties>
</file>