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73" r:id="rId2"/>
    <p:sldId id="375" r:id="rId3"/>
    <p:sldId id="378" r:id="rId4"/>
    <p:sldId id="377" r:id="rId5"/>
    <p:sldId id="379" r:id="rId6"/>
    <p:sldId id="380" r:id="rId7"/>
    <p:sldId id="381" r:id="rId8"/>
  </p:sldIdLst>
  <p:sldSz cx="9144000" cy="6858000" type="screen4x3"/>
  <p:notesSz cx="6718300" cy="98552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775F35"/>
    <a:srgbClr val="2B7589"/>
    <a:srgbClr val="947642"/>
    <a:srgbClr val="4F81BD"/>
    <a:srgbClr val="008000"/>
    <a:srgbClr val="880E37"/>
    <a:srgbClr val="00B050"/>
    <a:srgbClr val="FF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7" autoAdjust="0"/>
    <p:restoredTop sz="87864" autoAdjust="0"/>
  </p:normalViewPr>
  <p:slideViewPr>
    <p:cSldViewPr>
      <p:cViewPr varScale="1">
        <p:scale>
          <a:sx n="94" d="100"/>
          <a:sy n="94" d="100"/>
        </p:scale>
        <p:origin x="48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EAD4D-CBC6-4CBB-88D6-041FB9DB2352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EE859-0812-42E3-B875-CCBDCDBA55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342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6FE8D-4423-44E7-B3B5-D23A48CFD94C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C878F-3C3E-420C-94C5-E79B77E8AC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383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080F-B61C-4740-84FF-77B461345A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714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300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791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236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548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026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530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8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553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2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44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52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34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20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561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85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33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AB2A-926F-49A7-842D-CDB45BBE6E5F}" type="datetimeFigureOut">
              <a:rPr lang="pt-PT" smtClean="0"/>
              <a:t>30/01/2024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59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"/>
          <p:cNvSpPr txBox="1"/>
          <p:nvPr/>
        </p:nvSpPr>
        <p:spPr>
          <a:xfrm>
            <a:off x="6228184" y="6422656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bg1">
                    <a:lumMod val="65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</a:rPr>
              <a:t>, 6.º ano</a:t>
            </a:r>
            <a:endParaRPr lang="pt-PT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07704" y="2276872"/>
            <a:ext cx="5472608" cy="247760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sz="2000" dirty="0">
              <a:solidFill>
                <a:srgbClr val="008000"/>
              </a:solidFill>
            </a:endParaRPr>
          </a:p>
          <a:p>
            <a:pPr indent="261938">
              <a:spcBef>
                <a:spcPts val="600"/>
              </a:spcBef>
            </a:pPr>
            <a:endParaRPr lang="pt-PT" b="1" dirty="0">
              <a:solidFill>
                <a:srgbClr val="880E37"/>
              </a:solidFill>
            </a:endParaRPr>
          </a:p>
          <a:p>
            <a:pPr indent="261938">
              <a:spcBef>
                <a:spcPts val="600"/>
              </a:spcBef>
            </a:pPr>
            <a:r>
              <a:rPr lang="pt-PT" sz="3200" b="1" dirty="0">
                <a:solidFill>
                  <a:srgbClr val="880E37"/>
                </a:solidFill>
              </a:rPr>
              <a:t>Complemento</a:t>
            </a:r>
          </a:p>
          <a:p>
            <a:pPr indent="261938">
              <a:spcAft>
                <a:spcPts val="600"/>
              </a:spcAft>
            </a:pPr>
            <a:r>
              <a:rPr lang="pt-PT" sz="3200" b="1" dirty="0">
                <a:solidFill>
                  <a:srgbClr val="880E37"/>
                </a:solidFill>
              </a:rPr>
              <a:t>oblíquo</a:t>
            </a:r>
          </a:p>
          <a:p>
            <a:pPr indent="261938">
              <a:spcAft>
                <a:spcPts val="600"/>
              </a:spcAft>
            </a:pPr>
            <a:endParaRPr lang="pt-PT" b="1" dirty="0">
              <a:solidFill>
                <a:srgbClr val="880E37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PT" sz="1000" dirty="0">
              <a:solidFill>
                <a:srgbClr val="008000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4" r="43307"/>
          <a:stretch/>
        </p:blipFill>
        <p:spPr>
          <a:xfrm>
            <a:off x="3995936" y="-27384"/>
            <a:ext cx="5184576" cy="53722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23" y="6390115"/>
            <a:ext cx="966074" cy="2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8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0" y="-1920"/>
            <a:ext cx="9144000" cy="694616"/>
          </a:xfrm>
          <a:prstGeom prst="rect">
            <a:avLst/>
          </a:prstGeom>
          <a:solidFill>
            <a:srgbClr val="880E37"/>
          </a:solidFill>
          <a:ln>
            <a:solidFill>
              <a:srgbClr val="775F3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85725" algn="l"/>
            <a:r>
              <a:rPr lang="pt-PT" sz="2400" b="1" spc="300" dirty="0">
                <a:solidFill>
                  <a:srgbClr val="FFFFFF"/>
                </a:solidFill>
                <a:cs typeface="Calibri"/>
              </a:rPr>
              <a:t>Complemento oblíquo</a:t>
            </a:r>
            <a:endParaRPr lang="pt-PT" sz="2400" dirty="0">
              <a:solidFill>
                <a:srgbClr val="FFFFFF"/>
              </a:solidFill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28184" y="6422656"/>
            <a:ext cx="2781092" cy="338554"/>
            <a:chOff x="6228184" y="6422656"/>
            <a:chExt cx="2781092" cy="338554"/>
          </a:xfrm>
        </p:grpSpPr>
        <p:sp>
          <p:nvSpPr>
            <p:cNvPr id="18" name="CaixaDeTexto 1"/>
            <p:cNvSpPr txBox="1"/>
            <p:nvPr/>
          </p:nvSpPr>
          <p:spPr>
            <a:xfrm>
              <a:off x="6228184" y="6422656"/>
              <a:ext cx="199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Livro aberto</a:t>
              </a:r>
              <a:r>
                <a:rPr lang="pt-PT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6.º ano</a:t>
              </a:r>
              <a:endPara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0392" y="6443620"/>
              <a:ext cx="908884" cy="296627"/>
            </a:xfrm>
            <a:prstGeom prst="rect">
              <a:avLst/>
            </a:prstGeom>
          </p:spPr>
        </p:pic>
      </p:grpSp>
      <p:sp>
        <p:nvSpPr>
          <p:cNvPr id="8" name="CaixaDeTexto 7"/>
          <p:cNvSpPr txBox="1"/>
          <p:nvPr/>
        </p:nvSpPr>
        <p:spPr>
          <a:xfrm>
            <a:off x="308976" y="991809"/>
            <a:ext cx="6711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>
                <a:solidFill>
                  <a:srgbClr val="A50021"/>
                </a:solidFill>
                <a:sym typeface="Wingdings 3" panose="05040102010807070707" pitchFamily="18" charset="2"/>
              </a:rPr>
              <a:t></a:t>
            </a:r>
            <a:r>
              <a:rPr lang="pt-PT" sz="2100" dirty="0">
                <a:sym typeface="Wingdings 3" panose="05040102010807070707" pitchFamily="18" charset="2"/>
              </a:rPr>
              <a:t> </a:t>
            </a:r>
            <a:r>
              <a:rPr lang="pt-PT" sz="2100" dirty="0"/>
              <a:t>Observa o elemento destacado na frase seguinte: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751359" y="1600698"/>
            <a:ext cx="2965932" cy="43088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100" i="1" dirty="0"/>
              <a:t>A Rita gosta </a:t>
            </a:r>
            <a:r>
              <a:rPr lang="pt-PT" sz="2100" i="1" dirty="0">
                <a:solidFill>
                  <a:schemeClr val="accent6">
                    <a:lumMod val="75000"/>
                  </a:schemeClr>
                </a:solidFill>
              </a:rPr>
              <a:t>de tricô</a:t>
            </a:r>
            <a:r>
              <a:rPr lang="pt-PT" sz="2100" i="1" dirty="0"/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t="15058" r="56286" b="25482"/>
          <a:stretch/>
        </p:blipFill>
        <p:spPr>
          <a:xfrm>
            <a:off x="6657526" y="774390"/>
            <a:ext cx="2486474" cy="3230674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308975" y="2633777"/>
            <a:ext cx="7911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>
                <a:solidFill>
                  <a:srgbClr val="A50021"/>
                </a:solidFill>
                <a:sym typeface="Wingdings 3" panose="05040102010807070707" pitchFamily="18" charset="2"/>
              </a:rPr>
              <a:t></a:t>
            </a:r>
            <a:r>
              <a:rPr lang="pt-PT" sz="2100" dirty="0">
                <a:sym typeface="Wingdings 3" panose="05040102010807070707" pitchFamily="18" charset="2"/>
              </a:rPr>
              <a:t> </a:t>
            </a:r>
            <a:r>
              <a:rPr lang="pt-PT" sz="2100" dirty="0"/>
              <a:t>O elemento </a:t>
            </a:r>
            <a:r>
              <a:rPr lang="pt-PT" sz="2100" i="1" dirty="0">
                <a:solidFill>
                  <a:schemeClr val="accent6">
                    <a:lumMod val="75000"/>
                  </a:schemeClr>
                </a:solidFill>
              </a:rPr>
              <a:t>de tricô</a:t>
            </a:r>
            <a:r>
              <a:rPr lang="pt-PT" sz="2100" dirty="0"/>
              <a:t> não pode ser retirado da frase: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51359" y="3352562"/>
            <a:ext cx="2965932" cy="43088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100" dirty="0">
                <a:solidFill>
                  <a:schemeClr val="accent5"/>
                </a:solidFill>
              </a:rPr>
              <a:t>*</a:t>
            </a:r>
            <a:r>
              <a:rPr lang="pt-PT" sz="2100" i="1" dirty="0"/>
              <a:t>A Rita gosta.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322709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asterisco (</a:t>
            </a:r>
            <a:r>
              <a:rPr lang="pt-PT" dirty="0">
                <a:solidFill>
                  <a:srgbClr val="4F81BD"/>
                </a:solidFill>
              </a:rPr>
              <a:t>*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antes de uma frase assinala que a frase é agramatical, isto é, não respeita as regras gramaticais.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08974" y="4365104"/>
            <a:ext cx="4695074" cy="808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lnSpc>
                <a:spcPct val="114000"/>
              </a:lnSpc>
            </a:pPr>
            <a:r>
              <a:rPr lang="pt-PT" sz="2100" dirty="0">
                <a:solidFill>
                  <a:srgbClr val="A50021"/>
                </a:solidFill>
                <a:sym typeface="Wingdings 3" panose="05040102010807070707" pitchFamily="18" charset="2"/>
              </a:rPr>
              <a:t></a:t>
            </a:r>
            <a:r>
              <a:rPr lang="pt-PT" sz="2100" dirty="0">
                <a:sym typeface="Wingdings 3" panose="05040102010807070707" pitchFamily="18" charset="2"/>
              </a:rPr>
              <a:t> </a:t>
            </a:r>
            <a:r>
              <a:rPr lang="pt-PT" sz="2100" dirty="0"/>
              <a:t>De facto, o verbo </a:t>
            </a:r>
            <a:r>
              <a:rPr lang="pt-PT" sz="2100" i="1" dirty="0"/>
              <a:t>“gostar”</a:t>
            </a:r>
            <a:r>
              <a:rPr lang="pt-PT" sz="2100" dirty="0"/>
              <a:t> exige um elemento que lhe complete o sentido. 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39552" y="5085184"/>
            <a:ext cx="4752528" cy="82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t-PT" sz="2100" dirty="0"/>
              <a:t>Esse elemento desempenha a função sintática de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4809"/>
            <a:ext cx="2836681" cy="2281678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4978669" y="4879821"/>
            <a:ext cx="202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Complemento oblíquo</a:t>
            </a:r>
          </a:p>
        </p:txBody>
      </p:sp>
      <p:cxnSp>
        <p:nvCxnSpPr>
          <p:cNvPr id="35" name="Conexão curva 34"/>
          <p:cNvCxnSpPr/>
          <p:nvPr/>
        </p:nvCxnSpPr>
        <p:spPr>
          <a:xfrm>
            <a:off x="2051720" y="5733256"/>
            <a:ext cx="3312368" cy="195976"/>
          </a:xfrm>
          <a:prstGeom prst="curvedConnector3">
            <a:avLst>
              <a:gd name="adj1" fmla="val 50000"/>
            </a:avLst>
          </a:prstGeom>
          <a:ln w="19050">
            <a:solidFill>
              <a:srgbClr val="2B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7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/>
      <p:bldP spid="21" grpId="0" animBg="1"/>
      <p:bldP spid="3" grpId="0"/>
      <p:bldP spid="3" grpId="1"/>
      <p:bldP spid="2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0" y="-1920"/>
            <a:ext cx="9144000" cy="694616"/>
          </a:xfrm>
          <a:prstGeom prst="rect">
            <a:avLst/>
          </a:prstGeom>
          <a:solidFill>
            <a:srgbClr val="880E37"/>
          </a:solidFill>
          <a:ln>
            <a:solidFill>
              <a:srgbClr val="775F3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85725"/>
            <a:r>
              <a:rPr lang="pt-PT" sz="1800" b="1" spc="300" dirty="0">
                <a:solidFill>
                  <a:srgbClr val="FFFFFF"/>
                </a:solidFill>
                <a:cs typeface="Calibri"/>
              </a:rPr>
              <a:t>                                                              Complemento oblíquo</a:t>
            </a:r>
            <a:endParaRPr lang="pt-PT" sz="1800" dirty="0">
              <a:solidFill>
                <a:srgbClr val="FFFFFF"/>
              </a:solidFill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28184" y="6422656"/>
            <a:ext cx="2781092" cy="338554"/>
            <a:chOff x="6228184" y="6422656"/>
            <a:chExt cx="2781092" cy="338554"/>
          </a:xfrm>
        </p:grpSpPr>
        <p:sp>
          <p:nvSpPr>
            <p:cNvPr id="18" name="CaixaDeTexto 1"/>
            <p:cNvSpPr txBox="1"/>
            <p:nvPr/>
          </p:nvSpPr>
          <p:spPr>
            <a:xfrm>
              <a:off x="6228184" y="6422656"/>
              <a:ext cx="199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Livro aberto</a:t>
              </a:r>
              <a:r>
                <a:rPr lang="pt-PT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6.º ano</a:t>
              </a:r>
              <a:endPara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0392" y="6443620"/>
              <a:ext cx="908884" cy="296627"/>
            </a:xfrm>
            <a:prstGeom prst="rect">
              <a:avLst/>
            </a:prstGeom>
          </p:spPr>
        </p:pic>
      </p:grpSp>
      <p:sp>
        <p:nvSpPr>
          <p:cNvPr id="23" name="CaixaDeTexto 22"/>
          <p:cNvSpPr txBox="1"/>
          <p:nvPr/>
        </p:nvSpPr>
        <p:spPr>
          <a:xfrm>
            <a:off x="264186" y="908720"/>
            <a:ext cx="8700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pt-PT" sz="2100" dirty="0">
                <a:solidFill>
                  <a:srgbClr val="A50021"/>
                </a:solidFill>
                <a:sym typeface="Wingdings 3" panose="05040102010807070707" pitchFamily="18" charset="2"/>
              </a:rPr>
              <a:t></a:t>
            </a:r>
            <a:r>
              <a:rPr lang="pt-PT" sz="2100" dirty="0">
                <a:sym typeface="Wingdings 3" panose="05040102010807070707" pitchFamily="18" charset="2"/>
              </a:rPr>
              <a:t> </a:t>
            </a:r>
            <a:r>
              <a:rPr lang="pt-PT" sz="2100" dirty="0"/>
              <a:t>E o que distingue o </a:t>
            </a:r>
            <a:r>
              <a:rPr lang="pt-PT" sz="2100" b="1" dirty="0">
                <a:solidFill>
                  <a:srgbClr val="FF6600"/>
                </a:solidFill>
              </a:rPr>
              <a:t>complemento oblíquo</a:t>
            </a:r>
            <a:r>
              <a:rPr lang="pt-PT" sz="2100" dirty="0"/>
              <a:t> dos outros dois complementos que já conheces?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97005" y="1665102"/>
            <a:ext cx="8367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pt-PT" sz="2100" dirty="0">
                <a:solidFill>
                  <a:srgbClr val="A50021"/>
                </a:solidFill>
                <a:sym typeface="Wingdings" panose="05000000000000000000" pitchFamily="2" charset="2"/>
              </a:rPr>
              <a:t></a:t>
            </a:r>
            <a:r>
              <a:rPr lang="pt-PT" sz="2100" dirty="0">
                <a:sym typeface="Wingdings 3" panose="05040102010807070707" pitchFamily="18" charset="2"/>
              </a:rPr>
              <a:t> </a:t>
            </a:r>
            <a:r>
              <a:rPr lang="pt-PT" sz="2100" dirty="0"/>
              <a:t>Não pode ser substituído pelo pronome pessoal </a:t>
            </a:r>
            <a:r>
              <a:rPr lang="pt-PT" sz="2100" i="1" dirty="0"/>
              <a:t>o, a, os, as </a:t>
            </a:r>
            <a:r>
              <a:rPr lang="pt-PT" sz="2100" dirty="0"/>
              <a:t>(como o </a:t>
            </a:r>
            <a:r>
              <a:rPr lang="pt-PT" sz="2100" b="1" dirty="0"/>
              <a:t>complemento direto</a:t>
            </a:r>
            <a:r>
              <a:rPr lang="pt-PT" sz="2100" dirty="0"/>
              <a:t>):</a:t>
            </a:r>
            <a:r>
              <a:rPr lang="pt-PT" dirty="0"/>
              <a:t> </a:t>
            </a:r>
            <a:endParaRPr lang="pt-PT" sz="21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899592" y="2565484"/>
            <a:ext cx="2304256" cy="43088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100" dirty="0">
                <a:solidFill>
                  <a:schemeClr val="accent5"/>
                </a:solidFill>
              </a:rPr>
              <a:t>*</a:t>
            </a:r>
            <a:r>
              <a:rPr lang="pt-PT" sz="2100" i="1" dirty="0"/>
              <a:t>A Rita gosta-o.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99592" y="4136850"/>
            <a:ext cx="2304256" cy="43088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100" dirty="0">
                <a:solidFill>
                  <a:schemeClr val="accent5"/>
                </a:solidFill>
              </a:rPr>
              <a:t>*</a:t>
            </a:r>
            <a:r>
              <a:rPr lang="pt-PT" sz="2100" i="1" dirty="0"/>
              <a:t>A Rita gosta-lhe.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597005" y="3212976"/>
            <a:ext cx="8367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pt-PT" sz="2100" dirty="0">
                <a:solidFill>
                  <a:srgbClr val="A50021"/>
                </a:solidFill>
                <a:sym typeface="Wingdings" panose="05000000000000000000" pitchFamily="2" charset="2"/>
              </a:rPr>
              <a:t></a:t>
            </a:r>
            <a:r>
              <a:rPr lang="pt-PT" sz="2100" dirty="0">
                <a:sym typeface="Wingdings 3" panose="05040102010807070707" pitchFamily="18" charset="2"/>
              </a:rPr>
              <a:t> </a:t>
            </a:r>
            <a:r>
              <a:rPr lang="pt-PT" sz="2100" dirty="0"/>
              <a:t>Não pode ser substituído pelo pronome pessoal </a:t>
            </a:r>
            <a:r>
              <a:rPr lang="pt-PT" sz="2100" i="1" dirty="0"/>
              <a:t>lhe, lhes </a:t>
            </a:r>
            <a:r>
              <a:rPr lang="pt-PT" sz="2100" dirty="0"/>
              <a:t>(como o </a:t>
            </a:r>
            <a:r>
              <a:rPr lang="pt-PT" sz="2100" b="1" dirty="0"/>
              <a:t>complemento indireto</a:t>
            </a:r>
            <a:r>
              <a:rPr lang="pt-PT" sz="2100" dirty="0"/>
              <a:t>):</a:t>
            </a:r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t="15058" r="56286" b="25482"/>
          <a:stretch/>
        </p:blipFill>
        <p:spPr>
          <a:xfrm>
            <a:off x="7046190" y="3861047"/>
            <a:ext cx="2000431" cy="2599159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264186" y="4885710"/>
            <a:ext cx="67820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pt-PT" sz="2100" dirty="0">
                <a:solidFill>
                  <a:srgbClr val="A50021"/>
                </a:solidFill>
                <a:sym typeface="Wingdings 3" panose="05040102010807070707" pitchFamily="18" charset="2"/>
              </a:rPr>
              <a:t></a:t>
            </a:r>
            <a:r>
              <a:rPr lang="pt-PT" sz="2100" dirty="0">
                <a:sym typeface="Wingdings 3" panose="05040102010807070707" pitchFamily="18" charset="2"/>
              </a:rPr>
              <a:t> </a:t>
            </a:r>
            <a:r>
              <a:rPr lang="pt-PT" sz="2100" dirty="0"/>
              <a:t>O </a:t>
            </a:r>
            <a:r>
              <a:rPr lang="pt-PT" sz="2100" b="1" dirty="0">
                <a:solidFill>
                  <a:srgbClr val="FF6600"/>
                </a:solidFill>
              </a:rPr>
              <a:t>complemento oblíquo</a:t>
            </a:r>
            <a:r>
              <a:rPr lang="pt-PT" sz="2100" dirty="0"/>
              <a:t> faz parte do predicado: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659477" y="5737331"/>
            <a:ext cx="9139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pt-PT" sz="2100" i="1" dirty="0"/>
              <a:t>A Rita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597483" y="5493649"/>
            <a:ext cx="2398453" cy="87716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57188" indent="-357188"/>
            <a:endParaRPr lang="pt-PT" sz="1500" i="1" dirty="0"/>
          </a:p>
          <a:p>
            <a:pPr marL="357188" indent="-357188"/>
            <a:r>
              <a:rPr lang="pt-PT" sz="2100" i="1" dirty="0"/>
              <a:t>gosta </a:t>
            </a:r>
          </a:p>
          <a:p>
            <a:pPr marL="357188" indent="-357188"/>
            <a:endParaRPr lang="pt-PT" sz="15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439352" y="5704035"/>
            <a:ext cx="1283478" cy="415498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100" i="1" dirty="0">
                <a:solidFill>
                  <a:srgbClr val="FF6600"/>
                </a:solidFill>
              </a:rPr>
              <a:t>de tricô.</a:t>
            </a:r>
          </a:p>
        </p:txBody>
      </p:sp>
      <p:sp>
        <p:nvSpPr>
          <p:cNvPr id="4" name="Arco 3"/>
          <p:cNvSpPr/>
          <p:nvPr/>
        </p:nvSpPr>
        <p:spPr>
          <a:xfrm>
            <a:off x="3563888" y="6152831"/>
            <a:ext cx="849170" cy="45719"/>
          </a:xfrm>
          <a:prstGeom prst="arc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Arco 44"/>
          <p:cNvSpPr/>
          <p:nvPr/>
        </p:nvSpPr>
        <p:spPr>
          <a:xfrm rot="21214917">
            <a:off x="3081091" y="5734373"/>
            <a:ext cx="1320428" cy="177411"/>
          </a:xfrm>
          <a:prstGeom prst="arc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4413058" y="5517232"/>
            <a:ext cx="23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6600"/>
                </a:solidFill>
              </a:rPr>
              <a:t>complemento oblíquo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429512" y="5960914"/>
            <a:ext cx="23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>predicado</a:t>
            </a:r>
          </a:p>
        </p:txBody>
      </p:sp>
    </p:spTree>
    <p:extLst>
      <p:ext uri="{BB962C8B-B14F-4D97-AF65-F5344CB8AC3E}">
        <p14:creationId xmlns:p14="http://schemas.microsoft.com/office/powerpoint/2010/main" val="20883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28" grpId="0" animBg="1"/>
      <p:bldP spid="32" grpId="0"/>
      <p:bldP spid="40" grpId="0"/>
      <p:bldP spid="43" grpId="0"/>
      <p:bldP spid="44" grpId="0" animBg="1"/>
      <p:bldP spid="2" grpId="0" animBg="1"/>
      <p:bldP spid="4" grpId="0" animBg="1"/>
      <p:bldP spid="45" grpId="0" animBg="1"/>
      <p:bldP spid="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6" r="2588" b="5378"/>
          <a:stretch/>
        </p:blipFill>
        <p:spPr>
          <a:xfrm rot="19975677">
            <a:off x="6997508" y="1239803"/>
            <a:ext cx="1800200" cy="2748516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683566" y="2668214"/>
            <a:ext cx="6768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/>
              <a:t>Os meus irmãos mais velhos participaram na maratona. 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77231" y="805871"/>
            <a:ext cx="8587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1.</a:t>
            </a:r>
            <a:r>
              <a:rPr lang="pt-PT" sz="2200" dirty="0"/>
              <a:t> Identifica o </a:t>
            </a:r>
            <a:r>
              <a:rPr lang="pt-PT" sz="2200" b="1" dirty="0">
                <a:solidFill>
                  <a:srgbClr val="A50021"/>
                </a:solidFill>
              </a:rPr>
              <a:t>complemento oblíquo</a:t>
            </a:r>
            <a:r>
              <a:rPr lang="pt-PT" sz="2200" dirty="0"/>
              <a:t> em cada uma das frases seguintes.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i="1" dirty="0">
                <a:solidFill>
                  <a:schemeClr val="bg1"/>
                </a:solidFill>
              </a:rPr>
              <a:t> </a:t>
            </a:r>
            <a:r>
              <a:rPr lang="pt-PT" sz="2200" dirty="0">
                <a:solidFill>
                  <a:schemeClr val="bg1"/>
                </a:solidFill>
              </a:rPr>
              <a:t>– </a:t>
            </a:r>
            <a:r>
              <a:rPr lang="pt-PT" sz="2200" i="1" dirty="0">
                <a:solidFill>
                  <a:schemeClr val="bg1"/>
                </a:solidFill>
              </a:rPr>
              <a:t>trabalho individual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3570" y="1412776"/>
            <a:ext cx="6192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/>
              <a:t>Eu interesso-me por pássaros.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83568" y="2060848"/>
            <a:ext cx="6192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/>
              <a:t>A Inês desconfiou das palavras do Ivo.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83566" y="3319137"/>
            <a:ext cx="6192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i="1" dirty="0"/>
              <a:t>No sábado, ela encontrou-se com a tia Alice. </a:t>
            </a: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678067" y="3947680"/>
            <a:ext cx="6192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e.</a:t>
            </a:r>
            <a:r>
              <a:rPr lang="pt-PT" sz="2200" dirty="0"/>
              <a:t> </a:t>
            </a:r>
            <a:r>
              <a:rPr lang="pt-PT" sz="2200" i="1" dirty="0"/>
              <a:t>A caminho de casa, eles passaram pela farmácia. </a:t>
            </a:r>
          </a:p>
        </p:txBody>
      </p:sp>
      <p:cxnSp>
        <p:nvCxnSpPr>
          <p:cNvPr id="5" name="Conexão reta 4"/>
          <p:cNvCxnSpPr/>
          <p:nvPr/>
        </p:nvCxnSpPr>
        <p:spPr>
          <a:xfrm>
            <a:off x="2915816" y="1843663"/>
            <a:ext cx="1440160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26"/>
          <p:cNvCxnSpPr/>
          <p:nvPr/>
        </p:nvCxnSpPr>
        <p:spPr>
          <a:xfrm>
            <a:off x="3131840" y="2491735"/>
            <a:ext cx="2088232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27"/>
          <p:cNvCxnSpPr/>
          <p:nvPr/>
        </p:nvCxnSpPr>
        <p:spPr>
          <a:xfrm>
            <a:off x="5796133" y="3099101"/>
            <a:ext cx="1440160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/>
          <p:cNvCxnSpPr/>
          <p:nvPr/>
        </p:nvCxnSpPr>
        <p:spPr>
          <a:xfrm>
            <a:off x="4355974" y="3765573"/>
            <a:ext cx="1656184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/>
          <p:cNvCxnSpPr/>
          <p:nvPr/>
        </p:nvCxnSpPr>
        <p:spPr>
          <a:xfrm>
            <a:off x="4932042" y="4378567"/>
            <a:ext cx="1538646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683566" y="4582289"/>
            <a:ext cx="6768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f.</a:t>
            </a:r>
            <a:r>
              <a:rPr lang="pt-PT" sz="2200" dirty="0"/>
              <a:t> </a:t>
            </a:r>
            <a:r>
              <a:rPr lang="pt-PT" sz="2200" i="1" dirty="0"/>
              <a:t>A bicicleta embateu contra o portão da nossa casa. 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83565" y="5211670"/>
            <a:ext cx="7632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g.</a:t>
            </a:r>
            <a:r>
              <a:rPr lang="pt-PT" sz="2200" dirty="0"/>
              <a:t> </a:t>
            </a:r>
            <a:r>
              <a:rPr lang="pt-PT" sz="2200" i="1" dirty="0"/>
              <a:t>Toda a família regressou ao Brasil depois do casamento do Rui. 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683566" y="5878433"/>
            <a:ext cx="6192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h.</a:t>
            </a:r>
            <a:r>
              <a:rPr lang="pt-PT" sz="2200" dirty="0"/>
              <a:t> </a:t>
            </a:r>
            <a:r>
              <a:rPr lang="pt-PT" sz="2200" i="1" dirty="0"/>
              <a:t>O clube dispõe de ótimas instalações. </a:t>
            </a:r>
          </a:p>
        </p:txBody>
      </p:sp>
      <p:cxnSp>
        <p:nvCxnSpPr>
          <p:cNvPr id="38" name="Conexão reta 37"/>
          <p:cNvCxnSpPr/>
          <p:nvPr/>
        </p:nvCxnSpPr>
        <p:spPr>
          <a:xfrm>
            <a:off x="3275856" y="5013176"/>
            <a:ext cx="3384376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/>
          <p:cNvCxnSpPr/>
          <p:nvPr/>
        </p:nvCxnSpPr>
        <p:spPr>
          <a:xfrm>
            <a:off x="3851920" y="5642557"/>
            <a:ext cx="930605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/>
          <p:cNvCxnSpPr/>
          <p:nvPr/>
        </p:nvCxnSpPr>
        <p:spPr>
          <a:xfrm>
            <a:off x="2771800" y="6304848"/>
            <a:ext cx="2412268" cy="4472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5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77231" y="764704"/>
            <a:ext cx="8587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2.</a:t>
            </a:r>
            <a:r>
              <a:rPr lang="pt-PT" sz="2200" dirty="0"/>
              <a:t> Estabelece a correspondência entre os elementos da coluna </a:t>
            </a:r>
            <a:r>
              <a:rPr lang="pt-PT" sz="2200" b="1" dirty="0">
                <a:solidFill>
                  <a:srgbClr val="A50021"/>
                </a:solidFill>
              </a:rPr>
              <a:t>A</a:t>
            </a:r>
            <a:r>
              <a:rPr lang="pt-PT" sz="2200" dirty="0"/>
              <a:t> e os da coluna </a:t>
            </a:r>
            <a:r>
              <a:rPr lang="pt-PT" sz="2200" b="1" dirty="0">
                <a:solidFill>
                  <a:srgbClr val="A50021"/>
                </a:solidFill>
              </a:rPr>
              <a:t>B</a:t>
            </a:r>
            <a:r>
              <a:rPr lang="pt-PT" sz="2200" dirty="0"/>
              <a:t>, constituídos por </a:t>
            </a:r>
            <a:r>
              <a:rPr lang="pt-PT" sz="2200" b="1" dirty="0">
                <a:solidFill>
                  <a:srgbClr val="A50021"/>
                </a:solidFill>
              </a:rPr>
              <a:t>complementos oblíquos</a:t>
            </a:r>
            <a:r>
              <a:rPr lang="pt-PT" sz="2200" dirty="0"/>
              <a:t>, de modo a produzires frases completas corretas.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i="1" dirty="0">
                <a:solidFill>
                  <a:schemeClr val="bg1"/>
                </a:solidFill>
              </a:rPr>
              <a:t> </a:t>
            </a:r>
            <a:r>
              <a:rPr lang="pt-PT" sz="2200" dirty="0">
                <a:solidFill>
                  <a:schemeClr val="bg1"/>
                </a:solidFill>
              </a:rPr>
              <a:t>– </a:t>
            </a:r>
            <a:r>
              <a:rPr lang="pt-PT" sz="2200" i="1" dirty="0">
                <a:solidFill>
                  <a:schemeClr val="bg1"/>
                </a:solidFill>
              </a:rPr>
              <a:t>trabalho individual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37040"/>
              </p:ext>
            </p:extLst>
          </p:nvPr>
        </p:nvGraphicFramePr>
        <p:xfrm>
          <a:off x="757365" y="2111184"/>
          <a:ext cx="7847083" cy="397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712">
                <a:tc>
                  <a:txBody>
                    <a:bodyPr/>
                    <a:lstStyle/>
                    <a:p>
                      <a:pPr algn="ctr"/>
                      <a:r>
                        <a:rPr lang="pt-PT" sz="2200" dirty="0">
                          <a:solidFill>
                            <a:srgbClr val="A50021"/>
                          </a:solidFill>
                        </a:rPr>
                        <a:t>Coluna A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2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dirty="0">
                          <a:solidFill>
                            <a:srgbClr val="A50021"/>
                          </a:solidFill>
                        </a:rPr>
                        <a:t>Coluna B </a:t>
                      </a:r>
                      <a:r>
                        <a:rPr lang="pt-PT" sz="1800" b="0" dirty="0">
                          <a:solidFill>
                            <a:srgbClr val="A50021"/>
                          </a:solidFill>
                        </a:rPr>
                        <a:t>(</a:t>
                      </a:r>
                      <a:r>
                        <a:rPr lang="pt-PT" sz="1800" b="0" dirty="0" err="1">
                          <a:solidFill>
                            <a:srgbClr val="A50021"/>
                          </a:solidFill>
                        </a:rPr>
                        <a:t>compl</a:t>
                      </a:r>
                      <a:r>
                        <a:rPr lang="pt-PT" sz="1800" b="0" dirty="0">
                          <a:solidFill>
                            <a:srgbClr val="A50021"/>
                          </a:solidFill>
                        </a:rPr>
                        <a:t>.</a:t>
                      </a:r>
                      <a:r>
                        <a:rPr lang="pt-PT" sz="1800" b="0" baseline="0" dirty="0">
                          <a:solidFill>
                            <a:srgbClr val="A50021"/>
                          </a:solidFill>
                        </a:rPr>
                        <a:t> oblíquos)</a:t>
                      </a:r>
                      <a:endParaRPr lang="pt-PT" sz="1800" b="0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65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a.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baseline="0" dirty="0"/>
                        <a:t>A Sílvia discorda…</a:t>
                      </a:r>
                      <a:endParaRPr lang="pt-PT" sz="2100" b="1" baseline="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1.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baseline="0" dirty="0"/>
                        <a:t>em mim?</a:t>
                      </a:r>
                      <a:endParaRPr lang="pt-PT" sz="2100" b="1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b.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A turma aderiu…</a:t>
                      </a:r>
                      <a:endParaRPr lang="pt-PT" sz="2100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2.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baseline="0" dirty="0"/>
                        <a:t>com o meu apoio.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65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c.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Tu acreditas…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3.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baseline="0" dirty="0"/>
                        <a:t>da nossa opinião.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65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d.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Ó Rui, conta…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4.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baseline="0" dirty="0"/>
                        <a:t>na brincadeira.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65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e.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Logo, passarei…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5.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baseline="0" dirty="0"/>
                        <a:t>à proposta do Rui.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65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f.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Preocupo-me…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6.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baseline="0" dirty="0"/>
                        <a:t>com a tua saúde. 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65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g.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Ela só pensa…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7.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baseline="0" dirty="0"/>
                        <a:t>por tua casa.</a:t>
                      </a:r>
                      <a:endParaRPr lang="pt-PT" sz="2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3" name="Conexão reta 2"/>
          <p:cNvCxnSpPr/>
          <p:nvPr/>
        </p:nvCxnSpPr>
        <p:spPr>
          <a:xfrm>
            <a:off x="3923928" y="2780928"/>
            <a:ext cx="1512168" cy="936104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4"/>
          <p:cNvCxnSpPr/>
          <p:nvPr/>
        </p:nvCxnSpPr>
        <p:spPr>
          <a:xfrm>
            <a:off x="3923928" y="3284984"/>
            <a:ext cx="1512168" cy="144016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6"/>
          <p:cNvCxnSpPr/>
          <p:nvPr/>
        </p:nvCxnSpPr>
        <p:spPr>
          <a:xfrm flipV="1">
            <a:off x="3905573" y="2780928"/>
            <a:ext cx="1530523" cy="969662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/>
          <p:cNvCxnSpPr/>
          <p:nvPr/>
        </p:nvCxnSpPr>
        <p:spPr>
          <a:xfrm flipV="1">
            <a:off x="3905573" y="3284984"/>
            <a:ext cx="1530523" cy="1008112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/>
          <p:cNvCxnSpPr/>
          <p:nvPr/>
        </p:nvCxnSpPr>
        <p:spPr>
          <a:xfrm>
            <a:off x="3923928" y="4869160"/>
            <a:ext cx="1512168" cy="936104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/>
          <p:cNvCxnSpPr/>
          <p:nvPr/>
        </p:nvCxnSpPr>
        <p:spPr>
          <a:xfrm>
            <a:off x="3905573" y="5301208"/>
            <a:ext cx="1530523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ta 21"/>
          <p:cNvCxnSpPr/>
          <p:nvPr/>
        </p:nvCxnSpPr>
        <p:spPr>
          <a:xfrm flipV="1">
            <a:off x="3923928" y="4293096"/>
            <a:ext cx="1512168" cy="1512168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4" t="39394" r="39429"/>
          <a:stretch/>
        </p:blipFill>
        <p:spPr>
          <a:xfrm flipH="1">
            <a:off x="7122487" y="1156682"/>
            <a:ext cx="2021512" cy="220031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683568" y="2465191"/>
            <a:ext cx="6438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/>
              <a:t>Eles moraram ________________ durante um ano.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77230" y="917595"/>
            <a:ext cx="8587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3.</a:t>
            </a:r>
            <a:r>
              <a:rPr lang="pt-PT" sz="2200" dirty="0"/>
              <a:t> Completa cada frase abaixo com um </a:t>
            </a:r>
            <a:r>
              <a:rPr lang="pt-PT" sz="2200" b="1" dirty="0">
                <a:solidFill>
                  <a:srgbClr val="A50021"/>
                </a:solidFill>
              </a:rPr>
              <a:t>complemento oblíquo</a:t>
            </a:r>
            <a:r>
              <a:rPr lang="pt-PT" sz="2200" dirty="0"/>
              <a:t>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i="1" dirty="0">
                <a:solidFill>
                  <a:schemeClr val="bg1"/>
                </a:solidFill>
              </a:rPr>
              <a:t> </a:t>
            </a:r>
            <a:r>
              <a:rPr lang="pt-PT" sz="2200" dirty="0">
                <a:solidFill>
                  <a:schemeClr val="bg1"/>
                </a:solidFill>
              </a:rPr>
              <a:t>– </a:t>
            </a:r>
            <a:r>
              <a:rPr lang="pt-PT" sz="2200" i="1" dirty="0">
                <a:solidFill>
                  <a:schemeClr val="bg1"/>
                </a:solidFill>
              </a:rPr>
              <a:t>trabalho individual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3570" y="1412776"/>
            <a:ext cx="6438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/>
              <a:t>O Xavier não se lembra  _____________________.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764980" y="2452826"/>
            <a:ext cx="269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 </a:t>
            </a:r>
            <a:r>
              <a:rPr lang="pt-PT" sz="2000" i="1" dirty="0">
                <a:solidFill>
                  <a:srgbClr val="C00000"/>
                </a:solidFill>
              </a:rPr>
              <a:t>aqui</a:t>
            </a:r>
            <a:endParaRPr lang="pt-PT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83568" y="1934542"/>
            <a:ext cx="6438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/>
              <a:t>Ninguém se apercebeu ______________________.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83568" y="3005773"/>
            <a:ext cx="6438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i="1" dirty="0"/>
              <a:t>Eu confio _________________________________. 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840948" y="194877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 </a:t>
            </a:r>
            <a:r>
              <a:rPr lang="pt-PT" sz="2000" i="1" dirty="0">
                <a:solidFill>
                  <a:srgbClr val="C00000"/>
                </a:solidFill>
              </a:rPr>
              <a:t>do perigo</a:t>
            </a:r>
            <a:endParaRPr lang="pt-PT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851920" y="1414871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i="1" dirty="0"/>
              <a:t> </a:t>
            </a: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 </a:t>
            </a:r>
            <a:r>
              <a:rPr lang="pt-PT" sz="2000" i="1" dirty="0">
                <a:solidFill>
                  <a:srgbClr val="C00000"/>
                </a:solidFill>
              </a:rPr>
              <a:t>da data do teste</a:t>
            </a:r>
            <a:endParaRPr lang="pt-PT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2339752" y="3028890"/>
            <a:ext cx="262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 </a:t>
            </a:r>
            <a:r>
              <a:rPr lang="pt-PT" sz="2000" i="1" dirty="0">
                <a:solidFill>
                  <a:srgbClr val="C00000"/>
                </a:solidFill>
              </a:rPr>
              <a:t>na tua opinião</a:t>
            </a:r>
            <a:endParaRPr lang="pt-PT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377230" y="3811687"/>
            <a:ext cx="8587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4.</a:t>
            </a:r>
            <a:r>
              <a:rPr lang="pt-PT" sz="2200" dirty="0"/>
              <a:t> Nas frases seguintes, há </a:t>
            </a:r>
            <a:r>
              <a:rPr lang="pt-PT" sz="2200" b="1" dirty="0"/>
              <a:t>três</a:t>
            </a:r>
            <a:r>
              <a:rPr lang="pt-PT" sz="2200" dirty="0"/>
              <a:t> elementos que desempenham a função de </a:t>
            </a:r>
            <a:r>
              <a:rPr lang="pt-PT" sz="2200" b="1" dirty="0">
                <a:solidFill>
                  <a:srgbClr val="A50021"/>
                </a:solidFill>
              </a:rPr>
              <a:t>complemento oblíquo</a:t>
            </a:r>
            <a:r>
              <a:rPr lang="pt-PT" sz="2200" dirty="0"/>
              <a:t>. Sublinha-os.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55575" y="4758126"/>
            <a:ext cx="8208911" cy="1551194"/>
          </a:xfrm>
          <a:prstGeom prst="rect">
            <a:avLst/>
          </a:prstGeom>
          <a:solidFill>
            <a:schemeClr val="bg2"/>
          </a:solidFill>
          <a:ln w="28575">
            <a:solidFill>
              <a:srgbClr val="775F35"/>
            </a:solidFill>
            <a:prstDash val="sysDot"/>
          </a:ln>
        </p:spPr>
        <p:txBody>
          <a:bodyPr wrap="square" rtlCol="0">
            <a:spAutoFit/>
          </a:bodyPr>
          <a:lstStyle/>
          <a:p>
            <a:pPr indent="268288"/>
            <a:endParaRPr lang="pt-PT" sz="600" i="1" dirty="0"/>
          </a:p>
          <a:p>
            <a:pPr indent="268288">
              <a:lnSpc>
                <a:spcPct val="120000"/>
              </a:lnSpc>
            </a:pPr>
            <a:r>
              <a:rPr lang="pt-PT" sz="2200" i="1" dirty="0"/>
              <a:t>Neste ano, lemos a obra </a:t>
            </a:r>
            <a:r>
              <a:rPr lang="pt-PT" sz="2200" dirty="0"/>
              <a:t>Ulisses</a:t>
            </a:r>
            <a:r>
              <a:rPr lang="pt-PT" sz="2200" i="1" dirty="0"/>
              <a:t>. Todos</a:t>
            </a:r>
          </a:p>
          <a:p>
            <a:pPr>
              <a:lnSpc>
                <a:spcPct val="120000"/>
              </a:lnSpc>
            </a:pPr>
            <a:r>
              <a:rPr lang="pt-PT" sz="2200" i="1" dirty="0"/>
              <a:t>gostámos do livro. Hoje, vamos ao teatro </a:t>
            </a:r>
          </a:p>
          <a:p>
            <a:pPr>
              <a:lnSpc>
                <a:spcPct val="120000"/>
              </a:lnSpc>
            </a:pPr>
            <a:r>
              <a:rPr lang="pt-PT" sz="2200" i="1" dirty="0"/>
              <a:t>e assistiremos a uma adaptação da obra.</a:t>
            </a:r>
          </a:p>
          <a:p>
            <a:pPr>
              <a:lnSpc>
                <a:spcPct val="120000"/>
              </a:lnSpc>
            </a:pPr>
            <a:endParaRPr lang="pt-PT" sz="800" i="1" dirty="0"/>
          </a:p>
        </p:txBody>
      </p:sp>
      <p:cxnSp>
        <p:nvCxnSpPr>
          <p:cNvPr id="29" name="Conexão reta 28"/>
          <p:cNvCxnSpPr/>
          <p:nvPr/>
        </p:nvCxnSpPr>
        <p:spPr>
          <a:xfrm>
            <a:off x="1979712" y="5660425"/>
            <a:ext cx="858603" cy="823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22"/>
          <p:cNvCxnSpPr/>
          <p:nvPr/>
        </p:nvCxnSpPr>
        <p:spPr>
          <a:xfrm>
            <a:off x="4440352" y="5660425"/>
            <a:ext cx="1002619" cy="823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25"/>
          <p:cNvCxnSpPr/>
          <p:nvPr/>
        </p:nvCxnSpPr>
        <p:spPr>
          <a:xfrm flipV="1">
            <a:off x="2506416" y="6113778"/>
            <a:ext cx="2936555" cy="1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77060" r="40667" b="5292"/>
          <a:stretch/>
        </p:blipFill>
        <p:spPr>
          <a:xfrm>
            <a:off x="6084168" y="5033658"/>
            <a:ext cx="252028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8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5" grpId="0"/>
      <p:bldP spid="36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77231" y="764704"/>
            <a:ext cx="8587257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5.</a:t>
            </a:r>
            <a:r>
              <a:rPr lang="pt-PT" sz="2200" dirty="0"/>
              <a:t> Assinala a função sintática do elemento destacado em cada frase:</a:t>
            </a:r>
          </a:p>
          <a:p>
            <a:pPr marL="271463" indent="-7938">
              <a:spcBef>
                <a:spcPts val="300"/>
              </a:spcBef>
            </a:pPr>
            <a:r>
              <a:rPr lang="pt-PT" sz="2200" dirty="0"/>
              <a:t>c. direto (</a:t>
            </a:r>
            <a:r>
              <a:rPr lang="pt-PT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pt-PT" sz="2200" dirty="0"/>
              <a:t>), c. indireto (</a:t>
            </a:r>
            <a:r>
              <a:rPr lang="pt-PT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</a:t>
            </a:r>
            <a:r>
              <a:rPr lang="pt-PT" sz="2200" dirty="0"/>
              <a:t>) ou c. oblíquo (</a:t>
            </a:r>
            <a:r>
              <a:rPr lang="pt-PT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pt-PT" sz="2200" dirty="0"/>
              <a:t>).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i="1" dirty="0">
                <a:solidFill>
                  <a:schemeClr val="bg1"/>
                </a:solidFill>
              </a:rPr>
              <a:t> </a:t>
            </a:r>
            <a:r>
              <a:rPr lang="pt-PT" sz="2200" dirty="0">
                <a:solidFill>
                  <a:schemeClr val="bg1"/>
                </a:solidFill>
              </a:rPr>
              <a:t>– </a:t>
            </a:r>
            <a:r>
              <a:rPr lang="pt-PT" sz="2200" i="1" dirty="0">
                <a:solidFill>
                  <a:schemeClr val="bg1"/>
                </a:solidFill>
              </a:rPr>
              <a:t>trabalho individual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46138"/>
              </p:ext>
            </p:extLst>
          </p:nvPr>
        </p:nvGraphicFramePr>
        <p:xfrm>
          <a:off x="591182" y="1556792"/>
          <a:ext cx="8013267" cy="467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93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CD</a:t>
                      </a:r>
                      <a:endParaRPr lang="pt-PT" sz="2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</a:t>
                      </a:r>
                      <a:endParaRPr lang="pt-PT" sz="2200" dirty="0"/>
                    </a:p>
                  </a:txBody>
                  <a:tcPr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</a:t>
                      </a:r>
                      <a:endParaRPr lang="pt-PT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a.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baseline="0" dirty="0"/>
                        <a:t>Nas férias grandes, ele escreveu </a:t>
                      </a:r>
                      <a:r>
                        <a:rPr lang="pt-PT" sz="2100" b="1" i="1" baseline="0" dirty="0"/>
                        <a:t>aos amigos</a:t>
                      </a:r>
                      <a:r>
                        <a:rPr lang="pt-PT" sz="2100" b="0" i="1" baseline="0" dirty="0"/>
                        <a:t>.</a:t>
                      </a:r>
                      <a:endParaRPr lang="pt-PT" sz="2100" b="1" baseline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b.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Ele ocupa-se </a:t>
                      </a:r>
                      <a:r>
                        <a:rPr lang="pt-PT" sz="2100" b="1" i="1" dirty="0"/>
                        <a:t>das crianças </a:t>
                      </a:r>
                      <a:r>
                        <a:rPr lang="pt-PT" sz="2100" b="0" i="1" dirty="0"/>
                        <a:t>durante a manhã.</a:t>
                      </a:r>
                      <a:endParaRPr lang="pt-PT" sz="2100" b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c.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O Vítor concorreu </a:t>
                      </a:r>
                      <a:r>
                        <a:rPr lang="pt-PT" sz="2100" b="1" i="1" dirty="0"/>
                        <a:t>a esse emprego</a:t>
                      </a:r>
                      <a:r>
                        <a:rPr lang="pt-PT" sz="2100" b="0" i="1" dirty="0"/>
                        <a:t>. 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d.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A Simone aprendeu </a:t>
                      </a:r>
                      <a:r>
                        <a:rPr lang="pt-PT" sz="2100" b="1" i="1" dirty="0"/>
                        <a:t>a letra da canção</a:t>
                      </a:r>
                      <a:r>
                        <a:rPr lang="pt-PT" sz="2100" b="0" i="1" dirty="0"/>
                        <a:t>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e.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O tio</a:t>
                      </a:r>
                      <a:r>
                        <a:rPr lang="pt-PT" sz="2100" b="0" i="1" baseline="0" dirty="0"/>
                        <a:t> do Rui ofereceu-</a:t>
                      </a:r>
                      <a:r>
                        <a:rPr lang="pt-PT" sz="2100" b="1" i="1" baseline="0" dirty="0"/>
                        <a:t>lhe</a:t>
                      </a:r>
                      <a:r>
                        <a:rPr lang="pt-PT" sz="2100" b="0" i="1" baseline="0" dirty="0"/>
                        <a:t> um novo jogo.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f.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O cãozinho aproximou-se </a:t>
                      </a:r>
                      <a:r>
                        <a:rPr lang="pt-PT" sz="2100" b="1" i="1" dirty="0"/>
                        <a:t>das crianças</a:t>
                      </a:r>
                      <a:r>
                        <a:rPr lang="pt-PT" sz="2100" b="0" i="1" dirty="0"/>
                        <a:t>, no recreio.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g.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Os empregados arrumaram </a:t>
                      </a:r>
                      <a:r>
                        <a:rPr lang="pt-PT" sz="2100" b="1" i="1" dirty="0"/>
                        <a:t>a sala</a:t>
                      </a:r>
                      <a:r>
                        <a:rPr lang="pt-PT" sz="2100" b="0" i="1" dirty="0"/>
                        <a:t> rapidamente.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h.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Os meus amigos vivem </a:t>
                      </a:r>
                      <a:r>
                        <a:rPr lang="pt-PT" sz="2100" b="1" i="1" dirty="0"/>
                        <a:t>muito longe</a:t>
                      </a:r>
                      <a:r>
                        <a:rPr lang="pt-PT" sz="2100" b="0" i="1" dirty="0"/>
                        <a:t>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i.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O António competirá </a:t>
                      </a:r>
                      <a:r>
                        <a:rPr lang="pt-PT" sz="2100" b="1" i="1" dirty="0"/>
                        <a:t>com grandes atletas</a:t>
                      </a:r>
                      <a:r>
                        <a:rPr lang="pt-PT" sz="2100" b="0" i="1" dirty="0"/>
                        <a:t>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7452320" y="2062009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028384" y="2494840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031509" y="2990404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864277" y="3473497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452319" y="3896472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8088362" y="4367769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880694" y="4854379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075722" y="5301960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087752" y="5824804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175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16739</TotalTime>
  <Words>701</Words>
  <Application>Microsoft Office PowerPoint</Application>
  <PresentationFormat>Apresentação no Ecrã (4:3)</PresentationFormat>
  <Paragraphs>107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Atividades – trabalho individual</vt:lpstr>
      <vt:lpstr>Atividades – trabalho individual</vt:lpstr>
      <vt:lpstr>Atividades – trabalho individual</vt:lpstr>
      <vt:lpstr>Atividades – trabalho individual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Dúvidas gramaticais frequentes</dc:title>
  <dc:creator>Fernanda Costa</dc:creator>
  <cp:lastModifiedBy>professor</cp:lastModifiedBy>
  <cp:revision>783</cp:revision>
  <cp:lastPrinted>2016-12-09T09:14:36Z</cp:lastPrinted>
  <dcterms:created xsi:type="dcterms:W3CDTF">2014-04-16T08:49:45Z</dcterms:created>
  <dcterms:modified xsi:type="dcterms:W3CDTF">2024-01-30T13:12:30Z</dcterms:modified>
</cp:coreProperties>
</file>