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C9"/>
    <a:srgbClr val="FFFFCC"/>
    <a:srgbClr val="66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6364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0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9512" y="66425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Estes  conteúdos não podem ser reproduzidos, copiados, alterados ou partilhados, no todo ou em parte, sem a autorização escrita da Raiz Editora.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6849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70875-E729-438F-AD64-DA10B3256A5A}" type="datetimeFigureOut">
              <a:rPr lang="pt-PT" smtClean="0"/>
              <a:t>05-09-2017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C85B3-BB92-4040-8F52-E774985663B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71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05-09-2017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834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696" y="172269"/>
            <a:ext cx="6192688" cy="808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5340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5" y="116632"/>
            <a:ext cx="675793" cy="82799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79512" y="6381328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Ciência viva</a:t>
            </a:r>
            <a:r>
              <a:rPr lang="pt-PT" sz="800" b="1" baseline="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/ 6.º ano </a:t>
            </a:r>
            <a:endParaRPr lang="pt-PT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Raiz Editora, 2017.</a:t>
            </a:r>
            <a:r>
              <a:rPr 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os direitos reservados. 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" y="44624"/>
            <a:ext cx="2125072" cy="9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8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96C83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5555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60000"/>
              <a:lumOff val="4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-3246" y="2924944"/>
            <a:ext cx="9144000" cy="1109985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pt-PT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n-ea"/>
                <a:cs typeface="+mj-cs"/>
              </a:rPr>
              <a:t>FOTOSSÍNTESE</a:t>
            </a:r>
          </a:p>
        </p:txBody>
      </p:sp>
    </p:spTree>
    <p:extLst>
      <p:ext uri="{BB962C8B-B14F-4D97-AF65-F5344CB8AC3E}">
        <p14:creationId xmlns:p14="http://schemas.microsoft.com/office/powerpoint/2010/main" val="106179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6997" y="188640"/>
            <a:ext cx="7631427" cy="792088"/>
          </a:xfr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z="40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+mj-cs"/>
              </a:rPr>
              <a:t>Fotossíntese</a:t>
            </a:r>
          </a:p>
        </p:txBody>
      </p:sp>
      <p:sp>
        <p:nvSpPr>
          <p:cNvPr id="5" name="Rectângulo 4"/>
          <p:cNvSpPr/>
          <p:nvPr/>
        </p:nvSpPr>
        <p:spPr>
          <a:xfrm>
            <a:off x="215775" y="908720"/>
            <a:ext cx="8681024" cy="1323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t-PT" sz="200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As plantas conseguem produzir o seu próprio alimento e por isso são designadas seres vivos </a:t>
            </a:r>
            <a:r>
              <a:rPr lang="pt-PT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produtores</a:t>
            </a:r>
            <a:r>
              <a:rPr lang="pt-PT" sz="2000" b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ou </a:t>
            </a:r>
            <a:r>
              <a:rPr lang="pt-PT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autotróficos</a:t>
            </a:r>
            <a:r>
              <a:rPr lang="pt-PT" sz="200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. Elas têm a capacidade de transformar a matéria mineral em matéria orgânica e é esta que constitui o seu alimento.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40531" y="1880451"/>
            <a:ext cx="5003469" cy="4822110"/>
            <a:chOff x="4140531" y="1880451"/>
            <a:chExt cx="5003469" cy="48221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6865" t="5900" r="27163" b="10941"/>
            <a:stretch/>
          </p:blipFill>
          <p:spPr>
            <a:xfrm>
              <a:off x="4140531" y="1950033"/>
              <a:ext cx="4203708" cy="4752528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7919864" y="1880451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/>
                <a:t>Oxigénio e água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775" y="2253297"/>
            <a:ext cx="8874901" cy="4127658"/>
            <a:chOff x="215775" y="2253297"/>
            <a:chExt cx="8874901" cy="4127658"/>
          </a:xfrm>
        </p:grpSpPr>
        <p:sp>
          <p:nvSpPr>
            <p:cNvPr id="7" name="Rectangle 6"/>
            <p:cNvSpPr/>
            <p:nvPr/>
          </p:nvSpPr>
          <p:spPr>
            <a:xfrm>
              <a:off x="235317" y="2253297"/>
              <a:ext cx="3852169" cy="84826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t-PT" sz="1400" dirty="0"/>
                <a:t>A </a:t>
              </a:r>
              <a:r>
                <a:rPr lang="pt-PT" sz="1400" b="1" dirty="0">
                  <a:solidFill>
                    <a:srgbClr val="FFC000"/>
                  </a:solidFill>
                </a:rPr>
                <a:t>luz do Sol </a:t>
              </a:r>
              <a:r>
                <a:rPr lang="pt-PT" sz="1400" dirty="0"/>
                <a:t>é absorvida pela </a:t>
              </a:r>
              <a:r>
                <a:rPr lang="pt-PT" sz="1400" b="1" dirty="0">
                  <a:solidFill>
                    <a:srgbClr val="00B050"/>
                  </a:solidFill>
                </a:rPr>
                <a:t>clorofila</a:t>
              </a:r>
              <a:r>
                <a:rPr lang="pt-PT" sz="1400" dirty="0"/>
                <a:t>,  presente principalmente nas folhas, e fornece energia que a planta necessita para produzir alimento. 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775" y="3821614"/>
              <a:ext cx="3852169" cy="6457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t-PT" sz="1400" dirty="0"/>
                <a:t>As </a:t>
              </a:r>
              <a:r>
                <a:rPr lang="pt-PT" sz="1400" b="1" dirty="0">
                  <a:solidFill>
                    <a:srgbClr val="00B050"/>
                  </a:solidFill>
                </a:rPr>
                <a:t>folhas</a:t>
              </a:r>
              <a:r>
                <a:rPr lang="pt-PT" sz="1400" dirty="0"/>
                <a:t> recebem o dióxido de carbono e libertam o oxigénio e o vapor de água.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775" y="5455227"/>
              <a:ext cx="3852169" cy="805016"/>
            </a:xfrm>
            <a:prstGeom prst="rect">
              <a:avLst/>
            </a:prstGeom>
            <a:solidFill>
              <a:srgbClr val="FFE4C9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pt-PT" sz="1400" dirty="0"/>
                <a:t>As</a:t>
              </a:r>
              <a:r>
                <a:rPr lang="pt-PT" sz="1400" b="1" dirty="0">
                  <a:solidFill>
                    <a:schemeClr val="bg2">
                      <a:lumMod val="25000"/>
                    </a:schemeClr>
                  </a:solidFill>
                </a:rPr>
                <a:t> raízes  </a:t>
              </a:r>
              <a:r>
                <a:rPr lang="pt-PT" sz="1400" dirty="0"/>
                <a:t>absorvem do solo a água com os sais minerais dissolvidos.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6540" y="4324199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/>
                <a:t>Dióxido de carbono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5976" y="5857735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bg2"/>
                  </a:solidFill>
                </a:rPr>
                <a:t>Água e sais minerais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69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21447" y="1210346"/>
            <a:ext cx="3621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/>
              <a:t>Para que produzam a matéria orgânica as plantas necessitam de </a:t>
            </a:r>
            <a:r>
              <a:rPr lang="pt-PT" sz="2000" b="1" dirty="0">
                <a:solidFill>
                  <a:srgbClr val="FFC000"/>
                </a:solidFill>
              </a:rPr>
              <a:t>energia solar</a:t>
            </a:r>
            <a:r>
              <a:rPr lang="pt-PT" sz="2000" dirty="0"/>
              <a:t>, </a:t>
            </a:r>
            <a:r>
              <a:rPr lang="pt-PT" sz="2000" b="1" dirty="0">
                <a:solidFill>
                  <a:srgbClr val="00B050"/>
                </a:solidFill>
              </a:rPr>
              <a:t>dióxido de carbono</a:t>
            </a:r>
            <a:r>
              <a:rPr lang="pt-PT" dirty="0"/>
              <a:t>, </a:t>
            </a:r>
            <a:r>
              <a:rPr lang="pt-PT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água</a:t>
            </a:r>
            <a:r>
              <a:rPr lang="pt-PT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PT" dirty="0"/>
              <a:t>e </a:t>
            </a:r>
            <a:r>
              <a:rPr lang="pt-PT" sz="2000" b="1" dirty="0">
                <a:solidFill>
                  <a:srgbClr val="66CCFF"/>
                </a:solidFill>
              </a:rPr>
              <a:t>sais minerais</a:t>
            </a:r>
            <a:r>
              <a:rPr lang="pt-PT" dirty="0"/>
              <a:t>. </a:t>
            </a:r>
          </a:p>
        </p:txBody>
      </p:sp>
      <p:sp>
        <p:nvSpPr>
          <p:cNvPr id="11" name="Oval 10"/>
          <p:cNvSpPr/>
          <p:nvPr/>
        </p:nvSpPr>
        <p:spPr>
          <a:xfrm>
            <a:off x="5470466" y="3861048"/>
            <a:ext cx="3133982" cy="2856428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t-PT" sz="1600" b="1" dirty="0">
                <a:solidFill>
                  <a:schemeClr val="lt1"/>
                </a:solidFill>
              </a:rPr>
              <a:t>Ao processo de trocas gasosas que ocorrem nas plantas dá-se o nome de </a:t>
            </a:r>
            <a:r>
              <a:rPr lang="pt-PT" sz="2000" b="1" dirty="0">
                <a:solidFill>
                  <a:srgbClr val="FF0000"/>
                </a:solidFill>
              </a:rPr>
              <a:t>fotossíntese</a:t>
            </a:r>
            <a:r>
              <a:rPr lang="pt-PT" sz="1600" b="1" dirty="0">
                <a:solidFill>
                  <a:schemeClr val="lt1"/>
                </a:solidFill>
              </a:rPr>
              <a:t>. 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756997" y="188640"/>
            <a:ext cx="7631427" cy="792088"/>
          </a:xfr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z="40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+mj-cs"/>
              </a:rPr>
              <a:t>Fotossíntese</a:t>
            </a:r>
          </a:p>
        </p:txBody>
      </p:sp>
      <p:pic>
        <p:nvPicPr>
          <p:cNvPr id="1026" name="Picture 2" descr="Resultado de imagem para tr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1754">
            <a:off x="7840" y="1716627"/>
            <a:ext cx="4807565" cy="3205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uz desen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060"/>
            <a:ext cx="2226660" cy="22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setas desenho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66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662">
            <a:off x="1692049" y="4473997"/>
            <a:ext cx="1439144" cy="8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m para setas desenho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66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3334">
            <a:off x="3666702" y="2464096"/>
            <a:ext cx="1439144" cy="8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sultado de imagem para setas desenho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3334">
            <a:off x="3777038" y="3052430"/>
            <a:ext cx="1439144" cy="8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esultado de imagem para setas desenho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3334">
            <a:off x="3561663" y="1268375"/>
            <a:ext cx="1439144" cy="8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35093" y="5456757"/>
            <a:ext cx="342629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/>
              <a:t>A principal matéria orgânica produzida é a </a:t>
            </a:r>
            <a:r>
              <a:rPr lang="pt-PT" sz="2000" b="1" dirty="0">
                <a:solidFill>
                  <a:srgbClr val="FF66CC"/>
                </a:solidFill>
              </a:rPr>
              <a:t>glicose</a:t>
            </a:r>
            <a:r>
              <a:rPr lang="pt-P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650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erweed, Célula Vege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1" y="1556792"/>
            <a:ext cx="4800533" cy="4320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148064" y="2369929"/>
            <a:ext cx="3600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/>
              <a:t>Nas células das folhas existem </a:t>
            </a:r>
            <a:r>
              <a:rPr lang="pt-PT" sz="2000" b="1" dirty="0">
                <a:solidFill>
                  <a:srgbClr val="00B050"/>
                </a:solidFill>
              </a:rPr>
              <a:t>cloroplastos</a:t>
            </a:r>
            <a:r>
              <a:rPr lang="pt-PT" dirty="0"/>
              <a:t>, onde se encontra a </a:t>
            </a:r>
            <a:r>
              <a:rPr lang="pt-PT" sz="2000" b="1" dirty="0">
                <a:solidFill>
                  <a:srgbClr val="FFC000"/>
                </a:solidFill>
              </a:rPr>
              <a:t>clorofila</a:t>
            </a:r>
            <a:r>
              <a:rPr lang="pt-PT" dirty="0"/>
              <a:t>, um pigmento verde que tem a capacidade de absorver a luz do Sol. 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971600" y="116632"/>
            <a:ext cx="7631112" cy="792162"/>
          </a:xfr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z="40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+mj-cs"/>
              </a:rPr>
              <a:t>Fotossíntese</a:t>
            </a:r>
          </a:p>
        </p:txBody>
      </p:sp>
    </p:spTree>
    <p:extLst>
      <p:ext uri="{BB962C8B-B14F-4D97-AF65-F5344CB8AC3E}">
        <p14:creationId xmlns:p14="http://schemas.microsoft.com/office/powerpoint/2010/main" val="66442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31427" cy="792088"/>
          </a:xfr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+mj-cs"/>
              </a:rPr>
              <a:t>Clica nas respostas corretas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44D8BB-6C96-4DCF-963F-8D554564F5AE}"/>
              </a:ext>
            </a:extLst>
          </p:cNvPr>
          <p:cNvGrpSpPr/>
          <p:nvPr/>
        </p:nvGrpSpPr>
        <p:grpSpPr>
          <a:xfrm>
            <a:off x="609873" y="1115508"/>
            <a:ext cx="7554980" cy="2413884"/>
            <a:chOff x="609873" y="1115508"/>
            <a:chExt cx="7554980" cy="2413884"/>
          </a:xfrm>
        </p:grpSpPr>
        <p:sp>
          <p:nvSpPr>
            <p:cNvPr id="7" name="Rectângulo 4">
              <a:extLst>
                <a:ext uri="{FF2B5EF4-FFF2-40B4-BE49-F238E27FC236}">
                  <a16:creationId xmlns:a16="http://schemas.microsoft.com/office/drawing/2014/main" id="{36F6E2EE-7A28-4AC6-989F-4DDA0E2DD94B}"/>
                </a:ext>
              </a:extLst>
            </p:cNvPr>
            <p:cNvSpPr/>
            <p:nvPr/>
          </p:nvSpPr>
          <p:spPr>
            <a:xfrm>
              <a:off x="613282" y="1115508"/>
              <a:ext cx="7551571" cy="89156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  <a:buFont typeface="Arial" pitchFamily="34" charset="0"/>
                <a:buNone/>
              </a:pPr>
              <a:r>
                <a:rPr lang="pt-PT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Seres autotróficos</a:t>
              </a:r>
            </a:p>
            <a:p>
              <a:pPr algn="just">
                <a:lnSpc>
                  <a:spcPct val="150000"/>
                </a:lnSpc>
                <a:buFont typeface="Arial" pitchFamily="34" charset="0"/>
                <a:buNone/>
              </a:pPr>
              <a:endParaRPr lang="pt-PT" sz="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a.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2" action="ppaction://hlinksldjump"/>
                </a:rPr>
                <a:t>alimentam-se de outros animais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6" name="Rectângulo 4">
              <a:extLst>
                <a:ext uri="{FF2B5EF4-FFF2-40B4-BE49-F238E27FC236}">
                  <a16:creationId xmlns:a16="http://schemas.microsoft.com/office/drawing/2014/main" id="{878B87FF-4993-4649-97A8-156EB5A8FB3B}"/>
                </a:ext>
              </a:extLst>
            </p:cNvPr>
            <p:cNvSpPr/>
            <p:nvPr/>
          </p:nvSpPr>
          <p:spPr>
            <a:xfrm>
              <a:off x="613282" y="2000144"/>
              <a:ext cx="7551571" cy="49567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3" action="ppaction://hlinksldjump"/>
                </a:rPr>
                <a:t>alimentam-se outras plantas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8" name="Rectângulo 4">
              <a:extLst>
                <a:ext uri="{FF2B5EF4-FFF2-40B4-BE49-F238E27FC236}">
                  <a16:creationId xmlns:a16="http://schemas.microsoft.com/office/drawing/2014/main" id="{D36A3712-A19B-4A84-95AA-C4CD60501710}"/>
                </a:ext>
              </a:extLst>
            </p:cNvPr>
            <p:cNvSpPr/>
            <p:nvPr/>
          </p:nvSpPr>
          <p:spPr>
            <a:xfrm>
              <a:off x="609873" y="2495816"/>
              <a:ext cx="7551571" cy="48290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2" action="ppaction://hlinksldjump"/>
                </a:rPr>
                <a:t>são, por exemplo, os carvalhos e os cogumelos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9" name="Rectângulo 4">
              <a:extLst>
                <a:ext uri="{FF2B5EF4-FFF2-40B4-BE49-F238E27FC236}">
                  <a16:creationId xmlns:a16="http://schemas.microsoft.com/office/drawing/2014/main" id="{F1347F3D-E230-4522-A006-735EED58453C}"/>
                </a:ext>
              </a:extLst>
            </p:cNvPr>
            <p:cNvSpPr/>
            <p:nvPr/>
          </p:nvSpPr>
          <p:spPr>
            <a:xfrm>
              <a:off x="610585" y="2978480"/>
              <a:ext cx="7551571" cy="55091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3" action="ppaction://hlinksldjump"/>
                </a:rPr>
                <a:t>produzem o seu alimento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42A375C-8538-4120-8671-C3318111DFB9}"/>
              </a:ext>
            </a:extLst>
          </p:cNvPr>
          <p:cNvGrpSpPr/>
          <p:nvPr/>
        </p:nvGrpSpPr>
        <p:grpSpPr>
          <a:xfrm>
            <a:off x="612252" y="3861048"/>
            <a:ext cx="4391085" cy="2467164"/>
            <a:chOff x="612252" y="3861048"/>
            <a:chExt cx="4391085" cy="2467164"/>
          </a:xfrm>
        </p:grpSpPr>
        <p:sp>
          <p:nvSpPr>
            <p:cNvPr id="26" name="Rectângulo 4"/>
            <p:cNvSpPr/>
            <p:nvPr/>
          </p:nvSpPr>
          <p:spPr>
            <a:xfrm>
              <a:off x="613282" y="3861048"/>
              <a:ext cx="4390055" cy="93610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  <a:buFont typeface="Arial" pitchFamily="34" charset="0"/>
                <a:buNone/>
              </a:pP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Pela </a:t>
              </a:r>
              <a:r>
                <a:rPr lang="pt-PT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fotossíntese</a:t>
              </a:r>
              <a:r>
                <a:rPr lang="pt-PT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as plantas</a:t>
              </a:r>
              <a:endParaRPr lang="pt-PT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  <a:buFont typeface="Arial" pitchFamily="34" charset="0"/>
                <a:buNone/>
              </a:pPr>
              <a:endParaRPr lang="pt-PT" sz="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a.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2" action="ppaction://hlinksldjump"/>
                </a:rPr>
                <a:t>produzem dióxido de carbono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0" name="Rectângulo 4">
              <a:extLst>
                <a:ext uri="{FF2B5EF4-FFF2-40B4-BE49-F238E27FC236}">
                  <a16:creationId xmlns:a16="http://schemas.microsoft.com/office/drawing/2014/main" id="{1197846F-9C03-483E-9EC9-7E6C8EACB391}"/>
                </a:ext>
              </a:extLst>
            </p:cNvPr>
            <p:cNvSpPr/>
            <p:nvPr/>
          </p:nvSpPr>
          <p:spPr>
            <a:xfrm>
              <a:off x="612252" y="5801612"/>
              <a:ext cx="4390055" cy="5266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2" action="ppaction://hlinksldjump"/>
                </a:rPr>
                <a:t>produzem matéria mineral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1" name="Rectângulo 4">
              <a:extLst>
                <a:ext uri="{FF2B5EF4-FFF2-40B4-BE49-F238E27FC236}">
                  <a16:creationId xmlns:a16="http://schemas.microsoft.com/office/drawing/2014/main" id="{BA5E137C-6825-44BE-A653-9095B463BED6}"/>
                </a:ext>
              </a:extLst>
            </p:cNvPr>
            <p:cNvSpPr/>
            <p:nvPr/>
          </p:nvSpPr>
          <p:spPr>
            <a:xfrm>
              <a:off x="612252" y="5311056"/>
              <a:ext cx="4390055" cy="48624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2" action="ppaction://hlinksldjump"/>
                </a:rPr>
                <a:t>produzem luz solar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2" name="Rectângulo 4">
              <a:extLst>
                <a:ext uri="{FF2B5EF4-FFF2-40B4-BE49-F238E27FC236}">
                  <a16:creationId xmlns:a16="http://schemas.microsoft.com/office/drawing/2014/main" id="{1198CD61-07B1-47FD-B82B-961937D798C8}"/>
                </a:ext>
              </a:extLst>
            </p:cNvPr>
            <p:cNvSpPr/>
            <p:nvPr/>
          </p:nvSpPr>
          <p:spPr>
            <a:xfrm>
              <a:off x="612252" y="4797152"/>
              <a:ext cx="4390055" cy="51390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3" action="ppaction://hlinksldjump"/>
                </a:rPr>
                <a:t>produzem matéria orgânica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406753-C537-4BC0-BEB8-159D631F5D0F}"/>
              </a:ext>
            </a:extLst>
          </p:cNvPr>
          <p:cNvGrpSpPr/>
          <p:nvPr/>
        </p:nvGrpSpPr>
        <p:grpSpPr>
          <a:xfrm>
            <a:off x="5413329" y="3842775"/>
            <a:ext cx="2152695" cy="2464794"/>
            <a:chOff x="5413329" y="3824303"/>
            <a:chExt cx="2152695" cy="2464794"/>
          </a:xfrm>
        </p:grpSpPr>
        <p:sp>
          <p:nvSpPr>
            <p:cNvPr id="5" name="Rectângulo 4">
              <a:extLst>
                <a:ext uri="{FF2B5EF4-FFF2-40B4-BE49-F238E27FC236}">
                  <a16:creationId xmlns:a16="http://schemas.microsoft.com/office/drawing/2014/main" id="{B8F16940-39BD-4CA0-A858-BEA1EEB2F650}"/>
                </a:ext>
              </a:extLst>
            </p:cNvPr>
            <p:cNvSpPr/>
            <p:nvPr/>
          </p:nvSpPr>
          <p:spPr>
            <a:xfrm>
              <a:off x="5413331" y="3824303"/>
              <a:ext cx="2152693" cy="1027826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  <a:buFont typeface="Arial" pitchFamily="34" charset="0"/>
                <a:buNone/>
              </a:pP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A </a:t>
              </a:r>
              <a:r>
                <a:rPr lang="pt-PT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glicose</a:t>
              </a:r>
            </a:p>
            <a:p>
              <a:pPr algn="just">
                <a:lnSpc>
                  <a:spcPct val="150000"/>
                </a:lnSpc>
                <a:buFont typeface="Arial" pitchFamily="34" charset="0"/>
                <a:buNone/>
              </a:pPr>
              <a:endParaRPr lang="pt-PT" sz="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a.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2" action="ppaction://hlinksldjump"/>
                </a:rPr>
                <a:t>é uma proteína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4" name="Rectângulo 4">
              <a:extLst>
                <a:ext uri="{FF2B5EF4-FFF2-40B4-BE49-F238E27FC236}">
                  <a16:creationId xmlns:a16="http://schemas.microsoft.com/office/drawing/2014/main" id="{6D5C2E48-99DD-4681-B119-C30D5BCEB54A}"/>
                </a:ext>
              </a:extLst>
            </p:cNvPr>
            <p:cNvSpPr/>
            <p:nvPr/>
          </p:nvSpPr>
          <p:spPr>
            <a:xfrm>
              <a:off x="5413330" y="4838406"/>
              <a:ext cx="2152693" cy="502026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2" action="ppaction://hlinksldjump"/>
                </a:rPr>
                <a:t>é um sal mineral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5" name="Rectângulo 4">
              <a:extLst>
                <a:ext uri="{FF2B5EF4-FFF2-40B4-BE49-F238E27FC236}">
                  <a16:creationId xmlns:a16="http://schemas.microsoft.com/office/drawing/2014/main" id="{56CA8434-F26F-4A8C-AE36-BA0CE1C96F45}"/>
                </a:ext>
              </a:extLst>
            </p:cNvPr>
            <p:cNvSpPr/>
            <p:nvPr/>
          </p:nvSpPr>
          <p:spPr>
            <a:xfrm>
              <a:off x="5413329" y="5796983"/>
              <a:ext cx="2152693" cy="49211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d.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3" action="ppaction://hlinksldjump"/>
                </a:rPr>
                <a:t>é um pigmento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6" name="Rectângulo 4">
              <a:extLst>
                <a:ext uri="{FF2B5EF4-FFF2-40B4-BE49-F238E27FC236}">
                  <a16:creationId xmlns:a16="http://schemas.microsoft.com/office/drawing/2014/main" id="{5522AEDD-E397-4478-9BA3-D72D18E8069A}"/>
                </a:ext>
              </a:extLst>
            </p:cNvPr>
            <p:cNvSpPr/>
            <p:nvPr/>
          </p:nvSpPr>
          <p:spPr>
            <a:xfrm>
              <a:off x="5413330" y="5340432"/>
              <a:ext cx="2152693" cy="45812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PT" sz="1600" b="1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  <a:hlinkClick r:id="rId3" action="ppaction://hlinksldjump"/>
                </a:rPr>
                <a:t>é um açúcar</a:t>
              </a:r>
              <a:r>
                <a:rPr lang="pt-PT" sz="1600" dirty="0">
                  <a:solidFill>
                    <a:srgbClr val="555555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0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771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200000" cy="4680000"/>
          </a:xfr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pt-PT" sz="3600" b="1" dirty="0">
                <a:solidFill>
                  <a:schemeClr val="accent6">
                    <a:lumMod val="50000"/>
                  </a:schemeClr>
                </a:solidFill>
              </a:rPr>
              <a:t>Errado </a:t>
            </a:r>
            <a:r>
              <a:rPr lang="pt-PT" sz="48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</a:t>
            </a:r>
            <a:endParaRPr lang="pt-PT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PT" sz="6000" b="1" dirty="0">
                <a:solidFill>
                  <a:schemeClr val="accent6">
                    <a:lumMod val="50000"/>
                  </a:schemeClr>
                </a:solidFill>
              </a:rPr>
              <a:t>Tenta outra vez</a:t>
            </a:r>
            <a:r>
              <a:rPr lang="pt-PT" sz="4800" b="1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6509" y="5863883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(clica </a:t>
            </a:r>
            <a:r>
              <a:rPr lang="pt-PT" b="1" dirty="0">
                <a:solidFill>
                  <a:schemeClr val="accent6">
                    <a:lumMod val="50000"/>
                  </a:schemeClr>
                </a:solidFill>
                <a:hlinkClick r:id="rId2" action="ppaction://hlinksldjump"/>
              </a:rPr>
              <a:t>aqui</a:t>
            </a: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 para voltares à questão)</a:t>
            </a:r>
          </a:p>
        </p:txBody>
      </p:sp>
    </p:spTree>
    <p:extLst>
      <p:ext uri="{BB962C8B-B14F-4D97-AF65-F5344CB8AC3E}">
        <p14:creationId xmlns:p14="http://schemas.microsoft.com/office/powerpoint/2010/main" val="171206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7554" y="1125314"/>
            <a:ext cx="7200900" cy="467995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t-PT" sz="4400" b="1" dirty="0">
                <a:solidFill>
                  <a:schemeClr val="accent6">
                    <a:lumMod val="75000"/>
                  </a:schemeClr>
                </a:solidFill>
              </a:rPr>
              <a:t>Parabéns! </a:t>
            </a:r>
          </a:p>
          <a:p>
            <a:pPr marL="0" indent="0" algn="ctr">
              <a:buNone/>
            </a:pPr>
            <a:r>
              <a:rPr lang="pt-PT" sz="6600" b="1" dirty="0">
                <a:solidFill>
                  <a:schemeClr val="accent6">
                    <a:lumMod val="75000"/>
                  </a:schemeClr>
                </a:solidFill>
              </a:rPr>
              <a:t>Acertaste</a:t>
            </a:r>
            <a:r>
              <a:rPr lang="pt-PT" sz="4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66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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752" y="58679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(clica </a:t>
            </a:r>
            <a:r>
              <a:rPr lang="pt-PT" b="1" dirty="0">
                <a:solidFill>
                  <a:schemeClr val="accent6">
                    <a:lumMod val="50000"/>
                  </a:schemeClr>
                </a:solidFill>
                <a:hlinkClick r:id="rId2" action="ppaction://hlinksldjump"/>
              </a:rPr>
              <a:t>aqui</a:t>
            </a:r>
            <a:r>
              <a:rPr lang="pt-PT" b="1" dirty="0">
                <a:solidFill>
                  <a:schemeClr val="accent6">
                    <a:lumMod val="50000"/>
                  </a:schemeClr>
                </a:solidFill>
              </a:rPr>
              <a:t> para voltares à questão)</a:t>
            </a:r>
          </a:p>
        </p:txBody>
      </p:sp>
    </p:spTree>
    <p:extLst>
      <p:ext uri="{BB962C8B-B14F-4D97-AF65-F5344CB8AC3E}">
        <p14:creationId xmlns:p14="http://schemas.microsoft.com/office/powerpoint/2010/main" val="16873991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aiz">
      <a:dk1>
        <a:srgbClr val="555555"/>
      </a:dk1>
      <a:lt1>
        <a:srgbClr val="555555"/>
      </a:lt1>
      <a:dk2>
        <a:srgbClr val="FFFFFF"/>
      </a:dk2>
      <a:lt2>
        <a:srgbClr val="FFFFFF"/>
      </a:lt2>
      <a:accent1>
        <a:srgbClr val="96C832"/>
      </a:accent1>
      <a:accent2>
        <a:srgbClr val="7F7F7F"/>
      </a:accent2>
      <a:accent3>
        <a:srgbClr val="92D050"/>
      </a:accent3>
      <a:accent4>
        <a:srgbClr val="96C832"/>
      </a:accent4>
      <a:accent5>
        <a:srgbClr val="7F7F7F"/>
      </a:accent5>
      <a:accent6>
        <a:srgbClr val="555555"/>
      </a:accent6>
      <a:hlink>
        <a:srgbClr val="96C832"/>
      </a:hlink>
      <a:folHlink>
        <a:srgbClr val="555555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304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1_Office Theme</vt:lpstr>
      <vt:lpstr>FOTOSSÍNTESE</vt:lpstr>
      <vt:lpstr>Fotossíntese</vt:lpstr>
      <vt:lpstr>Fotossíntese</vt:lpstr>
      <vt:lpstr>Fotossíntese</vt:lpstr>
      <vt:lpstr>Clica nas respostas corretas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FOTOSSÍNTESE</dc:title>
  <dc:creator>Alexandra</dc:creator>
  <cp:lastModifiedBy>Joana Fernandes Gomes</cp:lastModifiedBy>
  <cp:revision>21</cp:revision>
  <dcterms:created xsi:type="dcterms:W3CDTF">2017-07-16T14:06:25Z</dcterms:created>
  <dcterms:modified xsi:type="dcterms:W3CDTF">2017-09-05T08:37:54Z</dcterms:modified>
</cp:coreProperties>
</file>