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8C87C-0F1F-464A-B586-68AA2B8C8ADE}" type="datetimeFigureOut">
              <a:rPr lang="pt-PT" smtClean="0"/>
              <a:t>24-07-2017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AF28E-16C1-49DF-95B9-77D293D0D65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247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AF28E-16C1-49DF-95B9-77D293D0D651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55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6046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9512" y="66425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Estes  conteúdos não podem ser reproduzidos, copiados, alterados ou partilhados, no todo ou em parte, sem a autorização escrita da Raiz Editora.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4967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70875-E729-438F-AD64-DA10B3256A5A}" type="datetimeFigureOut">
              <a:rPr lang="pt-PT" smtClean="0"/>
              <a:t>24-07-2017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197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24-07-2017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91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172269"/>
            <a:ext cx="6192688" cy="808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5340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695" y="116632"/>
            <a:ext cx="675793" cy="82799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79512" y="638132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Ciência viva</a:t>
            </a:r>
            <a:r>
              <a:rPr lang="pt-PT" sz="800" b="1" baseline="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/ 6.º ano </a:t>
            </a:r>
            <a:endParaRPr lang="pt-PT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 Raiz Editora, 2017.</a:t>
            </a:r>
            <a:r>
              <a:rPr lang="en-US" sz="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os direitos reservados. </a:t>
            </a:r>
            <a:endParaRPr lang="en-US" sz="8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" y="44624"/>
            <a:ext cx="2125072" cy="97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96C8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5555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470025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P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n-ea"/>
                <a:cs typeface="+mj-cs"/>
              </a:rPr>
              <a:t>Reservas alimentares nas plantas</a:t>
            </a:r>
          </a:p>
        </p:txBody>
      </p:sp>
    </p:spTree>
    <p:extLst>
      <p:ext uri="{BB962C8B-B14F-4D97-AF65-F5344CB8AC3E}">
        <p14:creationId xmlns:p14="http://schemas.microsoft.com/office/powerpoint/2010/main" val="305261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3608" y="131150"/>
            <a:ext cx="7631427" cy="792088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4000" b="1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Reservas alimentares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7504" y="1179909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/>
              <a:t>Quando a quantidade de alimento produzida pelas plantas é superior às suas necessidades, ela é acumulada como </a:t>
            </a:r>
            <a:r>
              <a:rPr lang="pt-PT" sz="2000" b="1" dirty="0">
                <a:solidFill>
                  <a:srgbClr val="FF0000"/>
                </a:solidFill>
              </a:rPr>
              <a:t>substâncias de reserva alimentar</a:t>
            </a:r>
            <a:r>
              <a:rPr lang="pt-PT" dirty="0"/>
              <a:t>.   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A acumulação de substâncias de reserva pode ainda acontecer para:    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4849996"/>
            <a:ext cx="312549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pt-PT" sz="1400" dirty="0">
                <a:solidFill>
                  <a:schemeClr val="tx1"/>
                </a:solidFill>
              </a:rPr>
              <a:t>Atrair animais que consomem frutos e assim ajudam na dispersão.   </a:t>
            </a:r>
          </a:p>
        </p:txBody>
      </p:sp>
      <p:pic>
        <p:nvPicPr>
          <p:cNvPr id="2052" name="Picture 4" descr="Morango, Frutas, Vermelho, Do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72" y="2689731"/>
            <a:ext cx="3151473" cy="210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6189652" y="5942052"/>
            <a:ext cx="2974603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pt-PT" sz="1400" dirty="0">
                <a:solidFill>
                  <a:schemeClr val="tx1"/>
                </a:solidFill>
              </a:rPr>
              <a:t>Na fase de embrião, quando a planta não consegue produzir o seu alimento. </a:t>
            </a:r>
          </a:p>
        </p:txBody>
      </p:sp>
      <p:pic>
        <p:nvPicPr>
          <p:cNvPr id="2054" name="Picture 6" descr="Sementes De Bordo, Madeira, Queda, Bord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89652" y="3842349"/>
            <a:ext cx="2963564" cy="210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3030991" y="5498068"/>
            <a:ext cx="325316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pt-PT" sz="1400" dirty="0">
                <a:solidFill>
                  <a:schemeClr val="tx1"/>
                </a:solidFill>
              </a:rPr>
              <a:t>Para atrair os agentes polinizadores às flores. </a:t>
            </a:r>
          </a:p>
        </p:txBody>
      </p:sp>
      <p:pic>
        <p:nvPicPr>
          <p:cNvPr id="2056" name="Picture 8" descr="Citrino, Flor De Laranjeira, Flor, Limã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38766"/>
            <a:ext cx="3149552" cy="209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73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28700" y="5096003"/>
            <a:ext cx="4661330" cy="13391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just">
              <a:lnSpc>
                <a:spcPct val="16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PT" sz="20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As substâncias de reserva das plantas são muito importantes para o Homem e animais, pois através delas obtém os nutrientes.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4139952" y="980728"/>
            <a:ext cx="4723539" cy="12876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just">
              <a:lnSpc>
                <a:spcPct val="16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PT" sz="20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pt-PT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reservas alimentares  </a:t>
            </a:r>
            <a:r>
              <a:rPr lang="pt-PT" sz="20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são utilizadas quando as condições do meio são desfavoráveis à realização de fotossíntese. </a:t>
            </a:r>
          </a:p>
        </p:txBody>
      </p:sp>
      <p:pic>
        <p:nvPicPr>
          <p:cNvPr id="4" name="Picture 2" descr="Árvore, Flor, Inverno, Céu, Ne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44" y="1090593"/>
            <a:ext cx="3750781" cy="2466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6" name="Picture 4" descr="Produtos Hortícolas, Cesto De Vegeta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68" y="2502523"/>
            <a:ext cx="3795438" cy="26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Salada, Frescos, Vegeta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8238"/>
            <a:ext cx="3787435" cy="252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4000" b="1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Reservas alimentares</a:t>
            </a:r>
          </a:p>
        </p:txBody>
      </p:sp>
    </p:spTree>
    <p:extLst>
      <p:ext uri="{BB962C8B-B14F-4D97-AF65-F5344CB8AC3E}">
        <p14:creationId xmlns:p14="http://schemas.microsoft.com/office/powerpoint/2010/main" val="129245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gricultura, Cenouras, Close Up, Cozin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09" y="1469368"/>
            <a:ext cx="364004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 rot="20895413">
            <a:off x="420809" y="1527422"/>
            <a:ext cx="1626583" cy="673582"/>
          </a:xfrm>
          <a:prstGeom prst="ellipse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chemeClr val="accent6">
                    <a:lumMod val="75000"/>
                  </a:schemeClr>
                </a:solidFill>
              </a:rPr>
              <a:t>Nas raízes</a:t>
            </a:r>
          </a:p>
        </p:txBody>
      </p:sp>
      <p:pic>
        <p:nvPicPr>
          <p:cNvPr id="4100" name="Picture 4" descr="Planta, Folha, Folhas, Ver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00" y="1414867"/>
            <a:ext cx="3780419" cy="270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arolo, Alimentos, Vegetais, De Mil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5" y="3829206"/>
            <a:ext cx="3780419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Batata, Produtos Hortícolas, Prim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5" y="3946053"/>
            <a:ext cx="3640043" cy="242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 rot="20895413">
            <a:off x="6872260" y="3069305"/>
            <a:ext cx="1626583" cy="673582"/>
          </a:xfrm>
          <a:prstGeom prst="ellipse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chemeClr val="accent6">
                    <a:lumMod val="75000"/>
                  </a:schemeClr>
                </a:solidFill>
              </a:rPr>
              <a:t>Nas folhas</a:t>
            </a:r>
          </a:p>
        </p:txBody>
      </p:sp>
      <p:sp>
        <p:nvSpPr>
          <p:cNvPr id="11" name="Oval 10"/>
          <p:cNvSpPr/>
          <p:nvPr/>
        </p:nvSpPr>
        <p:spPr>
          <a:xfrm rot="20895413">
            <a:off x="420809" y="3844676"/>
            <a:ext cx="1626583" cy="673582"/>
          </a:xfrm>
          <a:prstGeom prst="ellipse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chemeClr val="accent6">
                    <a:lumMod val="75000"/>
                  </a:schemeClr>
                </a:solidFill>
              </a:rPr>
              <a:t>Nos caules</a:t>
            </a:r>
          </a:p>
        </p:txBody>
      </p:sp>
      <p:sp>
        <p:nvSpPr>
          <p:cNvPr id="12" name="Oval 11"/>
          <p:cNvSpPr/>
          <p:nvPr/>
        </p:nvSpPr>
        <p:spPr>
          <a:xfrm rot="20895413">
            <a:off x="7287818" y="5730263"/>
            <a:ext cx="1626583" cy="673582"/>
          </a:xfrm>
          <a:prstGeom prst="ellipse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chemeClr val="accent6">
                    <a:lumMod val="75000"/>
                  </a:schemeClr>
                </a:solidFill>
              </a:rPr>
              <a:t>Nas sementes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96376" y="863223"/>
            <a:ext cx="85520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/>
              <a:t>A acumulação de substâncias de reserva acontece:    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043608" y="131150"/>
            <a:ext cx="7631427" cy="792088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4000" b="1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Órgãos de reserva</a:t>
            </a:r>
          </a:p>
        </p:txBody>
      </p:sp>
    </p:spTree>
    <p:extLst>
      <p:ext uri="{BB962C8B-B14F-4D97-AF65-F5344CB8AC3E}">
        <p14:creationId xmlns:p14="http://schemas.microsoft.com/office/powerpoint/2010/main" val="210278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astanhas, Outono, Frutos Se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52736"/>
            <a:ext cx="3560065" cy="2373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Frutas, Cesta De Frutas, Uvas, Saudáv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53" y="1052736"/>
            <a:ext cx="3499139" cy="233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20895413">
            <a:off x="881063" y="1028272"/>
            <a:ext cx="1626583" cy="673582"/>
          </a:xfrm>
          <a:prstGeom prst="ellipse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chemeClr val="accent6">
                    <a:lumMod val="75000"/>
                  </a:schemeClr>
                </a:solidFill>
              </a:rPr>
              <a:t>Nos frutos</a:t>
            </a:r>
          </a:p>
        </p:txBody>
      </p:sp>
      <p:pic>
        <p:nvPicPr>
          <p:cNvPr id="5128" name="Picture 8" descr="Couve Flor, Produtos Hortícola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47635" y="3568436"/>
            <a:ext cx="3500454" cy="264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 rot="21022760">
            <a:off x="4587547" y="3576339"/>
            <a:ext cx="2120390" cy="904296"/>
          </a:xfrm>
          <a:prstGeom prst="ellipse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solidFill>
                  <a:schemeClr val="accent6">
                    <a:lumMod val="75000"/>
                  </a:schemeClr>
                </a:solidFill>
              </a:rPr>
              <a:t>Nas inflorescências </a:t>
            </a:r>
          </a:p>
        </p:txBody>
      </p:sp>
      <p:pic>
        <p:nvPicPr>
          <p:cNvPr id="5126" name="Picture 6" descr="Azeitonas, Frutas, Mediterrâneo, Natura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56" y="3568436"/>
            <a:ext cx="3526435" cy="264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043608" y="131150"/>
            <a:ext cx="7631427" cy="7920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96C83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PT" sz="4000" b="1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Órgãos de reserva</a:t>
            </a:r>
            <a:endParaRPr lang="pt-PT" sz="4000" b="1" dirty="0">
              <a:ln w="1905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23486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aiz">
      <a:dk1>
        <a:srgbClr val="555555"/>
      </a:dk1>
      <a:lt1>
        <a:srgbClr val="555555"/>
      </a:lt1>
      <a:dk2>
        <a:srgbClr val="FFFFFF"/>
      </a:dk2>
      <a:lt2>
        <a:srgbClr val="FFFFFF"/>
      </a:lt2>
      <a:accent1>
        <a:srgbClr val="96C832"/>
      </a:accent1>
      <a:accent2>
        <a:srgbClr val="7F7F7F"/>
      </a:accent2>
      <a:accent3>
        <a:srgbClr val="92D050"/>
      </a:accent3>
      <a:accent4>
        <a:srgbClr val="96C832"/>
      </a:accent4>
      <a:accent5>
        <a:srgbClr val="7F7F7F"/>
      </a:accent5>
      <a:accent6>
        <a:srgbClr val="555555"/>
      </a:accent6>
      <a:hlink>
        <a:srgbClr val="96C832"/>
      </a:hlink>
      <a:folHlink>
        <a:srgbClr val="555555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142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Reservas alimentares nas plantas</vt:lpstr>
      <vt:lpstr>Reservas alimentares</vt:lpstr>
      <vt:lpstr>Reservas alimentares</vt:lpstr>
      <vt:lpstr>Órgãos de reserva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RESERVAS ALIMENTARES NAS PLANTAS</dc:title>
  <dc:creator>Alexandra</dc:creator>
  <cp:lastModifiedBy>Joana Fernandes Gomes</cp:lastModifiedBy>
  <cp:revision>12</cp:revision>
  <dcterms:created xsi:type="dcterms:W3CDTF">2017-07-16T17:12:39Z</dcterms:created>
  <dcterms:modified xsi:type="dcterms:W3CDTF">2017-07-24T16:15:53Z</dcterms:modified>
</cp:coreProperties>
</file>