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555555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pt-P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3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776090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947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79512" y="664255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Estes  conteúdos não podem ser reproduzidos, copiados, alterados ou partilhados, no todo ou em parte, sem a autorização escrita da Raiz Editora.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444458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270875-E729-438F-AD64-DA10B3256A5A}" type="datetimeFigureOut">
              <a:rPr lang="pt-PT" smtClean="0"/>
              <a:t>07/04/2024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5271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07/04/2024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40288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35696" y="172269"/>
            <a:ext cx="6192688" cy="8084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pt-P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75340"/>
            <a:ext cx="8229600" cy="4493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pt-PT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88695" y="116632"/>
            <a:ext cx="675793" cy="827998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179512" y="638132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800" b="1" dirty="0">
                <a:solidFill>
                  <a:srgbClr val="555555"/>
                </a:solidFill>
                <a:latin typeface="Arial" pitchFamily="34" charset="0"/>
                <a:cs typeface="Arial" pitchFamily="34" charset="0"/>
              </a:rPr>
              <a:t>Ciência viva</a:t>
            </a:r>
            <a:r>
              <a:rPr lang="pt-PT" sz="800" b="1" baseline="0" dirty="0">
                <a:solidFill>
                  <a:srgbClr val="555555"/>
                </a:solidFill>
                <a:latin typeface="Arial" pitchFamily="34" charset="0"/>
                <a:cs typeface="Arial" pitchFamily="34" charset="0"/>
              </a:rPr>
              <a:t>/ 6.º ano </a:t>
            </a:r>
            <a:endParaRPr lang="pt-PT" sz="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t-PT" sz="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© Raiz Editora, 2017.</a:t>
            </a:r>
            <a:r>
              <a:rPr lang="en-US" sz="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PT" sz="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Todos os direitos reservados. </a:t>
            </a:r>
            <a:endParaRPr lang="en-US" sz="800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664" y="44624"/>
            <a:ext cx="2125072" cy="971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793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96C83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555555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3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4">
              <a:lumMod val="60000"/>
              <a:lumOff val="40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4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-3246" y="2564904"/>
            <a:ext cx="9144000" cy="1470025"/>
          </a:xfr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pt-PT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+mj-lt"/>
                <a:ea typeface="+mn-ea"/>
                <a:cs typeface="+mj-cs"/>
              </a:rPr>
              <a:t>Respiração celular nas plantas</a:t>
            </a:r>
          </a:p>
        </p:txBody>
      </p:sp>
    </p:spTree>
    <p:extLst>
      <p:ext uri="{BB962C8B-B14F-4D97-AF65-F5344CB8AC3E}">
        <p14:creationId xmlns:p14="http://schemas.microsoft.com/office/powerpoint/2010/main" val="1225454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23528" y="980728"/>
            <a:ext cx="8568952" cy="1015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indent="0" algn="just">
              <a:spcBef>
                <a:spcPct val="20000"/>
              </a:spcBef>
              <a:buFont typeface="Arial" pitchFamily="34" charset="0"/>
              <a:buNone/>
              <a:defRPr sz="2000">
                <a:solidFill>
                  <a:srgbClr val="555555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latin typeface="Arial" pitchFamily="34" charset="0"/>
                <a:cs typeface="Arial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>
              <a:lnSpc>
                <a:spcPct val="160000"/>
              </a:lnSpc>
            </a:pPr>
            <a:r>
              <a:rPr lang="pt-PT" sz="1400" dirty="0"/>
              <a:t>As plantas, tal como os outros seres vivos, também respiram. Por isso, durante a </a:t>
            </a:r>
            <a:r>
              <a:rPr lang="pt-PT" sz="1800" b="1" dirty="0">
                <a:solidFill>
                  <a:srgbClr val="FF0000"/>
                </a:solidFill>
              </a:rPr>
              <a:t>respiração</a:t>
            </a:r>
            <a:r>
              <a:rPr lang="pt-PT" sz="1400" dirty="0"/>
              <a:t>, as plantas absorvem oxigénio e libertam dióxido de carbono. 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796136" y="3949401"/>
            <a:ext cx="2952328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pt-PT"/>
            </a:defPPr>
            <a:lvl1pPr indent="0" algn="just">
              <a:lnSpc>
                <a:spcPct val="160000"/>
              </a:lnSpc>
              <a:spcBef>
                <a:spcPct val="20000"/>
              </a:spcBef>
              <a:buFont typeface="Arial" pitchFamily="34" charset="0"/>
              <a:buNone/>
              <a:defRPr sz="2000">
                <a:solidFill>
                  <a:srgbClr val="555555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latin typeface="Arial" pitchFamily="34" charset="0"/>
                <a:cs typeface="Arial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>
              <a:lnSpc>
                <a:spcPct val="170000"/>
              </a:lnSpc>
            </a:pPr>
            <a:r>
              <a:rPr lang="pt-PT" sz="1400" dirty="0"/>
              <a:t>A </a:t>
            </a:r>
            <a:r>
              <a:rPr lang="pt-PT" sz="1800" b="1" dirty="0">
                <a:solidFill>
                  <a:srgbClr val="FF0000"/>
                </a:solidFill>
              </a:rPr>
              <a:t>respiração celular </a:t>
            </a:r>
            <a:r>
              <a:rPr lang="pt-PT" sz="1400" dirty="0"/>
              <a:t>é o processo através do qual a planta obtém a energia de que precisa. Para que ocorra, as células da planta necessitam de nutrientes e de oxigénio.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7504" y="1996391"/>
            <a:ext cx="5400600" cy="4562830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8" name="Picture 6" descr="Resultado de imagem para setas desenho"/>
          <p:cNvPicPr>
            <a:picLocks noChangeAspect="1" noChangeArrowheads="1"/>
          </p:cNvPicPr>
          <p:nvPr/>
        </p:nvPicPr>
        <p:blipFill>
          <a:blip r:embed="rId3" cstate="screen">
            <a:duotone>
              <a:prstClr val="black"/>
              <a:srgbClr val="66CC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7598067" flipH="1" flipV="1">
            <a:off x="3601100" y="2974258"/>
            <a:ext cx="1439144" cy="879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Resultado de imagem para setas desenho"/>
          <p:cNvPicPr>
            <a:picLocks noChangeAspect="1" noChangeArrowheads="1"/>
          </p:cNvPicPr>
          <p:nvPr/>
        </p:nvPicPr>
        <p:blipFill>
          <a:blip r:embed="rId3" cstate="screen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8250335">
            <a:off x="3601100" y="3837816"/>
            <a:ext cx="1439144" cy="879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87150" y="5139989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b="1" dirty="0">
                <a:solidFill>
                  <a:schemeClr val="tx2"/>
                </a:solidFill>
              </a:rPr>
              <a:t>Oxigénio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95936" y="5010357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b="1" dirty="0">
                <a:solidFill>
                  <a:schemeClr val="tx2"/>
                </a:solidFill>
              </a:rPr>
              <a:t>Dióxido de carbono</a:t>
            </a:r>
          </a:p>
        </p:txBody>
      </p:sp>
      <p:pic>
        <p:nvPicPr>
          <p:cNvPr id="13" name="Picture 6" descr="Resultado de imagem para setas desenho"/>
          <p:cNvPicPr>
            <a:picLocks noChangeAspect="1" noChangeArrowheads="1"/>
          </p:cNvPicPr>
          <p:nvPr/>
        </p:nvPicPr>
        <p:blipFill>
          <a:blip r:embed="rId3" cstate="screen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7598067" flipH="1" flipV="1">
            <a:off x="715043" y="2888837"/>
            <a:ext cx="1439144" cy="879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Resultado de imagem para setas desenho"/>
          <p:cNvPicPr>
            <a:picLocks noChangeAspect="1" noChangeArrowheads="1"/>
          </p:cNvPicPr>
          <p:nvPr/>
        </p:nvPicPr>
        <p:blipFill>
          <a:blip r:embed="rId3" cstate="screen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8250335">
            <a:off x="715043" y="3752395"/>
            <a:ext cx="1439144" cy="879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719011" y="1892602"/>
            <a:ext cx="1584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b="1" dirty="0"/>
              <a:t>RESPIRAÇÃO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978158" y="1916196"/>
            <a:ext cx="1584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b="1" dirty="0"/>
              <a:t>FOTOSSÍNTESE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0479" y="2317710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b="1" dirty="0"/>
              <a:t>Dióxido de carbono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58365" y="2340502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b="1" dirty="0"/>
              <a:t>Oxigénio</a:t>
            </a:r>
          </a:p>
        </p:txBody>
      </p:sp>
    </p:spTree>
    <p:extLst>
      <p:ext uri="{BB962C8B-B14F-4D97-AF65-F5344CB8AC3E}">
        <p14:creationId xmlns:p14="http://schemas.microsoft.com/office/powerpoint/2010/main" val="1047408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79512" y="5445224"/>
            <a:ext cx="8748972" cy="100811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defPPr>
              <a:defRPr lang="pt-PT"/>
            </a:defPPr>
            <a:lvl1pPr indent="0" algn="just">
              <a:lnSpc>
                <a:spcPct val="170000"/>
              </a:lnSpc>
              <a:spcBef>
                <a:spcPct val="20000"/>
              </a:spcBef>
              <a:buFont typeface="Arial" pitchFamily="34" charset="0"/>
              <a:buNone/>
              <a:defRPr sz="2000">
                <a:solidFill>
                  <a:srgbClr val="555555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latin typeface="Arial" pitchFamily="34" charset="0"/>
                <a:cs typeface="Arial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pt-PT" dirty="0"/>
              <a:t>As plantas, pela </a:t>
            </a:r>
            <a:r>
              <a:rPr lang="pt-PT" sz="2600" b="1" dirty="0">
                <a:solidFill>
                  <a:srgbClr val="FF0000"/>
                </a:solidFill>
              </a:rPr>
              <a:t>fotossíntese</a:t>
            </a:r>
            <a:r>
              <a:rPr lang="pt-PT" dirty="0"/>
              <a:t>, repõem o oxigénio, consumido pelos seres vivos durante a </a:t>
            </a:r>
            <a:r>
              <a:rPr lang="pt-PT" sz="2600" b="1" dirty="0">
                <a:solidFill>
                  <a:srgbClr val="FF0000"/>
                </a:solidFill>
              </a:rPr>
              <a:t>respiração</a:t>
            </a:r>
            <a:r>
              <a:rPr lang="pt-PT" dirty="0"/>
              <a:t>, e regulam a quantidade de dióxido de carbono na atmosfera, ao absorvê-lo.  </a:t>
            </a:r>
          </a:p>
        </p:txBody>
      </p:sp>
      <p:sp>
        <p:nvSpPr>
          <p:cNvPr id="7" name="Nuvem 6"/>
          <p:cNvSpPr/>
          <p:nvPr/>
        </p:nvSpPr>
        <p:spPr>
          <a:xfrm>
            <a:off x="251520" y="908720"/>
            <a:ext cx="3061474" cy="2226249"/>
          </a:xfrm>
          <a:prstGeom prst="cloud">
            <a:avLst/>
          </a:prstGeom>
          <a:noFill/>
          <a:ln w="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dirty="0">
                <a:solidFill>
                  <a:schemeClr val="tx1"/>
                </a:solidFill>
              </a:rPr>
              <a:t>As plantas são essenciais para a </a:t>
            </a:r>
            <a:r>
              <a:rPr lang="pt-PT" b="1" dirty="0">
                <a:solidFill>
                  <a:srgbClr val="FF0000"/>
                </a:solidFill>
              </a:rPr>
              <a:t>renovação</a:t>
            </a:r>
            <a:r>
              <a:rPr lang="pt-PT" dirty="0">
                <a:solidFill>
                  <a:srgbClr val="FF0000"/>
                </a:solidFill>
              </a:rPr>
              <a:t> </a:t>
            </a:r>
            <a:r>
              <a:rPr lang="pt-PT" sz="1600" b="1" dirty="0">
                <a:solidFill>
                  <a:srgbClr val="FF0000"/>
                </a:solidFill>
              </a:rPr>
              <a:t>e</a:t>
            </a:r>
            <a:r>
              <a:rPr lang="pt-PT" sz="1600" dirty="0">
                <a:solidFill>
                  <a:srgbClr val="FF0000"/>
                </a:solidFill>
              </a:rPr>
              <a:t> </a:t>
            </a:r>
            <a:r>
              <a:rPr lang="pt-PT" b="1" dirty="0">
                <a:solidFill>
                  <a:srgbClr val="FF0000"/>
                </a:solidFill>
              </a:rPr>
              <a:t>melhoria da qualidade </a:t>
            </a:r>
            <a:r>
              <a:rPr lang="pt-PT" sz="1600" dirty="0">
                <a:solidFill>
                  <a:schemeClr val="tx1"/>
                </a:solidFill>
              </a:rPr>
              <a:t>do ar.  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167336" y="1056706"/>
            <a:ext cx="5976664" cy="4702876"/>
            <a:chOff x="3167336" y="1056706"/>
            <a:chExt cx="5976664" cy="4702876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167336" y="1196752"/>
              <a:ext cx="5976664" cy="4562830"/>
            </a:xfrm>
            <a:prstGeom prst="rect">
              <a:avLst/>
            </a:prstGeom>
            <a:effectLst>
              <a:softEdge rad="317500"/>
            </a:effectLst>
          </p:spPr>
        </p:pic>
        <p:pic>
          <p:nvPicPr>
            <p:cNvPr id="6" name="Picture 6" descr="Resultado de imagem para setas desenho"/>
            <p:cNvPicPr>
              <a:picLocks noChangeAspect="1" noChangeArrowheads="1"/>
            </p:cNvPicPr>
            <p:nvPr/>
          </p:nvPicPr>
          <p:blipFill>
            <a:blip r:embed="rId3" cstate="screen">
              <a:duotone>
                <a:prstClr val="black"/>
                <a:srgbClr val="66CCFF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8628323" flipH="1" flipV="1">
              <a:off x="5775273" y="1997222"/>
              <a:ext cx="866232" cy="5296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6" descr="Resultado de imagem para setas desenho"/>
            <p:cNvPicPr>
              <a:picLocks noChangeAspect="1" noChangeArrowheads="1"/>
            </p:cNvPicPr>
            <p:nvPr/>
          </p:nvPicPr>
          <p:blipFill>
            <a:blip r:embed="rId4" cstate="screen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18250335">
              <a:off x="6884848" y="2914859"/>
              <a:ext cx="496638" cy="3036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6" descr="Resultado de imagem para setas desenho"/>
            <p:cNvPicPr>
              <a:picLocks noChangeAspect="1" noChangeArrowheads="1"/>
            </p:cNvPicPr>
            <p:nvPr/>
          </p:nvPicPr>
          <p:blipFill>
            <a:blip r:embed="rId5" cstate="screen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18250335">
              <a:off x="4049331" y="1796659"/>
              <a:ext cx="488173" cy="2984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6" descr="Resultado de imagem para setas desenho"/>
            <p:cNvPicPr>
              <a:picLocks noChangeAspect="1" noChangeArrowheads="1"/>
            </p:cNvPicPr>
            <p:nvPr/>
          </p:nvPicPr>
          <p:blipFill>
            <a:blip r:embed="rId6" cstate="screen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18250335">
              <a:off x="4017948" y="2617197"/>
              <a:ext cx="519719" cy="3177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Resultado de imagem para setas desenho"/>
            <p:cNvPicPr>
              <a:picLocks noChangeAspect="1" noChangeArrowheads="1"/>
            </p:cNvPicPr>
            <p:nvPr/>
          </p:nvPicPr>
          <p:blipFill>
            <a:blip r:embed="rId7" cstate="screen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18250335">
              <a:off x="5521907" y="4334685"/>
              <a:ext cx="613048" cy="3748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7539643" y="2611749"/>
              <a:ext cx="12241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400" b="1" dirty="0"/>
                <a:t>Dióxido de carbono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245678" y="1611712"/>
              <a:ext cx="12241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400" b="1" dirty="0"/>
                <a:t>Oxigénio</a:t>
              </a:r>
            </a:p>
          </p:txBody>
        </p:sp>
        <p:pic>
          <p:nvPicPr>
            <p:cNvPr id="15" name="Picture 6" descr="Resultado de imagem para setas desenho"/>
            <p:cNvPicPr>
              <a:picLocks noChangeAspect="1" noChangeArrowheads="1"/>
            </p:cNvPicPr>
            <p:nvPr/>
          </p:nvPicPr>
          <p:blipFill>
            <a:blip r:embed="rId8" cstate="screen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18250335">
              <a:off x="8642445" y="3042475"/>
              <a:ext cx="429618" cy="2626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6" descr="Resultado de imagem para setas desenho"/>
            <p:cNvPicPr>
              <a:picLocks noChangeAspect="1" noChangeArrowheads="1"/>
            </p:cNvPicPr>
            <p:nvPr/>
          </p:nvPicPr>
          <p:blipFill>
            <a:blip r:embed="rId9" cstate="screen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16005385" flipH="1" flipV="1">
              <a:off x="4851441" y="1560503"/>
              <a:ext cx="878530" cy="537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6" descr="Resultado de imagem para setas desenho"/>
            <p:cNvPicPr>
              <a:picLocks noChangeAspect="1" noChangeArrowheads="1"/>
            </p:cNvPicPr>
            <p:nvPr/>
          </p:nvPicPr>
          <p:blipFill>
            <a:blip r:embed="rId10" cstate="screen">
              <a:duotone>
                <a:prstClr val="black"/>
                <a:srgbClr val="66CCFF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18149643" flipH="1" flipV="1">
              <a:off x="3790577" y="1155992"/>
              <a:ext cx="511071" cy="3124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6" descr="Resultado de imagem para setas desenho"/>
            <p:cNvPicPr>
              <a:picLocks noChangeAspect="1" noChangeArrowheads="1"/>
            </p:cNvPicPr>
            <p:nvPr/>
          </p:nvPicPr>
          <p:blipFill>
            <a:blip r:embed="rId11" cstate="screen">
              <a:duotone>
                <a:prstClr val="black"/>
                <a:srgbClr val="66CCFF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18149643" flipH="1" flipV="1">
              <a:off x="3639106" y="2283986"/>
              <a:ext cx="573764" cy="3254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6" descr="Resultado de imagem para setas desenho"/>
            <p:cNvPicPr>
              <a:picLocks noChangeAspect="1" noChangeArrowheads="1"/>
            </p:cNvPicPr>
            <p:nvPr/>
          </p:nvPicPr>
          <p:blipFill>
            <a:blip r:embed="rId12" cstate="screen">
              <a:duotone>
                <a:prstClr val="black"/>
                <a:srgbClr val="66CCFF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18149643" flipH="1" flipV="1">
              <a:off x="6395650" y="2657129"/>
              <a:ext cx="474608" cy="2902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6" descr="Resultado de imagem para setas desenho"/>
            <p:cNvPicPr>
              <a:picLocks noChangeAspect="1" noChangeArrowheads="1"/>
            </p:cNvPicPr>
            <p:nvPr/>
          </p:nvPicPr>
          <p:blipFill>
            <a:blip r:embed="rId12" cstate="screen">
              <a:duotone>
                <a:prstClr val="black"/>
                <a:srgbClr val="66CCFF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18149643" flipH="1" flipV="1">
              <a:off x="5063848" y="3733963"/>
              <a:ext cx="474608" cy="2902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94169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 idx="4294967295"/>
          </p:nvPr>
        </p:nvSpPr>
        <p:spPr>
          <a:xfrm>
            <a:off x="1187781" y="224533"/>
            <a:ext cx="7631112" cy="792162"/>
          </a:xfrm>
          <a:noFill/>
        </p:spPr>
        <p:txBody>
          <a:bodyPr wrap="square" rtlCol="0">
            <a:spAutoFit/>
          </a:bodyPr>
          <a:lstStyle/>
          <a:p>
            <a:r>
              <a:rPr lang="pt-PT" sz="3200" b="1" dirty="0">
                <a:ln w="19050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cs typeface="+mj-cs"/>
              </a:rPr>
              <a:t>Clica nas respostas corretas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62434BE-CF3C-410F-874C-C9E5E913CF07}"/>
              </a:ext>
            </a:extLst>
          </p:cNvPr>
          <p:cNvGrpSpPr/>
          <p:nvPr/>
        </p:nvGrpSpPr>
        <p:grpSpPr>
          <a:xfrm>
            <a:off x="263724" y="1310242"/>
            <a:ext cx="4413997" cy="2499303"/>
            <a:chOff x="263724" y="1310242"/>
            <a:chExt cx="4413997" cy="2499303"/>
          </a:xfrm>
        </p:grpSpPr>
        <p:sp>
          <p:nvSpPr>
            <p:cNvPr id="26" name="Rectângulo 4"/>
            <p:cNvSpPr/>
            <p:nvPr/>
          </p:nvSpPr>
          <p:spPr>
            <a:xfrm>
              <a:off x="271077" y="1310242"/>
              <a:ext cx="4390055" cy="936104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80000"/>
              </a:schemeClr>
            </a:solidFill>
          </p:spPr>
          <p:txBody>
            <a:bodyPr vert="horz" lIns="91440" tIns="45720" rIns="91440" bIns="45720" rtlCol="0">
              <a:noAutofit/>
            </a:bodyPr>
            <a:lstStyle/>
            <a:p>
              <a:pPr algn="just">
                <a:lnSpc>
                  <a:spcPct val="150000"/>
                </a:lnSpc>
                <a:buFont typeface="Arial" pitchFamily="34" charset="0"/>
                <a:buNone/>
              </a:pPr>
              <a:r>
                <a:rPr lang="pt-PT" sz="1600" dirty="0">
                  <a:solidFill>
                    <a:srgbClr val="555555"/>
                  </a:solidFill>
                  <a:latin typeface="Arial" pitchFamily="34" charset="0"/>
                  <a:cs typeface="Arial" pitchFamily="34" charset="0"/>
                </a:rPr>
                <a:t>Durante a </a:t>
              </a:r>
              <a:r>
                <a:rPr lang="pt-PT" sz="16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respiração</a:t>
              </a:r>
              <a:r>
                <a:rPr lang="pt-PT" sz="16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, as plantas</a:t>
              </a:r>
              <a:endParaRPr lang="pt-PT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  <a:p>
              <a:pPr algn="just">
                <a:lnSpc>
                  <a:spcPct val="150000"/>
                </a:lnSpc>
                <a:buFont typeface="Arial" pitchFamily="34" charset="0"/>
                <a:buNone/>
              </a:pPr>
              <a:endParaRPr lang="pt-PT" sz="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  <a:p>
              <a:pPr algn="just">
                <a:lnSpc>
                  <a:spcPct val="150000"/>
                </a:lnSpc>
              </a:pPr>
              <a:r>
                <a:rPr lang="pt-PT" sz="1600" b="1" dirty="0">
                  <a:solidFill>
                    <a:srgbClr val="555555"/>
                  </a:solidFill>
                  <a:latin typeface="Arial" pitchFamily="34" charset="0"/>
                  <a:cs typeface="Arial" pitchFamily="34" charset="0"/>
                </a:rPr>
                <a:t>a. </a:t>
              </a:r>
              <a:r>
                <a:rPr lang="pt-PT" sz="1600" dirty="0">
                  <a:solidFill>
                    <a:srgbClr val="555555"/>
                  </a:solidFill>
                  <a:latin typeface="Arial" pitchFamily="34" charset="0"/>
                  <a:cs typeface="Arial" pitchFamily="34" charset="0"/>
                  <a:hlinkClick r:id="rId2" action="ppaction://hlinksldjump"/>
                </a:rPr>
                <a:t>absorvem dióxido de carbono</a:t>
              </a:r>
              <a:r>
                <a:rPr lang="pt-PT" sz="1600" dirty="0">
                  <a:solidFill>
                    <a:srgbClr val="555555"/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</p:txBody>
        </p:sp>
        <p:sp>
          <p:nvSpPr>
            <p:cNvPr id="6" name="Rectângulo 4">
              <a:extLst>
                <a:ext uri="{FF2B5EF4-FFF2-40B4-BE49-F238E27FC236}">
                  <a16:creationId xmlns:a16="http://schemas.microsoft.com/office/drawing/2014/main" id="{ED372D1B-6627-41CB-8252-CF22B2E3C130}"/>
                </a:ext>
              </a:extLst>
            </p:cNvPr>
            <p:cNvSpPr/>
            <p:nvPr/>
          </p:nvSpPr>
          <p:spPr>
            <a:xfrm>
              <a:off x="287666" y="3333102"/>
              <a:ext cx="4390055" cy="476443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80000"/>
              </a:schemeClr>
            </a:solidFill>
          </p:spPr>
          <p:txBody>
            <a:bodyPr vert="horz" lIns="91440" tIns="45720" rIns="91440" bIns="45720" rtlCol="0">
              <a:no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pt-PT" sz="1600" b="1" dirty="0">
                  <a:solidFill>
                    <a:srgbClr val="555555"/>
                  </a:solidFill>
                  <a:latin typeface="Arial" pitchFamily="34" charset="0"/>
                  <a:cs typeface="Arial" pitchFamily="34" charset="0"/>
                </a:rPr>
                <a:t>d. </a:t>
              </a:r>
              <a:r>
                <a:rPr lang="pt-PT" sz="1600" dirty="0">
                  <a:solidFill>
                    <a:srgbClr val="555555"/>
                  </a:solidFill>
                  <a:latin typeface="Arial" pitchFamily="34" charset="0"/>
                  <a:cs typeface="Arial" pitchFamily="34" charset="0"/>
                  <a:hlinkClick r:id="rId2" action="ppaction://hlinksldjump"/>
                </a:rPr>
                <a:t>absorvem matéria mineral</a:t>
              </a:r>
              <a:r>
                <a:rPr lang="pt-PT" sz="1600" dirty="0">
                  <a:solidFill>
                    <a:srgbClr val="555555"/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</p:txBody>
        </p:sp>
        <p:sp>
          <p:nvSpPr>
            <p:cNvPr id="7" name="Rectângulo 4">
              <a:extLst>
                <a:ext uri="{FF2B5EF4-FFF2-40B4-BE49-F238E27FC236}">
                  <a16:creationId xmlns:a16="http://schemas.microsoft.com/office/drawing/2014/main" id="{945B8227-4873-4CF0-8CC1-062621A8F909}"/>
                </a:ext>
              </a:extLst>
            </p:cNvPr>
            <p:cNvSpPr/>
            <p:nvPr/>
          </p:nvSpPr>
          <p:spPr>
            <a:xfrm>
              <a:off x="263724" y="2243128"/>
              <a:ext cx="4404761" cy="5821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80000"/>
              </a:schemeClr>
            </a:solidFill>
          </p:spPr>
          <p:txBody>
            <a:bodyPr vert="horz" lIns="91440" tIns="45720" rIns="91440" bIns="45720" rtlCol="0">
              <a:no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pt-PT" sz="1600" b="1" dirty="0">
                  <a:solidFill>
                    <a:srgbClr val="555555"/>
                  </a:solidFill>
                  <a:latin typeface="Arial" pitchFamily="34" charset="0"/>
                  <a:cs typeface="Arial" pitchFamily="34" charset="0"/>
                </a:rPr>
                <a:t>b</a:t>
              </a:r>
              <a:r>
                <a:rPr lang="pt-PT" sz="1600" dirty="0">
                  <a:solidFill>
                    <a:srgbClr val="555555"/>
                  </a:solidFill>
                  <a:latin typeface="Arial" pitchFamily="34" charset="0"/>
                  <a:cs typeface="Arial" pitchFamily="34" charset="0"/>
                </a:rPr>
                <a:t>. </a:t>
              </a:r>
              <a:r>
                <a:rPr lang="pt-PT" sz="1600" dirty="0">
                  <a:solidFill>
                    <a:srgbClr val="555555"/>
                  </a:solidFill>
                  <a:latin typeface="Arial" pitchFamily="34" charset="0"/>
                  <a:cs typeface="Arial" pitchFamily="34" charset="0"/>
                  <a:hlinkClick r:id="rId3" action="ppaction://hlinksldjump"/>
                </a:rPr>
                <a:t>absorvem oxigénio</a:t>
              </a:r>
              <a:r>
                <a:rPr lang="pt-PT" sz="1600" dirty="0">
                  <a:solidFill>
                    <a:srgbClr val="555555"/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</p:txBody>
        </p:sp>
        <p:sp>
          <p:nvSpPr>
            <p:cNvPr id="8" name="Rectângulo 4">
              <a:extLst>
                <a:ext uri="{FF2B5EF4-FFF2-40B4-BE49-F238E27FC236}">
                  <a16:creationId xmlns:a16="http://schemas.microsoft.com/office/drawing/2014/main" id="{F0359378-3D27-425C-812E-077187E7FFB4}"/>
                </a:ext>
              </a:extLst>
            </p:cNvPr>
            <p:cNvSpPr/>
            <p:nvPr/>
          </p:nvSpPr>
          <p:spPr>
            <a:xfrm>
              <a:off x="280313" y="2823319"/>
              <a:ext cx="4390055" cy="507657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80000"/>
              </a:schemeClr>
            </a:solidFill>
          </p:spPr>
          <p:txBody>
            <a:bodyPr vert="horz" lIns="91440" tIns="45720" rIns="91440" bIns="45720" rtlCol="0">
              <a:no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pt-PT" sz="1600" b="1" dirty="0">
                  <a:solidFill>
                    <a:srgbClr val="555555"/>
                  </a:solidFill>
                  <a:latin typeface="Arial" pitchFamily="34" charset="0"/>
                  <a:cs typeface="Arial" pitchFamily="34" charset="0"/>
                </a:rPr>
                <a:t>c</a:t>
              </a:r>
              <a:r>
                <a:rPr lang="pt-PT" sz="1600" dirty="0">
                  <a:solidFill>
                    <a:srgbClr val="555555"/>
                  </a:solidFill>
                  <a:latin typeface="Arial" pitchFamily="34" charset="0"/>
                  <a:cs typeface="Arial" pitchFamily="34" charset="0"/>
                </a:rPr>
                <a:t>. </a:t>
              </a:r>
              <a:r>
                <a:rPr lang="pt-PT" sz="1600" dirty="0">
                  <a:solidFill>
                    <a:srgbClr val="555555"/>
                  </a:solidFill>
                  <a:latin typeface="Arial" pitchFamily="34" charset="0"/>
                  <a:cs typeface="Arial" pitchFamily="34" charset="0"/>
                  <a:hlinkClick r:id="rId2" action="ppaction://hlinksldjump"/>
                </a:rPr>
                <a:t>absorvem luz solar</a:t>
              </a:r>
              <a:r>
                <a:rPr lang="pt-PT" sz="1600" dirty="0">
                  <a:solidFill>
                    <a:srgbClr val="555555"/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  <a:p>
              <a:pPr algn="just">
                <a:lnSpc>
                  <a:spcPct val="150000"/>
                </a:lnSpc>
              </a:pPr>
              <a:endParaRPr lang="pt-PT" sz="1600" dirty="0">
                <a:solidFill>
                  <a:srgbClr val="555555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60CD1784-A5AA-4AD0-91AF-894A849F5DA2}"/>
              </a:ext>
            </a:extLst>
          </p:cNvPr>
          <p:cNvGrpSpPr/>
          <p:nvPr/>
        </p:nvGrpSpPr>
        <p:grpSpPr>
          <a:xfrm>
            <a:off x="4860032" y="3789081"/>
            <a:ext cx="3888517" cy="2398058"/>
            <a:chOff x="4644008" y="4077072"/>
            <a:chExt cx="3888517" cy="2398058"/>
          </a:xfrm>
        </p:grpSpPr>
        <p:sp>
          <p:nvSpPr>
            <p:cNvPr id="5" name="Rectângulo 4">
              <a:extLst>
                <a:ext uri="{FF2B5EF4-FFF2-40B4-BE49-F238E27FC236}">
                  <a16:creationId xmlns:a16="http://schemas.microsoft.com/office/drawing/2014/main" id="{B8F16940-39BD-4CA0-A858-BEA1EEB2F650}"/>
                </a:ext>
              </a:extLst>
            </p:cNvPr>
            <p:cNvSpPr/>
            <p:nvPr/>
          </p:nvSpPr>
          <p:spPr>
            <a:xfrm>
              <a:off x="4644008" y="4077072"/>
              <a:ext cx="3880885" cy="936104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80000"/>
              </a:schemeClr>
            </a:solidFill>
          </p:spPr>
          <p:txBody>
            <a:bodyPr vert="horz" lIns="91440" tIns="45720" rIns="91440" bIns="45720" rtlCol="0">
              <a:noAutofit/>
            </a:bodyPr>
            <a:lstStyle/>
            <a:p>
              <a:pPr algn="just">
                <a:lnSpc>
                  <a:spcPct val="150000"/>
                </a:lnSpc>
                <a:buFont typeface="Arial" pitchFamily="34" charset="0"/>
                <a:buNone/>
              </a:pPr>
              <a:r>
                <a:rPr lang="pt-PT" sz="1600" dirty="0">
                  <a:solidFill>
                    <a:srgbClr val="555555"/>
                  </a:solidFill>
                  <a:latin typeface="Arial" pitchFamily="34" charset="0"/>
                  <a:cs typeface="Arial" pitchFamily="34" charset="0"/>
                </a:rPr>
                <a:t>A </a:t>
              </a:r>
              <a:r>
                <a:rPr lang="pt-PT" sz="16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respiração celular</a:t>
              </a:r>
            </a:p>
            <a:p>
              <a:pPr algn="just">
                <a:lnSpc>
                  <a:spcPct val="150000"/>
                </a:lnSpc>
                <a:buFont typeface="Arial" pitchFamily="34" charset="0"/>
                <a:buNone/>
              </a:pPr>
              <a:endParaRPr lang="pt-PT" sz="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  <a:p>
              <a:pPr algn="just">
                <a:lnSpc>
                  <a:spcPct val="150000"/>
                </a:lnSpc>
              </a:pPr>
              <a:r>
                <a:rPr lang="pt-PT" sz="1600" b="1" dirty="0">
                  <a:solidFill>
                    <a:srgbClr val="555555"/>
                  </a:solidFill>
                  <a:latin typeface="Arial" pitchFamily="34" charset="0"/>
                  <a:cs typeface="Arial" pitchFamily="34" charset="0"/>
                </a:rPr>
                <a:t>a. </a:t>
              </a:r>
              <a:r>
                <a:rPr lang="pt-PT" sz="1600" dirty="0">
                  <a:solidFill>
                    <a:srgbClr val="555555"/>
                  </a:solidFill>
                  <a:latin typeface="Arial" pitchFamily="34" charset="0"/>
                  <a:cs typeface="Arial" pitchFamily="34" charset="0"/>
                  <a:hlinkClick r:id="rId3" action="ppaction://hlinksldjump"/>
                </a:rPr>
                <a:t>ocorre nas células</a:t>
              </a:r>
              <a:r>
                <a:rPr lang="pt-PT" sz="1600" dirty="0">
                  <a:solidFill>
                    <a:srgbClr val="555555"/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</p:txBody>
        </p:sp>
        <p:sp>
          <p:nvSpPr>
            <p:cNvPr id="9" name="Rectângulo 4">
              <a:extLst>
                <a:ext uri="{FF2B5EF4-FFF2-40B4-BE49-F238E27FC236}">
                  <a16:creationId xmlns:a16="http://schemas.microsoft.com/office/drawing/2014/main" id="{0BF103F2-CBB9-4569-A971-809B5074AAF3}"/>
                </a:ext>
              </a:extLst>
            </p:cNvPr>
            <p:cNvSpPr/>
            <p:nvPr/>
          </p:nvSpPr>
          <p:spPr>
            <a:xfrm>
              <a:off x="4651640" y="5979458"/>
              <a:ext cx="3880885" cy="495672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80000"/>
              </a:schemeClr>
            </a:solidFill>
          </p:spPr>
          <p:txBody>
            <a:bodyPr vert="horz" lIns="91440" tIns="45720" rIns="91440" bIns="45720" rtlCol="0">
              <a:no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pt-PT" sz="1600" b="1" dirty="0">
                  <a:solidFill>
                    <a:srgbClr val="555555"/>
                  </a:solidFill>
                  <a:latin typeface="Arial" pitchFamily="34" charset="0"/>
                  <a:cs typeface="Arial" pitchFamily="34" charset="0"/>
                </a:rPr>
                <a:t>d. </a:t>
              </a:r>
              <a:r>
                <a:rPr lang="pt-PT" sz="1600" dirty="0">
                  <a:solidFill>
                    <a:srgbClr val="555555"/>
                  </a:solidFill>
                  <a:latin typeface="Arial" pitchFamily="34" charset="0"/>
                  <a:cs typeface="Arial" pitchFamily="34" charset="0"/>
                  <a:hlinkClick r:id="rId3" action="ppaction://hlinksldjump"/>
                </a:rPr>
                <a:t>ocorre em todos os seres vivos</a:t>
              </a:r>
              <a:r>
                <a:rPr lang="pt-PT" sz="1600" dirty="0">
                  <a:solidFill>
                    <a:srgbClr val="555555"/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</p:txBody>
        </p:sp>
        <p:sp>
          <p:nvSpPr>
            <p:cNvPr id="10" name="Rectângulo 4">
              <a:extLst>
                <a:ext uri="{FF2B5EF4-FFF2-40B4-BE49-F238E27FC236}">
                  <a16:creationId xmlns:a16="http://schemas.microsoft.com/office/drawing/2014/main" id="{4B50B109-7F68-464D-BE36-14518F772A3D}"/>
                </a:ext>
              </a:extLst>
            </p:cNvPr>
            <p:cNvSpPr/>
            <p:nvPr/>
          </p:nvSpPr>
          <p:spPr>
            <a:xfrm>
              <a:off x="4644287" y="5492170"/>
              <a:ext cx="3880885" cy="487288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80000"/>
              </a:schemeClr>
            </a:solidFill>
          </p:spPr>
          <p:txBody>
            <a:bodyPr vert="horz" lIns="91440" tIns="45720" rIns="91440" bIns="45720" rtlCol="0">
              <a:no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pt-PT" sz="1600" b="1" dirty="0">
                  <a:solidFill>
                    <a:srgbClr val="555555"/>
                  </a:solidFill>
                  <a:latin typeface="Arial" pitchFamily="34" charset="0"/>
                  <a:cs typeface="Arial" pitchFamily="34" charset="0"/>
                </a:rPr>
                <a:t>c</a:t>
              </a:r>
              <a:r>
                <a:rPr lang="pt-PT" sz="1600" dirty="0">
                  <a:solidFill>
                    <a:srgbClr val="555555"/>
                  </a:solidFill>
                  <a:latin typeface="Arial" pitchFamily="34" charset="0"/>
                  <a:cs typeface="Arial" pitchFamily="34" charset="0"/>
                </a:rPr>
                <a:t>. </a:t>
              </a:r>
              <a:r>
                <a:rPr lang="pt-PT" sz="1600">
                  <a:solidFill>
                    <a:srgbClr val="555555"/>
                  </a:solidFill>
                  <a:latin typeface="Arial" pitchFamily="34" charset="0"/>
                  <a:cs typeface="Arial" pitchFamily="34" charset="0"/>
                  <a:hlinkClick r:id="rId2" action="ppaction://hlinksldjump"/>
                </a:rPr>
                <a:t>ocorre apenas nos </a:t>
              </a:r>
              <a:r>
                <a:rPr lang="pt-PT" sz="1600" dirty="0">
                  <a:solidFill>
                    <a:srgbClr val="555555"/>
                  </a:solidFill>
                  <a:latin typeface="Arial" pitchFamily="34" charset="0"/>
                  <a:cs typeface="Arial" pitchFamily="34" charset="0"/>
                  <a:hlinkClick r:id="rId2" action="ppaction://hlinksldjump"/>
                </a:rPr>
                <a:t>animais e plantas</a:t>
              </a:r>
              <a:r>
                <a:rPr lang="pt-PT" sz="1600" dirty="0">
                  <a:solidFill>
                    <a:srgbClr val="555555"/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</p:txBody>
        </p:sp>
        <p:sp>
          <p:nvSpPr>
            <p:cNvPr id="11" name="Rectângulo 4">
              <a:extLst>
                <a:ext uri="{FF2B5EF4-FFF2-40B4-BE49-F238E27FC236}">
                  <a16:creationId xmlns:a16="http://schemas.microsoft.com/office/drawing/2014/main" id="{84BA58E9-4337-41C1-9197-C6C2F411CBF8}"/>
                </a:ext>
              </a:extLst>
            </p:cNvPr>
            <p:cNvSpPr/>
            <p:nvPr/>
          </p:nvSpPr>
          <p:spPr>
            <a:xfrm>
              <a:off x="4644008" y="5013176"/>
              <a:ext cx="3880885" cy="479466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80000"/>
              </a:schemeClr>
            </a:solidFill>
          </p:spPr>
          <p:txBody>
            <a:bodyPr vert="horz" lIns="91440" tIns="45720" rIns="91440" bIns="45720" rtlCol="0">
              <a:no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pt-PT" sz="1600" b="1" dirty="0">
                  <a:solidFill>
                    <a:srgbClr val="555555"/>
                  </a:solidFill>
                  <a:latin typeface="Arial" pitchFamily="34" charset="0"/>
                  <a:cs typeface="Arial" pitchFamily="34" charset="0"/>
                </a:rPr>
                <a:t>b</a:t>
              </a:r>
              <a:r>
                <a:rPr lang="pt-PT" sz="1600" dirty="0">
                  <a:solidFill>
                    <a:srgbClr val="555555"/>
                  </a:solidFill>
                  <a:latin typeface="Arial" pitchFamily="34" charset="0"/>
                  <a:cs typeface="Arial" pitchFamily="34" charset="0"/>
                </a:rPr>
                <a:t>. </a:t>
              </a:r>
              <a:r>
                <a:rPr lang="pt-PT" sz="1600" dirty="0">
                  <a:solidFill>
                    <a:srgbClr val="555555"/>
                  </a:solidFill>
                  <a:latin typeface="Arial" pitchFamily="34" charset="0"/>
                  <a:cs typeface="Arial" pitchFamily="34" charset="0"/>
                  <a:hlinkClick r:id="rId2" action="ppaction://hlinksldjump"/>
                </a:rPr>
                <a:t>ocorre só nos animais</a:t>
              </a:r>
              <a:r>
                <a:rPr lang="pt-PT" sz="1600" dirty="0">
                  <a:solidFill>
                    <a:srgbClr val="555555"/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8908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17719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124744"/>
            <a:ext cx="7200000" cy="4680000"/>
          </a:xfrm>
          <a:solidFill>
            <a:schemeClr val="accent2">
              <a:lumMod val="60000"/>
              <a:lumOff val="40000"/>
            </a:schemeClr>
          </a:solidFill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pt-PT" sz="3600" b="1" dirty="0">
                <a:solidFill>
                  <a:schemeClr val="accent6">
                    <a:lumMod val="50000"/>
                  </a:schemeClr>
                </a:solidFill>
              </a:rPr>
              <a:t>Errado </a:t>
            </a:r>
            <a:r>
              <a:rPr lang="pt-PT" sz="4800" b="1" dirty="0">
                <a:solidFill>
                  <a:schemeClr val="accent6">
                    <a:lumMod val="50000"/>
                  </a:schemeClr>
                </a:solidFill>
                <a:sym typeface="Wingdings"/>
              </a:rPr>
              <a:t></a:t>
            </a:r>
            <a:endParaRPr lang="pt-PT" sz="36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pt-PT" sz="6000" b="1" dirty="0">
                <a:solidFill>
                  <a:schemeClr val="accent6">
                    <a:lumMod val="50000"/>
                  </a:schemeClr>
                </a:solidFill>
              </a:rPr>
              <a:t>Tenta outra vez</a:t>
            </a:r>
            <a:r>
              <a:rPr lang="pt-PT" sz="4800" b="1" dirty="0">
                <a:solidFill>
                  <a:schemeClr val="accent6">
                    <a:lumMod val="50000"/>
                  </a:schemeClr>
                </a:solidFill>
              </a:rPr>
              <a:t>!</a:t>
            </a:r>
          </a:p>
        </p:txBody>
      </p:sp>
      <p:sp>
        <p:nvSpPr>
          <p:cNvPr id="2" name="Rectangle 1"/>
          <p:cNvSpPr/>
          <p:nvPr/>
        </p:nvSpPr>
        <p:spPr>
          <a:xfrm>
            <a:off x="2536509" y="5863883"/>
            <a:ext cx="40318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PT" b="1" dirty="0">
                <a:solidFill>
                  <a:schemeClr val="accent6">
                    <a:lumMod val="50000"/>
                  </a:schemeClr>
                </a:solidFill>
              </a:rPr>
              <a:t>(clica </a:t>
            </a:r>
            <a:r>
              <a:rPr lang="pt-PT" b="1" dirty="0">
                <a:solidFill>
                  <a:schemeClr val="accent6">
                    <a:lumMod val="50000"/>
                  </a:schemeClr>
                </a:solidFill>
                <a:hlinkClick r:id="rId2" action="ppaction://hlinksldjump"/>
              </a:rPr>
              <a:t>aqui</a:t>
            </a:r>
            <a:r>
              <a:rPr lang="pt-PT" b="1" dirty="0">
                <a:solidFill>
                  <a:schemeClr val="accent6">
                    <a:lumMod val="50000"/>
                  </a:schemeClr>
                </a:solidFill>
              </a:rPr>
              <a:t> para voltares à questão)</a:t>
            </a:r>
          </a:p>
        </p:txBody>
      </p:sp>
    </p:spTree>
    <p:extLst>
      <p:ext uri="{BB962C8B-B14F-4D97-AF65-F5344CB8AC3E}">
        <p14:creationId xmlns:p14="http://schemas.microsoft.com/office/powerpoint/2010/main" val="1712064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07554" y="1125314"/>
            <a:ext cx="7200900" cy="4679950"/>
          </a:xfr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pt-PT" sz="4400" b="1" dirty="0">
                <a:solidFill>
                  <a:schemeClr val="accent6">
                    <a:lumMod val="75000"/>
                  </a:schemeClr>
                </a:solidFill>
              </a:rPr>
              <a:t>Parabéns! </a:t>
            </a:r>
          </a:p>
          <a:p>
            <a:pPr marL="0" indent="0" algn="ctr">
              <a:buNone/>
            </a:pPr>
            <a:r>
              <a:rPr lang="pt-PT" sz="6600" b="1" dirty="0">
                <a:solidFill>
                  <a:schemeClr val="accent6">
                    <a:lumMod val="75000"/>
                  </a:schemeClr>
                </a:solidFill>
              </a:rPr>
              <a:t>Acertaste</a:t>
            </a:r>
            <a:r>
              <a:rPr lang="pt-PT" sz="4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PT" sz="6600" b="1" dirty="0">
                <a:solidFill>
                  <a:schemeClr val="accent6">
                    <a:lumMod val="75000"/>
                  </a:schemeClr>
                </a:solidFill>
                <a:sym typeface="Wingdings"/>
              </a:rPr>
              <a:t></a:t>
            </a:r>
          </a:p>
        </p:txBody>
      </p:sp>
      <p:sp>
        <p:nvSpPr>
          <p:cNvPr id="4" name="Rectangle 3"/>
          <p:cNvSpPr/>
          <p:nvPr/>
        </p:nvSpPr>
        <p:spPr>
          <a:xfrm>
            <a:off x="2339752" y="5867980"/>
            <a:ext cx="4536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b="1" dirty="0">
                <a:solidFill>
                  <a:schemeClr val="accent6">
                    <a:lumMod val="50000"/>
                  </a:schemeClr>
                </a:solidFill>
              </a:rPr>
              <a:t>(clica </a:t>
            </a:r>
            <a:r>
              <a:rPr lang="pt-PT" b="1" dirty="0">
                <a:solidFill>
                  <a:schemeClr val="accent6">
                    <a:lumMod val="50000"/>
                  </a:schemeClr>
                </a:solidFill>
                <a:hlinkClick r:id="rId2" action="ppaction://hlinksldjump"/>
              </a:rPr>
              <a:t>aqui</a:t>
            </a:r>
            <a:r>
              <a:rPr lang="pt-PT" b="1" dirty="0">
                <a:solidFill>
                  <a:schemeClr val="accent6">
                    <a:lumMod val="50000"/>
                  </a:schemeClr>
                </a:solidFill>
              </a:rPr>
              <a:t> para voltares à questão)</a:t>
            </a:r>
          </a:p>
        </p:txBody>
      </p:sp>
    </p:spTree>
    <p:extLst>
      <p:ext uri="{BB962C8B-B14F-4D97-AF65-F5344CB8AC3E}">
        <p14:creationId xmlns:p14="http://schemas.microsoft.com/office/powerpoint/2010/main" val="168739912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Raiz">
      <a:dk1>
        <a:srgbClr val="555555"/>
      </a:dk1>
      <a:lt1>
        <a:srgbClr val="555555"/>
      </a:lt1>
      <a:dk2>
        <a:srgbClr val="FFFFFF"/>
      </a:dk2>
      <a:lt2>
        <a:srgbClr val="FFFFFF"/>
      </a:lt2>
      <a:accent1>
        <a:srgbClr val="96C832"/>
      </a:accent1>
      <a:accent2>
        <a:srgbClr val="7F7F7F"/>
      </a:accent2>
      <a:accent3>
        <a:srgbClr val="92D050"/>
      </a:accent3>
      <a:accent4>
        <a:srgbClr val="96C832"/>
      </a:accent4>
      <a:accent5>
        <a:srgbClr val="7F7F7F"/>
      </a:accent5>
      <a:accent6>
        <a:srgbClr val="555555"/>
      </a:accent6>
      <a:hlink>
        <a:srgbClr val="96C832"/>
      </a:hlink>
      <a:folHlink>
        <a:srgbClr val="555555"/>
      </a:folHlink>
    </a:clrScheme>
    <a:fontScheme name="Personalizado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221</Words>
  <Application>Microsoft Office PowerPoint</Application>
  <PresentationFormat>Apresentação no Ecrã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7</vt:i4>
      </vt:variant>
    </vt:vector>
  </HeadingPairs>
  <TitlesOfParts>
    <vt:vector size="10" baseType="lpstr">
      <vt:lpstr>Arial</vt:lpstr>
      <vt:lpstr>Wingdings</vt:lpstr>
      <vt:lpstr>1_Office Theme</vt:lpstr>
      <vt:lpstr>Respiração celular nas plantas</vt:lpstr>
      <vt:lpstr>Apresentação do PowerPoint</vt:lpstr>
      <vt:lpstr>Apresentação do PowerPoint</vt:lpstr>
      <vt:lpstr>Clica nas respostas corretas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RESPIRAÇÃO CELULAR NAS PLANTAS</dc:title>
  <dc:creator>Alexandra</dc:creator>
  <cp:lastModifiedBy>User</cp:lastModifiedBy>
  <cp:revision>13</cp:revision>
  <dcterms:created xsi:type="dcterms:W3CDTF">2017-07-16T15:35:13Z</dcterms:created>
  <dcterms:modified xsi:type="dcterms:W3CDTF">2024-04-07T10:47:57Z</dcterms:modified>
</cp:coreProperties>
</file>