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7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9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9512" y="66425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Estes  conteúdos não podem ser reproduzidos, copiados, alterados ou partilhados, no todo ou em parte, sem a autorização escrita da Raiz Editora.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5483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70875-E729-438F-AD64-DA10B3256A5A}" type="datetimeFigureOut">
              <a:rPr lang="pt-PT" smtClean="0"/>
              <a:t>24-07-2017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010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24-07-2017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533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172269"/>
            <a:ext cx="6192688" cy="808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5340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79512" y="638132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Ciência viva</a:t>
            </a:r>
            <a:r>
              <a:rPr lang="pt-PT" sz="800" b="1" baseline="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/ 6.º ano </a:t>
            </a:r>
            <a:endParaRPr lang="pt-PT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 Raiz Editora, 2017.</a:t>
            </a:r>
            <a:r>
              <a:rPr lang="en-US" sz="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os direitos reservados. </a:t>
            </a: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4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96C8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5555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-3246" y="2564904"/>
            <a:ext cx="9144000" cy="1470025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P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n-ea"/>
                <a:cs typeface="+mj-cs"/>
              </a:rPr>
              <a:t>Seiva bruta e </a:t>
            </a:r>
            <a:br>
              <a:rPr lang="pt-P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n-ea"/>
                <a:cs typeface="+mj-cs"/>
              </a:rPr>
            </a:br>
            <a:r>
              <a:rPr lang="pt-P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n-ea"/>
                <a:cs typeface="+mj-cs"/>
              </a:rPr>
              <a:t>seiva elaborada</a:t>
            </a:r>
          </a:p>
        </p:txBody>
      </p:sp>
    </p:spTree>
    <p:extLst>
      <p:ext uri="{BB962C8B-B14F-4D97-AF65-F5344CB8AC3E}">
        <p14:creationId xmlns:p14="http://schemas.microsoft.com/office/powerpoint/2010/main" val="97497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50768" y="160094"/>
            <a:ext cx="7631427" cy="832738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40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Seiva bruta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335334" y="2218055"/>
            <a:ext cx="3557146" cy="1938992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pt-PT" sz="1600" dirty="0">
                <a:solidFill>
                  <a:schemeClr val="lt1"/>
                </a:solidFill>
              </a:rPr>
              <a:t>A </a:t>
            </a:r>
            <a:r>
              <a:rPr lang="pt-PT" sz="1600" b="1" dirty="0">
                <a:solidFill>
                  <a:srgbClr val="0070C0"/>
                </a:solidFill>
              </a:rPr>
              <a:t>seiva bruta </a:t>
            </a:r>
            <a:r>
              <a:rPr lang="pt-PT" sz="1600" dirty="0">
                <a:solidFill>
                  <a:schemeClr val="lt1"/>
                </a:solidFill>
              </a:rPr>
              <a:t>sobe da raiz até ao caule e daí é distribuída por todas as folhas</a:t>
            </a:r>
            <a:r>
              <a:rPr lang="pt-PT" sz="1600" dirty="0"/>
              <a:t>. É através dos </a:t>
            </a:r>
            <a:r>
              <a:rPr lang="pt-PT" sz="1600" b="1" dirty="0"/>
              <a:t>pelos absorventes</a:t>
            </a:r>
            <a:r>
              <a:rPr lang="pt-PT" sz="1600" dirty="0"/>
              <a:t>, presentes na raiz, que a planta absorve a </a:t>
            </a:r>
            <a:r>
              <a:rPr lang="pt-PT" sz="1600" b="1" dirty="0">
                <a:solidFill>
                  <a:srgbClr val="0070C0"/>
                </a:solidFill>
              </a:rPr>
              <a:t>seiva bruta </a:t>
            </a:r>
            <a:r>
              <a:rPr lang="pt-PT" sz="1600" dirty="0"/>
              <a:t>. </a:t>
            </a:r>
            <a:r>
              <a:rPr lang="pt-PT" sz="1600" dirty="0">
                <a:solidFill>
                  <a:schemeClr val="lt1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335334" y="5152416"/>
            <a:ext cx="3557146" cy="785343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PT" sz="1600" dirty="0">
                <a:solidFill>
                  <a:schemeClr val="lt1"/>
                </a:solidFill>
              </a:rPr>
              <a:t>No caule a seiva circula através dos </a:t>
            </a:r>
            <a:r>
              <a:rPr lang="pt-PT" sz="1600" b="1" dirty="0">
                <a:solidFill>
                  <a:schemeClr val="accent3">
                    <a:lumMod val="75000"/>
                  </a:schemeClr>
                </a:solidFill>
              </a:rPr>
              <a:t>vasos condutores</a:t>
            </a:r>
            <a:r>
              <a:rPr lang="pt-PT" sz="1600" dirty="0"/>
              <a:t>.</a:t>
            </a:r>
            <a:endParaRPr lang="pt-PT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0018" y="995617"/>
            <a:ext cx="8352928" cy="707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indent="0" algn="just"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ct val="170000"/>
              </a:lnSpc>
            </a:pPr>
            <a:r>
              <a:rPr lang="pt-PT" dirty="0"/>
              <a:t>A água com os sais minerais dissolvidos que a planta absorve terra é a  </a:t>
            </a:r>
            <a:r>
              <a:rPr lang="pt-PT" sz="2800" b="1" dirty="0">
                <a:solidFill>
                  <a:srgbClr val="FF0000"/>
                </a:solidFill>
              </a:rPr>
              <a:t>seiva bruta</a:t>
            </a:r>
            <a:r>
              <a:rPr lang="pt-PT" dirty="0"/>
              <a:t>.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0569" y="4581128"/>
            <a:ext cx="1543451" cy="1551952"/>
          </a:xfrm>
          <a:prstGeom prst="ellipse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4118" y="2442789"/>
            <a:ext cx="1746159" cy="1746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5444" y="1585291"/>
            <a:ext cx="3330452" cy="454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3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 idx="4294967295"/>
          </p:nvPr>
        </p:nvSpPr>
        <p:spPr>
          <a:xfrm>
            <a:off x="1058213" y="95803"/>
            <a:ext cx="7631112" cy="831850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40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Seiva elaborada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995617"/>
            <a:ext cx="8491426" cy="10143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pt-PT"/>
            </a:defPPr>
            <a:lvl1pPr indent="0" algn="just">
              <a:lnSpc>
                <a:spcPct val="170000"/>
              </a:lnSpc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pt-PT" sz="1800" dirty="0"/>
              <a:t>A seiva bruta é transformada em </a:t>
            </a:r>
            <a:r>
              <a:rPr lang="pt-PT" sz="1800" b="1" dirty="0">
                <a:solidFill>
                  <a:srgbClr val="FF0000"/>
                </a:solidFill>
              </a:rPr>
              <a:t>seiva elaborada</a:t>
            </a:r>
            <a:r>
              <a:rPr lang="pt-PT" sz="1800" dirty="0"/>
              <a:t>. Esta é composta por água e matéria orgânica (açúcares). A seiva elaborada constitui o alimento da planta.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5946" y="2073496"/>
            <a:ext cx="3556800" cy="120032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PT" sz="1600" dirty="0">
                <a:solidFill>
                  <a:schemeClr val="lt1"/>
                </a:solidFill>
              </a:rPr>
              <a:t>A seiva bruta chega às folhas e, através da fotossíntese, é transformada em </a:t>
            </a:r>
            <a:r>
              <a:rPr lang="pt-PT" sz="1600" b="1" dirty="0">
                <a:solidFill>
                  <a:srgbClr val="FF0000"/>
                </a:solidFill>
              </a:rPr>
              <a:t>seiva elaborada</a:t>
            </a:r>
            <a:r>
              <a:rPr lang="pt-PT" sz="1600" dirty="0">
                <a:solidFill>
                  <a:schemeClr val="lt1"/>
                </a:solidFill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23528" y="3425229"/>
            <a:ext cx="3556800" cy="1524007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PT" sz="1600" dirty="0">
                <a:solidFill>
                  <a:schemeClr val="lt1"/>
                </a:solidFill>
              </a:rPr>
              <a:t>As substâncias contidas na </a:t>
            </a:r>
            <a:r>
              <a:rPr lang="pt-PT" sz="1600" b="1" dirty="0">
                <a:solidFill>
                  <a:srgbClr val="FF0000"/>
                </a:solidFill>
              </a:rPr>
              <a:t>seiva elaborada</a:t>
            </a:r>
            <a:r>
              <a:rPr lang="pt-PT" sz="1600" dirty="0">
                <a:solidFill>
                  <a:schemeClr val="lt1"/>
                </a:solidFill>
              </a:rPr>
              <a:t> são distribuídas por toda a planta e utilizadas como fonte de energia.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16085" y="5137371"/>
            <a:ext cx="3571685" cy="120032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pt-PT" sz="1600" dirty="0">
                <a:solidFill>
                  <a:schemeClr val="lt1"/>
                </a:solidFill>
              </a:rPr>
              <a:t>O alimento da planta circula pela planta através dos </a:t>
            </a:r>
            <a:r>
              <a:rPr lang="pt-PT" sz="1600" b="1" dirty="0">
                <a:solidFill>
                  <a:schemeClr val="accent3">
                    <a:lumMod val="75000"/>
                  </a:schemeClr>
                </a:solidFill>
              </a:rPr>
              <a:t>vasos condutores</a:t>
            </a:r>
            <a:r>
              <a:rPr lang="pt-PT" sz="1600" dirty="0">
                <a:solidFill>
                  <a:schemeClr val="lt1"/>
                </a:solidFill>
              </a:rPr>
              <a:t>.  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1960" y="5240018"/>
            <a:ext cx="1764209" cy="157073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3984" y="3532974"/>
            <a:ext cx="1405508" cy="18020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5188" y="1852348"/>
            <a:ext cx="1677162" cy="1599540"/>
          </a:xfrm>
          <a:prstGeom prst="ellipse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350" y="2021242"/>
            <a:ext cx="3425901" cy="461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85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aiz">
      <a:dk1>
        <a:srgbClr val="555555"/>
      </a:dk1>
      <a:lt1>
        <a:srgbClr val="555555"/>
      </a:lt1>
      <a:dk2>
        <a:srgbClr val="FFFFFF"/>
      </a:dk2>
      <a:lt2>
        <a:srgbClr val="FFFFFF"/>
      </a:lt2>
      <a:accent1>
        <a:srgbClr val="96C832"/>
      </a:accent1>
      <a:accent2>
        <a:srgbClr val="7F7F7F"/>
      </a:accent2>
      <a:accent3>
        <a:srgbClr val="92D050"/>
      </a:accent3>
      <a:accent4>
        <a:srgbClr val="96C832"/>
      </a:accent4>
      <a:accent5>
        <a:srgbClr val="7F7F7F"/>
      </a:accent5>
      <a:accent6>
        <a:srgbClr val="555555"/>
      </a:accent6>
      <a:hlink>
        <a:srgbClr val="96C832"/>
      </a:hlink>
      <a:folHlink>
        <a:srgbClr val="555555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148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1_Office Theme</vt:lpstr>
      <vt:lpstr>Seiva bruta e  seiva elaborada</vt:lpstr>
      <vt:lpstr>Seiva bruta</vt:lpstr>
      <vt:lpstr>Seiva elaborada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SEIVA BRUTA E SEIVA ELABORADA</dc:title>
  <dc:creator>Alexandra</dc:creator>
  <cp:lastModifiedBy>Joana Fernandes Gomes</cp:lastModifiedBy>
  <cp:revision>12</cp:revision>
  <dcterms:created xsi:type="dcterms:W3CDTF">2017-07-16T15:02:49Z</dcterms:created>
  <dcterms:modified xsi:type="dcterms:W3CDTF">2017-07-24T16:00:38Z</dcterms:modified>
</cp:coreProperties>
</file>