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181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92536-C0F9-4F45-9C00-9A033D9BA87D}" type="datetimeFigureOut">
              <a:rPr lang="pt-PT" smtClean="0"/>
              <a:t>07/04/2024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95032-FE6A-43FA-BEA3-844DDECE02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417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95032-FE6A-43FA-BEA3-844DDECE028E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8366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55555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5135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6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79512" y="66425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Estes  conteúdos não podem ser reproduzidos, copiados, alterados ou partilhados, no todo ou em parte, sem a autorização escrita da Raiz Editora.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13077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270875-E729-438F-AD64-DA10B3256A5A}" type="datetimeFigureOut">
              <a:rPr lang="pt-PT" smtClean="0"/>
              <a:t>07/04/2024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252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07/04/2024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092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5696" y="172269"/>
            <a:ext cx="6192688" cy="8084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75340"/>
            <a:ext cx="8229600" cy="4493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PT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8695" y="116632"/>
            <a:ext cx="675793" cy="827998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79512" y="638132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800" b="1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Ciência viva</a:t>
            </a:r>
            <a:r>
              <a:rPr lang="pt-PT" sz="800" b="1" baseline="0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/ 6.º ano </a:t>
            </a:r>
            <a:endParaRPr lang="pt-PT" sz="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PT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© Raiz Editora, 2017.</a:t>
            </a:r>
            <a:r>
              <a:rPr lang="en-US" sz="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PT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Todos os direitos reservados. </a:t>
            </a:r>
            <a:endParaRPr lang="en-US" sz="80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664" y="44624"/>
            <a:ext cx="2125072" cy="97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09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96C83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555555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3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4">
              <a:lumMod val="60000"/>
              <a:lumOff val="4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-3246" y="3975199"/>
            <a:ext cx="9144000" cy="1470025"/>
          </a:xfr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pt-PT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ea typeface="+mn-ea"/>
              </a:rPr>
              <a:t>Transpiração das plantas</a:t>
            </a:r>
          </a:p>
        </p:txBody>
      </p:sp>
    </p:spTree>
    <p:extLst>
      <p:ext uri="{BB962C8B-B14F-4D97-AF65-F5344CB8AC3E}">
        <p14:creationId xmlns:p14="http://schemas.microsoft.com/office/powerpoint/2010/main" val="424266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1832766"/>
            <a:ext cx="4263397" cy="46347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51520" y="962951"/>
            <a:ext cx="8748653" cy="8640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indent="0" algn="just">
              <a:spcBef>
                <a:spcPct val="20000"/>
              </a:spcBef>
              <a:buFont typeface="Arial" pitchFamily="34" charset="0"/>
              <a:buNone/>
              <a:defRPr sz="2000">
                <a:solidFill>
                  <a:srgbClr val="555555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>
              <a:lnSpc>
                <a:spcPct val="160000"/>
              </a:lnSpc>
            </a:pPr>
            <a:r>
              <a:rPr lang="pt-PT" sz="1400" dirty="0"/>
              <a:t>Tal como os animais as plantas também transpiram. A </a:t>
            </a:r>
            <a:r>
              <a:rPr lang="pt-PT" sz="1800" b="1" dirty="0">
                <a:solidFill>
                  <a:srgbClr val="FF0000"/>
                </a:solidFill>
              </a:rPr>
              <a:t>transpiração</a:t>
            </a:r>
            <a:r>
              <a:rPr lang="pt-PT" sz="1400" dirty="0"/>
              <a:t> permite que a planta regule a quantidade de água no seu interior, garantindo hidratação e temperatura adequadas.  </a:t>
            </a:r>
          </a:p>
        </p:txBody>
      </p:sp>
      <p:sp>
        <p:nvSpPr>
          <p:cNvPr id="12" name="Oval 11"/>
          <p:cNvSpPr/>
          <p:nvPr/>
        </p:nvSpPr>
        <p:spPr>
          <a:xfrm rot="21045109">
            <a:off x="253866" y="1956027"/>
            <a:ext cx="2155548" cy="2034123"/>
          </a:xfrm>
          <a:prstGeom prst="ellipse">
            <a:avLst/>
          </a:prstGeom>
          <a:solidFill>
            <a:schemeClr val="tx2">
              <a:lumMod val="95000"/>
            </a:schemeClr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pt-PT" sz="1600" dirty="0">
                <a:solidFill>
                  <a:schemeClr val="lt1"/>
                </a:solidFill>
              </a:rPr>
              <a:t>A transpiração ocorre durante o </a:t>
            </a:r>
            <a:r>
              <a:rPr lang="pt-PT" sz="2000" b="1" dirty="0">
                <a:solidFill>
                  <a:srgbClr val="FF0000"/>
                </a:solidFill>
              </a:rPr>
              <a:t>dia</a:t>
            </a:r>
            <a:r>
              <a:rPr lang="pt-PT" sz="2000" dirty="0">
                <a:solidFill>
                  <a:srgbClr val="FF0000"/>
                </a:solidFill>
              </a:rPr>
              <a:t> </a:t>
            </a:r>
            <a:r>
              <a:rPr lang="pt-PT" sz="1600" dirty="0">
                <a:solidFill>
                  <a:schemeClr val="lt1"/>
                </a:solidFill>
              </a:rPr>
              <a:t>e durante a </a:t>
            </a:r>
            <a:r>
              <a:rPr lang="pt-PT" sz="2000" b="1" dirty="0">
                <a:solidFill>
                  <a:srgbClr val="FF0000"/>
                </a:solidFill>
              </a:rPr>
              <a:t>noite</a:t>
            </a:r>
            <a:r>
              <a:rPr lang="pt-PT" sz="1600" dirty="0">
                <a:solidFill>
                  <a:schemeClr val="lt1"/>
                </a:solidFill>
              </a:rPr>
              <a:t>. </a:t>
            </a:r>
          </a:p>
        </p:txBody>
      </p:sp>
      <p:sp>
        <p:nvSpPr>
          <p:cNvPr id="11" name="Oval 10"/>
          <p:cNvSpPr/>
          <p:nvPr/>
        </p:nvSpPr>
        <p:spPr>
          <a:xfrm rot="383935">
            <a:off x="5637569" y="3595623"/>
            <a:ext cx="3098954" cy="1947565"/>
          </a:xfrm>
          <a:prstGeom prst="ellipse">
            <a:avLst/>
          </a:prstGeom>
          <a:solidFill>
            <a:schemeClr val="tx2">
              <a:lumMod val="95000"/>
            </a:schemeClr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pt-PT" sz="1600" dirty="0">
                <a:solidFill>
                  <a:schemeClr val="lt1"/>
                </a:solidFill>
              </a:rPr>
              <a:t>A transpiração bem como as restantes trocas gasosas são realizadas através dos </a:t>
            </a:r>
            <a:r>
              <a:rPr lang="pt-PT" sz="2000" b="1" dirty="0">
                <a:solidFill>
                  <a:srgbClr val="FF0000"/>
                </a:solidFill>
              </a:rPr>
              <a:t>estomas</a:t>
            </a:r>
            <a:r>
              <a:rPr lang="pt-PT" sz="1600" dirty="0">
                <a:solidFill>
                  <a:schemeClr val="lt1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489503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ixaDeTexto 18"/>
          <p:cNvSpPr txBox="1"/>
          <p:nvPr/>
        </p:nvSpPr>
        <p:spPr>
          <a:xfrm>
            <a:off x="251520" y="960809"/>
            <a:ext cx="8640960" cy="101252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defPPr>
              <a:defRPr lang="pt-PT"/>
            </a:defPPr>
            <a:lvl1pPr indent="0" algn="just">
              <a:lnSpc>
                <a:spcPct val="160000"/>
              </a:lnSpc>
              <a:spcBef>
                <a:spcPct val="20000"/>
              </a:spcBef>
              <a:buFont typeface="Arial" pitchFamily="34" charset="0"/>
              <a:buNone/>
              <a:defRPr sz="2000">
                <a:solidFill>
                  <a:srgbClr val="555555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>
              <a:lnSpc>
                <a:spcPct val="170000"/>
              </a:lnSpc>
            </a:pPr>
            <a:r>
              <a:rPr lang="pt-PT" dirty="0"/>
              <a:t>Os </a:t>
            </a:r>
            <a:r>
              <a:rPr lang="pt-PT" sz="2600" b="1" dirty="0">
                <a:solidFill>
                  <a:srgbClr val="FF0000"/>
                </a:solidFill>
              </a:rPr>
              <a:t>estomas</a:t>
            </a:r>
            <a:r>
              <a:rPr lang="pt-PT" dirty="0"/>
              <a:t> são estruturas que estão localizadas na epiderme das folhas e caules verdes. 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51520" y="1916832"/>
            <a:ext cx="4305773" cy="2861004"/>
            <a:chOff x="251520" y="1916832"/>
            <a:chExt cx="4305773" cy="2861004"/>
          </a:xfrm>
        </p:grpSpPr>
        <p:sp>
          <p:nvSpPr>
            <p:cNvPr id="21" name="CaixaDeTexto 20"/>
            <p:cNvSpPr txBox="1"/>
            <p:nvPr/>
          </p:nvSpPr>
          <p:spPr>
            <a:xfrm>
              <a:off x="251520" y="4500837"/>
              <a:ext cx="1008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2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Ostíolo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2995" y="1973330"/>
              <a:ext cx="2920853" cy="2467886"/>
            </a:xfrm>
            <a:prstGeom prst="rect">
              <a:avLst/>
            </a:prstGeom>
          </p:spPr>
        </p:pic>
        <p:sp>
          <p:nvSpPr>
            <p:cNvPr id="10" name="CaixaDeTexto 9"/>
            <p:cNvSpPr txBox="1"/>
            <p:nvPr/>
          </p:nvSpPr>
          <p:spPr>
            <a:xfrm>
              <a:off x="3004592" y="1916832"/>
              <a:ext cx="15527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2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Células estomáticas </a:t>
              </a:r>
            </a:p>
            <a:p>
              <a:r>
                <a:rPr lang="pt-PT" sz="12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ou células-guarda 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>
              <a:off x="2123728" y="2378497"/>
              <a:ext cx="1528936" cy="452551"/>
            </a:xfrm>
            <a:prstGeom prst="straightConnector1">
              <a:avLst/>
            </a:prstGeom>
            <a:ln>
              <a:solidFill>
                <a:schemeClr val="tx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2339752" y="2378497"/>
              <a:ext cx="1312912" cy="1194519"/>
            </a:xfrm>
            <a:prstGeom prst="straightConnector1">
              <a:avLst/>
            </a:prstGeom>
            <a:ln>
              <a:solidFill>
                <a:schemeClr val="tx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611560" y="3207273"/>
              <a:ext cx="1144774" cy="1290441"/>
            </a:xfrm>
            <a:prstGeom prst="straightConnector1">
              <a:avLst/>
            </a:prstGeom>
            <a:ln>
              <a:solidFill>
                <a:schemeClr val="tx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431008" y="2081873"/>
            <a:ext cx="3571875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226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631427" cy="792088"/>
          </a:xfrm>
          <a:noFill/>
        </p:spPr>
        <p:txBody>
          <a:bodyPr wrap="square" rtlCol="0">
            <a:spAutoFit/>
          </a:bodyPr>
          <a:lstStyle/>
          <a:p>
            <a:r>
              <a:rPr lang="pt-PT" sz="3200" b="1" dirty="0">
                <a:ln w="1905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cs typeface="+mj-cs"/>
              </a:rPr>
              <a:t>Clica nas respostas corretas</a:t>
            </a:r>
          </a:p>
        </p:txBody>
      </p:sp>
      <p:sp>
        <p:nvSpPr>
          <p:cNvPr id="7" name="Rectângulo 4">
            <a:extLst>
              <a:ext uri="{FF2B5EF4-FFF2-40B4-BE49-F238E27FC236}">
                <a16:creationId xmlns:a16="http://schemas.microsoft.com/office/drawing/2014/main" id="{36F6E2EE-7A28-4AC6-989F-4DDA0E2DD94B}"/>
              </a:ext>
            </a:extLst>
          </p:cNvPr>
          <p:cNvSpPr/>
          <p:nvPr/>
        </p:nvSpPr>
        <p:spPr>
          <a:xfrm>
            <a:off x="613282" y="1484784"/>
            <a:ext cx="7551571" cy="915857"/>
          </a:xfrm>
          <a:prstGeom prst="rec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None/>
            </a:pPr>
            <a:r>
              <a:rPr lang="pt-PT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PT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transpiração</a:t>
            </a:r>
          </a:p>
          <a:p>
            <a:pPr algn="just">
              <a:lnSpc>
                <a:spcPct val="150000"/>
              </a:lnSpc>
              <a:buFont typeface="Arial" pitchFamily="34" charset="0"/>
              <a:buNone/>
            </a:pPr>
            <a:endParaRPr lang="pt-PT" sz="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sz="1600" b="1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pt-PT" sz="1600" dirty="0">
                <a:solidFill>
                  <a:srgbClr val="555555"/>
                </a:solidFill>
                <a:latin typeface="Arial" pitchFamily="34" charset="0"/>
                <a:cs typeface="Arial" pitchFamily="34" charset="0"/>
                <a:hlinkClick r:id="rId2" action="ppaction://hlinksldjump"/>
              </a:rPr>
              <a:t>ocorre apenas durante o dia</a:t>
            </a:r>
            <a:r>
              <a:rPr lang="pt-PT" sz="1600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Rectângulo 4">
            <a:extLst>
              <a:ext uri="{FF2B5EF4-FFF2-40B4-BE49-F238E27FC236}">
                <a16:creationId xmlns:a16="http://schemas.microsoft.com/office/drawing/2014/main" id="{CDDCDF40-D2C6-432C-9949-4EA72BC9FC52}"/>
              </a:ext>
            </a:extLst>
          </p:cNvPr>
          <p:cNvSpPr/>
          <p:nvPr/>
        </p:nvSpPr>
        <p:spPr>
          <a:xfrm>
            <a:off x="615164" y="2399789"/>
            <a:ext cx="7551571" cy="446754"/>
          </a:xfrm>
          <a:prstGeom prst="rec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PT" sz="1600" b="1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PT" sz="1600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PT" sz="1600" dirty="0">
                <a:solidFill>
                  <a:srgbClr val="555555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permite à planta regular a quantidade de água no seu interior</a:t>
            </a:r>
            <a:r>
              <a:rPr lang="pt-PT" sz="1600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PT" sz="1600" dirty="0">
              <a:solidFill>
                <a:srgbClr val="55555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ângulo 4">
            <a:extLst>
              <a:ext uri="{FF2B5EF4-FFF2-40B4-BE49-F238E27FC236}">
                <a16:creationId xmlns:a16="http://schemas.microsoft.com/office/drawing/2014/main" id="{646B78A9-EDE3-4A86-8644-0A234957F9FC}"/>
              </a:ext>
            </a:extLst>
          </p:cNvPr>
          <p:cNvSpPr/>
          <p:nvPr/>
        </p:nvSpPr>
        <p:spPr>
          <a:xfrm>
            <a:off x="613282" y="2843700"/>
            <a:ext cx="7551571" cy="415280"/>
          </a:xfrm>
          <a:prstGeom prst="rec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PT" sz="1600" b="1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pt-PT" sz="1600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PT" sz="1600" dirty="0">
                <a:solidFill>
                  <a:srgbClr val="555555"/>
                </a:solidFill>
                <a:latin typeface="Arial" pitchFamily="34" charset="0"/>
                <a:cs typeface="Arial" pitchFamily="34" charset="0"/>
                <a:hlinkClick r:id="rId2" action="ppaction://hlinksldjump"/>
              </a:rPr>
              <a:t>não implica trocas gasosas</a:t>
            </a:r>
            <a:r>
              <a:rPr lang="pt-PT" sz="1600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Rectângulo 4">
            <a:extLst>
              <a:ext uri="{FF2B5EF4-FFF2-40B4-BE49-F238E27FC236}">
                <a16:creationId xmlns:a16="http://schemas.microsoft.com/office/drawing/2014/main" id="{5CFDACA7-E4CB-4B0B-A3C2-EFC276574487}"/>
              </a:ext>
            </a:extLst>
          </p:cNvPr>
          <p:cNvSpPr/>
          <p:nvPr/>
        </p:nvSpPr>
        <p:spPr>
          <a:xfrm>
            <a:off x="613282" y="3257276"/>
            <a:ext cx="7551571" cy="406896"/>
          </a:xfrm>
          <a:prstGeom prst="rec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PT" sz="1600" b="1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d. </a:t>
            </a:r>
            <a:r>
              <a:rPr lang="pt-PT" sz="1600" dirty="0">
                <a:solidFill>
                  <a:srgbClr val="555555"/>
                </a:solidFill>
                <a:latin typeface="Arial" pitchFamily="34" charset="0"/>
                <a:cs typeface="Arial" pitchFamily="34" charset="0"/>
                <a:hlinkClick r:id="rId2" action="ppaction://hlinksldjump"/>
              </a:rPr>
              <a:t>é prejudicial para a planta pois fica desidratada</a:t>
            </a:r>
            <a:r>
              <a:rPr lang="pt-PT" sz="1600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72B8135-73D6-4BA9-A9B4-7253C187AA96}"/>
              </a:ext>
            </a:extLst>
          </p:cNvPr>
          <p:cNvGrpSpPr/>
          <p:nvPr/>
        </p:nvGrpSpPr>
        <p:grpSpPr>
          <a:xfrm>
            <a:off x="583778" y="4005064"/>
            <a:ext cx="7581075" cy="2386606"/>
            <a:chOff x="583778" y="4005064"/>
            <a:chExt cx="7581075" cy="2386606"/>
          </a:xfrm>
        </p:grpSpPr>
        <p:sp>
          <p:nvSpPr>
            <p:cNvPr id="26" name="Rectângulo 4"/>
            <p:cNvSpPr/>
            <p:nvPr/>
          </p:nvSpPr>
          <p:spPr>
            <a:xfrm>
              <a:off x="587456" y="4005064"/>
              <a:ext cx="7577397" cy="936104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80000"/>
              </a:schemeClr>
            </a:solidFill>
          </p:spPr>
          <p:txBody>
            <a:bodyPr vert="horz" lIns="91440" tIns="45720" rIns="91440" bIns="45720" rtlCol="0">
              <a:noAutofit/>
            </a:bodyPr>
            <a:lstStyle/>
            <a:p>
              <a:pPr algn="just">
                <a:lnSpc>
                  <a:spcPct val="150000"/>
                </a:lnSpc>
                <a:buFont typeface="Arial" pitchFamily="34" charset="0"/>
                <a:buNone/>
              </a:pP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Os </a:t>
              </a:r>
              <a:r>
                <a:rPr lang="pt-PT" sz="16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estomas</a:t>
              </a:r>
              <a:endParaRPr lang="pt-PT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  <a:p>
              <a:pPr algn="just">
                <a:lnSpc>
                  <a:spcPct val="150000"/>
                </a:lnSpc>
                <a:buFont typeface="Arial" pitchFamily="34" charset="0"/>
                <a:buNone/>
              </a:pPr>
              <a:endParaRPr lang="pt-PT" sz="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pt-PT" sz="1600" b="1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a. 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  <a:hlinkClick r:id="rId2" action="ppaction://hlinksldjump"/>
                </a:rPr>
                <a:t>são constituídos por </a:t>
              </a:r>
              <a:r>
                <a:rPr lang="pt-PT" sz="1600">
                  <a:solidFill>
                    <a:srgbClr val="555555"/>
                  </a:solidFill>
                  <a:latin typeface="Arial" pitchFamily="34" charset="0"/>
                  <a:cs typeface="Arial" pitchFamily="34" charset="0"/>
                  <a:hlinkClick r:id="rId2" action="ppaction://hlinksldjump"/>
                </a:rPr>
                <a:t>pigmentos fotossintéticos 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  <a:hlinkClick r:id="rId2" action="ppaction://hlinksldjump"/>
                </a:rPr>
                <a:t>e ostíolo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sp>
          <p:nvSpPr>
            <p:cNvPr id="9" name="Rectângulo 4">
              <a:extLst>
                <a:ext uri="{FF2B5EF4-FFF2-40B4-BE49-F238E27FC236}">
                  <a16:creationId xmlns:a16="http://schemas.microsoft.com/office/drawing/2014/main" id="{157110D5-6CA1-4322-8CAF-94D49262F5E0}"/>
                </a:ext>
              </a:extLst>
            </p:cNvPr>
            <p:cNvSpPr/>
            <p:nvPr/>
          </p:nvSpPr>
          <p:spPr>
            <a:xfrm>
              <a:off x="585574" y="4942237"/>
              <a:ext cx="7577397" cy="423664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80000"/>
              </a:schemeClr>
            </a:solidFill>
          </p:spPr>
          <p:txBody>
            <a:bodyPr vert="horz" lIns="91440" tIns="45720" rIns="91440" bIns="45720" rtlCol="0">
              <a:no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pt-PT" sz="1600" b="1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b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. 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  <a:hlinkClick r:id="rId3" action="ppaction://hlinksldjump"/>
                </a:rPr>
                <a:t>encontram-se na superfície da folha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sp>
          <p:nvSpPr>
            <p:cNvPr id="10" name="Rectângulo 4">
              <a:extLst>
                <a:ext uri="{FF2B5EF4-FFF2-40B4-BE49-F238E27FC236}">
                  <a16:creationId xmlns:a16="http://schemas.microsoft.com/office/drawing/2014/main" id="{7F3A9D3C-8E5A-480F-85C7-78EA891288DC}"/>
                </a:ext>
              </a:extLst>
            </p:cNvPr>
            <p:cNvSpPr/>
            <p:nvPr/>
          </p:nvSpPr>
          <p:spPr>
            <a:xfrm>
              <a:off x="585574" y="5366012"/>
              <a:ext cx="7577397" cy="512829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80000"/>
              </a:schemeClr>
            </a:solidFill>
          </p:spPr>
          <p:txBody>
            <a:bodyPr vert="horz" lIns="91440" tIns="45720" rIns="91440" bIns="45720" rtlCol="0">
              <a:no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pt-PT" sz="1600" b="1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. 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  <a:hlinkClick r:id="rId2" action="ppaction://hlinksldjump"/>
                </a:rPr>
                <a:t>são aberturas permanentes para que ocorram trocas gasosas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sp>
          <p:nvSpPr>
            <p:cNvPr id="11" name="Rectângulo 4">
              <a:extLst>
                <a:ext uri="{FF2B5EF4-FFF2-40B4-BE49-F238E27FC236}">
                  <a16:creationId xmlns:a16="http://schemas.microsoft.com/office/drawing/2014/main" id="{B46B1C89-C6A8-4851-BD4B-1011BA14CA35}"/>
                </a:ext>
              </a:extLst>
            </p:cNvPr>
            <p:cNvSpPr/>
            <p:nvPr/>
          </p:nvSpPr>
          <p:spPr>
            <a:xfrm>
              <a:off x="583778" y="5878841"/>
              <a:ext cx="7577397" cy="512829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80000"/>
              </a:schemeClr>
            </a:solidFill>
          </p:spPr>
          <p:txBody>
            <a:bodyPr vert="horz" lIns="91440" tIns="45720" rIns="91440" bIns="45720" rtlCol="0">
              <a:no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pt-PT" sz="1600" b="1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d. 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  <a:hlinkClick r:id="rId2" action="ppaction://hlinksldjump"/>
                </a:rPr>
                <a:t>encontram-se apenas nas folhas</a:t>
              </a:r>
              <a:r>
                <a:rPr lang="pt-PT" sz="1600" dirty="0">
                  <a:solidFill>
                    <a:srgbClr val="555555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90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7719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7200000" cy="4680000"/>
          </a:xfrm>
          <a:solidFill>
            <a:schemeClr val="accent2">
              <a:lumMod val="60000"/>
              <a:lumOff val="40000"/>
            </a:schemeClr>
          </a:solidFill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</a:pPr>
            <a:r>
              <a:rPr lang="pt-PT" sz="3600" b="1" dirty="0">
                <a:solidFill>
                  <a:schemeClr val="accent6">
                    <a:lumMod val="50000"/>
                  </a:schemeClr>
                </a:solidFill>
              </a:rPr>
              <a:t>Errado </a:t>
            </a:r>
            <a:r>
              <a:rPr lang="pt-PT" sz="4800" b="1" dirty="0">
                <a:solidFill>
                  <a:schemeClr val="accent6">
                    <a:lumMod val="50000"/>
                  </a:schemeClr>
                </a:solidFill>
                <a:sym typeface="Wingdings"/>
              </a:rPr>
              <a:t></a:t>
            </a:r>
            <a:endParaRPr lang="pt-PT" sz="3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pt-PT" sz="6000" b="1" dirty="0">
                <a:solidFill>
                  <a:schemeClr val="accent6">
                    <a:lumMod val="50000"/>
                  </a:schemeClr>
                </a:solidFill>
              </a:rPr>
              <a:t>Tenta outra vez</a:t>
            </a:r>
            <a:r>
              <a:rPr lang="pt-PT" sz="4800" b="1" dirty="0">
                <a:solidFill>
                  <a:schemeClr val="accent6">
                    <a:lumMod val="50000"/>
                  </a:schemeClr>
                </a:solidFill>
              </a:rPr>
              <a:t>!</a:t>
            </a:r>
          </a:p>
        </p:txBody>
      </p:sp>
      <p:sp>
        <p:nvSpPr>
          <p:cNvPr id="2" name="Rectangle 1"/>
          <p:cNvSpPr/>
          <p:nvPr/>
        </p:nvSpPr>
        <p:spPr>
          <a:xfrm>
            <a:off x="2536509" y="5863883"/>
            <a:ext cx="4031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b="1" dirty="0">
                <a:solidFill>
                  <a:schemeClr val="accent6">
                    <a:lumMod val="50000"/>
                  </a:schemeClr>
                </a:solidFill>
              </a:rPr>
              <a:t>(clica </a:t>
            </a:r>
            <a:r>
              <a:rPr lang="pt-PT" b="1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aqui</a:t>
            </a:r>
            <a:r>
              <a:rPr lang="pt-PT" b="1" dirty="0">
                <a:solidFill>
                  <a:schemeClr val="accent6">
                    <a:lumMod val="50000"/>
                  </a:schemeClr>
                </a:solidFill>
              </a:rPr>
              <a:t> para voltares à questão)</a:t>
            </a:r>
          </a:p>
        </p:txBody>
      </p:sp>
    </p:spTree>
    <p:extLst>
      <p:ext uri="{BB962C8B-B14F-4D97-AF65-F5344CB8AC3E}">
        <p14:creationId xmlns:p14="http://schemas.microsoft.com/office/powerpoint/2010/main" val="1712064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07554" y="1125314"/>
            <a:ext cx="7200900" cy="4679950"/>
          </a:xfr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pt-PT" sz="4400" b="1" dirty="0">
                <a:solidFill>
                  <a:schemeClr val="accent6">
                    <a:lumMod val="75000"/>
                  </a:schemeClr>
                </a:solidFill>
              </a:rPr>
              <a:t>Parabéns! </a:t>
            </a:r>
          </a:p>
          <a:p>
            <a:pPr marL="0" indent="0" algn="ctr">
              <a:buNone/>
            </a:pPr>
            <a:r>
              <a:rPr lang="pt-PT" sz="6600" b="1" dirty="0">
                <a:solidFill>
                  <a:schemeClr val="accent6">
                    <a:lumMod val="75000"/>
                  </a:schemeClr>
                </a:solidFill>
              </a:rPr>
              <a:t>Acertaste</a:t>
            </a:r>
            <a:r>
              <a:rPr lang="pt-PT" sz="4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66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</a:t>
            </a:r>
          </a:p>
        </p:txBody>
      </p:sp>
      <p:sp>
        <p:nvSpPr>
          <p:cNvPr id="4" name="Rectangle 3"/>
          <p:cNvSpPr/>
          <p:nvPr/>
        </p:nvSpPr>
        <p:spPr>
          <a:xfrm>
            <a:off x="2339752" y="5867980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>
                <a:solidFill>
                  <a:schemeClr val="accent6">
                    <a:lumMod val="50000"/>
                  </a:schemeClr>
                </a:solidFill>
              </a:rPr>
              <a:t>(clica </a:t>
            </a:r>
            <a:r>
              <a:rPr lang="pt-PT" b="1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aqui</a:t>
            </a:r>
            <a:r>
              <a:rPr lang="pt-PT" b="1" dirty="0">
                <a:solidFill>
                  <a:schemeClr val="accent6">
                    <a:lumMod val="50000"/>
                  </a:schemeClr>
                </a:solidFill>
              </a:rPr>
              <a:t> para voltares à questão)</a:t>
            </a:r>
          </a:p>
        </p:txBody>
      </p:sp>
    </p:spTree>
    <p:extLst>
      <p:ext uri="{BB962C8B-B14F-4D97-AF65-F5344CB8AC3E}">
        <p14:creationId xmlns:p14="http://schemas.microsoft.com/office/powerpoint/2010/main" val="16873991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Raiz">
      <a:dk1>
        <a:srgbClr val="555555"/>
      </a:dk1>
      <a:lt1>
        <a:srgbClr val="555555"/>
      </a:lt1>
      <a:dk2>
        <a:srgbClr val="FFFFFF"/>
      </a:dk2>
      <a:lt2>
        <a:srgbClr val="FFFFFF"/>
      </a:lt2>
      <a:accent1>
        <a:srgbClr val="96C832"/>
      </a:accent1>
      <a:accent2>
        <a:srgbClr val="7F7F7F"/>
      </a:accent2>
      <a:accent3>
        <a:srgbClr val="92D050"/>
      </a:accent3>
      <a:accent4>
        <a:srgbClr val="96C832"/>
      </a:accent4>
      <a:accent5>
        <a:srgbClr val="7F7F7F"/>
      </a:accent5>
      <a:accent6>
        <a:srgbClr val="555555"/>
      </a:accent6>
      <a:hlink>
        <a:srgbClr val="96C832"/>
      </a:hlink>
      <a:folHlink>
        <a:srgbClr val="555555"/>
      </a:folHlink>
    </a:clrScheme>
    <a:fontScheme name="Personalizado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189</Words>
  <Application>Microsoft Office PowerPoint</Application>
  <PresentationFormat>Apresentação no Ecrã (4:3)</PresentationFormat>
  <Paragraphs>28</Paragraphs>
  <Slides>7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1_Office Theme</vt:lpstr>
      <vt:lpstr>Transpiração das plantas</vt:lpstr>
      <vt:lpstr>Apresentação do PowerPoint</vt:lpstr>
      <vt:lpstr>Apresentação do PowerPoint</vt:lpstr>
      <vt:lpstr>Clica nas respostas corretas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TRANSPIRAÇÃO NAS PLANTAS</dc:title>
  <dc:creator>Alexandra</dc:creator>
  <cp:lastModifiedBy>User</cp:lastModifiedBy>
  <cp:revision>10</cp:revision>
  <dcterms:created xsi:type="dcterms:W3CDTF">2017-07-16T17:59:20Z</dcterms:created>
  <dcterms:modified xsi:type="dcterms:W3CDTF">2024-04-07T10:48:41Z</dcterms:modified>
</cp:coreProperties>
</file>